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2.xml" ContentType="application/vnd.openxmlformats-officedocument.themeOverrid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theme/themeOverride3.xml" ContentType="application/vnd.openxmlformats-officedocument.themeOverrid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Hlk101964389"/>
    <w:bookmarkEnd w:id="0"/>
    <w:p w14:paraId="6EC1DF87" w14:textId="4F92EEC9" w:rsidR="00C412C1" w:rsidRPr="00CA5854" w:rsidRDefault="00E10666" w:rsidP="00F93A08">
      <w:pPr>
        <w:ind w:left="1560" w:hanging="1560"/>
        <w:rPr>
          <w:rFonts w:cstheme="minorHAnsi"/>
        </w:rPr>
      </w:pPr>
      <w:r w:rsidRPr="00CA5854">
        <w:rPr>
          <w:rFonts w:cstheme="minorHAnsi"/>
          <w:noProof/>
          <w:lang w:val="es-ES" w:eastAsia="es-ES"/>
        </w:rPr>
        <mc:AlternateContent>
          <mc:Choice Requires="wpc">
            <w:drawing>
              <wp:inline distT="0" distB="0" distL="0" distR="0" wp14:anchorId="52DF6784" wp14:editId="5F930C44">
                <wp:extent cx="5486400" cy="3200400"/>
                <wp:effectExtent l="0" t="0" r="0" b="0"/>
                <wp:docPr id="69" name="Lienzo 69"/>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prstClr val="white"/>
                        </a:solidFill>
                      </wpc:bg>
                      <wpc:whole/>
                    </wpc:wpc>
                  </a:graphicData>
                </a:graphic>
              </wp:inline>
            </w:drawing>
          </mc:Choice>
          <mc:Fallback>
            <w:pict>
              <v:group w14:anchorId="396DEFDC" id="Lienzo 69" o:spid="_x0000_s1026" editas="canvas" style="width:6in;height:252pt;mso-position-horizontal-relative:char;mso-position-vertical-relative:line" coordsize="54864,32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90GHHgEAAEMCAAAOAAAAZHJzL2Uyb0RvYy54bWysUctuwyAQvFfqPyDuNU4OVWXFziFRrr20&#10;H7DBi40ELAJqt39foOn7VvWyMOwwzA67/bM1bMEQNbmeb5qWM3SSRu2mnj8+nG7uOIsJ3AiGHPb8&#10;BSPfD9dXu9V3uKWZzIiBZREXu9X3fE7Jd0JEOaOF2JBHl5uKgoWUYZjEGGDN6taIbdveipXC6ANJ&#10;jDGfHt+afKj6SqFM90pFTMz0PHtLtYZaz6WKYQfdFMDPWl5swB9cWNAuP/ohdYQE7CnoX1JWy0CR&#10;VGokWUFKaYl1hjzNpv0xzQHcArEOI3M67wbz7h91z1PxHcno8aSNKcCHmA4msAVyauusE5acxDeW&#10;yC66cresa/5HLJQKvKzkS6oliq+4sj7/fngFAAD//wMAUEsDBBQABgAIAAAAIQAhLVgY3AAAAAUB&#10;AAAPAAAAZHJzL2Rvd25yZXYueG1sTI9BS8QwEIXvgv8hjOBF3HR1t5TadBFBEMGDuwp7TJuxqSaT&#10;0qS79d87elkvwzze8OZ71Wb2ThxwjH0gBctFBgKpDaanTsHb7vG6ABGTJqNdIFTwjRE29flZpUsT&#10;jvSKh23qBIdQLLUCm9JQShlbi17HRRiQ2PsIo9eJ5dhJM+ojh3snb7Isl173xB+sHvDBYvu1nbyC&#10;5za/+lw2094XL+/2du32T2m3UuryYr6/A5FwTqdj+MVndKiZqQkTmSicAi6S/iZ7Rb5i2ShYZ7zI&#10;upL/6esfAAAA//8DAFBLAQItABQABgAIAAAAIQC2gziS/gAAAOEBAAATAAAAAAAAAAAAAAAAAAAA&#10;AABbQ29udGVudF9UeXBlc10ueG1sUEsBAi0AFAAGAAgAAAAhADj9If/WAAAAlAEAAAsAAAAAAAAA&#10;AAAAAAAALwEAAF9yZWxzLy5yZWxzUEsBAi0AFAAGAAgAAAAhADX3QYceAQAAQwIAAA4AAAAAAAAA&#10;AAAAAAAALgIAAGRycy9lMm9Eb2MueG1sUEsBAi0AFAAGAAgAAAAhACEtWBjcAAAABQEAAA8AAAAA&#10;AAAAAAAAAAAAeAMAAGRycy9kb3ducmV2LnhtbFBLBQYAAAAABAAEAPMAAACBB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54864;height:32004;visibility:visible;mso-wrap-style:square" filled="t">
                  <v:fill o:detectmouseclick="t"/>
                  <v:path o:connecttype="none"/>
                </v:shape>
                <w10:anchorlock/>
              </v:group>
            </w:pict>
          </mc:Fallback>
        </mc:AlternateContent>
      </w:r>
      <w:r w:rsidR="00800BB3" w:rsidRPr="00CA5854">
        <w:rPr>
          <w:rFonts w:cstheme="minorHAnsi"/>
          <w:noProof/>
          <w:lang w:val="es-ES" w:eastAsia="es-ES"/>
        </w:rPr>
        <w:drawing>
          <wp:anchor distT="0" distB="0" distL="114300" distR="114300" simplePos="0" relativeHeight="251634688" behindDoc="0" locked="0" layoutInCell="1" allowOverlap="1" wp14:anchorId="6EDD7279" wp14:editId="77198077">
            <wp:simplePos x="0" y="0"/>
            <wp:positionH relativeFrom="column">
              <wp:posOffset>-1118235</wp:posOffset>
            </wp:positionH>
            <wp:positionV relativeFrom="paragraph">
              <wp:posOffset>-1757045</wp:posOffset>
            </wp:positionV>
            <wp:extent cx="7896225" cy="10925175"/>
            <wp:effectExtent l="0" t="0" r="9525" b="9525"/>
            <wp:wrapNone/>
            <wp:docPr id="1" name="Imagen 1" descr="Imagen que contiene Dia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n 1" descr="Imagen que contiene Diagrama&#10;&#10;Descripción generada automáticamente"/>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896225" cy="10925175"/>
                    </a:xfrm>
                    <a:prstGeom prst="rect">
                      <a:avLst/>
                    </a:prstGeom>
                  </pic:spPr>
                </pic:pic>
              </a:graphicData>
            </a:graphic>
            <wp14:sizeRelH relativeFrom="margin">
              <wp14:pctWidth>0</wp14:pctWidth>
            </wp14:sizeRelH>
            <wp14:sizeRelV relativeFrom="margin">
              <wp14:pctHeight>0</wp14:pctHeight>
            </wp14:sizeRelV>
          </wp:anchor>
        </w:drawing>
      </w:r>
    </w:p>
    <w:p w14:paraId="7D6A9395" w14:textId="7CACC644" w:rsidR="00F93A08" w:rsidRPr="00CA5854" w:rsidRDefault="00F93A08" w:rsidP="00F93A08">
      <w:pPr>
        <w:ind w:left="1560" w:hanging="1560"/>
        <w:rPr>
          <w:rFonts w:cstheme="minorHAnsi"/>
        </w:rPr>
      </w:pPr>
    </w:p>
    <w:p w14:paraId="0B3F2ABF" w14:textId="0D431B1C" w:rsidR="00DA3A60" w:rsidRPr="00CA5854" w:rsidRDefault="00DA3A60" w:rsidP="00F93A08">
      <w:pPr>
        <w:ind w:left="1560" w:hanging="1560"/>
        <w:rPr>
          <w:rFonts w:cstheme="minorHAnsi"/>
        </w:rPr>
      </w:pPr>
    </w:p>
    <w:p w14:paraId="2CF1D73C" w14:textId="77777777" w:rsidR="00C628DF" w:rsidRPr="00CA5854" w:rsidRDefault="00C628DF">
      <w:pPr>
        <w:rPr>
          <w:rFonts w:cstheme="minorHAnsi"/>
        </w:rPr>
      </w:pPr>
    </w:p>
    <w:p w14:paraId="6E140EF6" w14:textId="77777777" w:rsidR="00C628DF" w:rsidRPr="00CA5854" w:rsidRDefault="00C628DF">
      <w:pPr>
        <w:rPr>
          <w:rFonts w:cstheme="minorHAnsi"/>
        </w:rPr>
      </w:pPr>
      <w:r w:rsidRPr="00CA5854">
        <w:rPr>
          <w:rFonts w:cstheme="minorHAnsi"/>
        </w:rPr>
        <w:br w:type="page"/>
      </w:r>
    </w:p>
    <w:p w14:paraId="11599768" w14:textId="130F53F9" w:rsidR="00C628DF" w:rsidRPr="00CA5854" w:rsidRDefault="00C628DF">
      <w:pPr>
        <w:rPr>
          <w:rFonts w:cstheme="minorHAnsi"/>
        </w:rPr>
      </w:pPr>
    </w:p>
    <w:p w14:paraId="48664F16" w14:textId="1B1A47EB" w:rsidR="007656B7" w:rsidRPr="00CA5854" w:rsidRDefault="007656B7">
      <w:pPr>
        <w:rPr>
          <w:rFonts w:cstheme="minorHAnsi"/>
        </w:rPr>
      </w:pPr>
    </w:p>
    <w:p w14:paraId="271B15F5" w14:textId="4E764E94" w:rsidR="007656B7" w:rsidRPr="00CA5854" w:rsidRDefault="007656B7">
      <w:pPr>
        <w:rPr>
          <w:rFonts w:cstheme="minorHAnsi"/>
        </w:rPr>
      </w:pPr>
    </w:p>
    <w:p w14:paraId="33D4AE58" w14:textId="285B93FC" w:rsidR="007656B7" w:rsidRPr="00CA5854" w:rsidRDefault="007656B7">
      <w:pPr>
        <w:rPr>
          <w:rFonts w:cstheme="minorHAnsi"/>
        </w:rPr>
      </w:pPr>
    </w:p>
    <w:p w14:paraId="26BA284E" w14:textId="452B8708" w:rsidR="008F30AD" w:rsidRDefault="008F30AD">
      <w:pPr>
        <w:rPr>
          <w:rFonts w:cstheme="minorHAnsi"/>
        </w:rPr>
      </w:pPr>
    </w:p>
    <w:p w14:paraId="31E828C1" w14:textId="77777777" w:rsidR="00010CFC" w:rsidRPr="00CA5854" w:rsidRDefault="00010CFC">
      <w:pPr>
        <w:rPr>
          <w:rFonts w:cstheme="minorHAnsi"/>
        </w:rPr>
      </w:pPr>
    </w:p>
    <w:p w14:paraId="4CAEAF87" w14:textId="77777777" w:rsidR="00437C90" w:rsidRDefault="00437C90" w:rsidP="00010CFC">
      <w:pPr>
        <w:spacing w:line="276" w:lineRule="auto"/>
        <w:jc w:val="center"/>
        <w:rPr>
          <w:rFonts w:ascii="Times New Roman" w:hAnsi="Times New Roman" w:cs="Times New Roman"/>
          <w:b/>
          <w:bCs/>
          <w:color w:val="002060"/>
          <w:sz w:val="100"/>
          <w:szCs w:val="100"/>
        </w:rPr>
        <w:sectPr w:rsidR="00437C90" w:rsidSect="00673552">
          <w:headerReference w:type="default" r:id="rId12"/>
          <w:footerReference w:type="default" r:id="rId13"/>
          <w:type w:val="continuous"/>
          <w:pgSz w:w="12240" w:h="15840" w:code="1"/>
          <w:pgMar w:top="1417" w:right="1701" w:bottom="1417" w:left="1701" w:header="708" w:footer="708" w:gutter="0"/>
          <w:pgNumType w:start="0"/>
          <w:cols w:num="2" w:space="708"/>
          <w:titlePg/>
          <w:docGrid w:linePitch="360"/>
        </w:sectPr>
      </w:pPr>
    </w:p>
    <w:p w14:paraId="6490AFE6" w14:textId="77777777" w:rsidR="00437C90" w:rsidRDefault="00702EFE" w:rsidP="00437C90">
      <w:pPr>
        <w:spacing w:after="120" w:line="276" w:lineRule="auto"/>
        <w:jc w:val="center"/>
        <w:rPr>
          <w:rFonts w:ascii="Times New Roman" w:hAnsi="Times New Roman" w:cs="Times New Roman"/>
          <w:b/>
          <w:bCs/>
          <w:color w:val="002060"/>
          <w:sz w:val="100"/>
          <w:szCs w:val="100"/>
        </w:rPr>
        <w:sectPr w:rsidR="00437C90" w:rsidSect="00437C90">
          <w:type w:val="continuous"/>
          <w:pgSz w:w="12240" w:h="15840" w:code="1"/>
          <w:pgMar w:top="1417" w:right="1701" w:bottom="1417" w:left="1701" w:header="708" w:footer="708" w:gutter="0"/>
          <w:pgNumType w:start="0"/>
          <w:cols w:space="708"/>
          <w:titlePg/>
          <w:docGrid w:linePitch="360"/>
        </w:sectPr>
      </w:pPr>
      <w:r w:rsidRPr="00C468BC">
        <w:rPr>
          <w:rFonts w:ascii="Times New Roman" w:hAnsi="Times New Roman" w:cs="Times New Roman"/>
          <w:b/>
          <w:bCs/>
          <w:color w:val="002060"/>
          <w:sz w:val="100"/>
          <w:szCs w:val="100"/>
        </w:rPr>
        <w:t xml:space="preserve">INFORME EJECUCIÓN POA PRIMER TRIMESTRE </w:t>
      </w:r>
    </w:p>
    <w:p w14:paraId="0C6A1E5E" w14:textId="0E185700" w:rsidR="007656B7" w:rsidRPr="00C468BC" w:rsidRDefault="00702EFE" w:rsidP="00437C90">
      <w:pPr>
        <w:spacing w:line="276" w:lineRule="auto"/>
        <w:jc w:val="center"/>
        <w:rPr>
          <w:rFonts w:ascii="Times New Roman" w:hAnsi="Times New Roman" w:cs="Times New Roman"/>
          <w:b/>
          <w:bCs/>
          <w:color w:val="002060"/>
          <w:sz w:val="100"/>
          <w:szCs w:val="100"/>
        </w:rPr>
      </w:pPr>
      <w:r w:rsidRPr="00C468BC">
        <w:rPr>
          <w:rFonts w:ascii="Times New Roman" w:hAnsi="Times New Roman" w:cs="Times New Roman"/>
          <w:b/>
          <w:bCs/>
          <w:color w:val="002060"/>
          <w:sz w:val="100"/>
          <w:szCs w:val="100"/>
        </w:rPr>
        <w:t>2022</w:t>
      </w:r>
    </w:p>
    <w:p w14:paraId="15CED517" w14:textId="534FF30E" w:rsidR="00C628DF" w:rsidRPr="00CA5854" w:rsidRDefault="00561297">
      <w:pPr>
        <w:rPr>
          <w:rFonts w:cstheme="minorHAnsi"/>
        </w:rPr>
      </w:pPr>
      <w:r w:rsidRPr="00CA5854">
        <w:rPr>
          <w:rFonts w:cstheme="minorHAnsi"/>
          <w:noProof/>
          <w:lang w:val="es-ES" w:eastAsia="es-ES"/>
        </w:rPr>
        <w:drawing>
          <wp:anchor distT="0" distB="0" distL="114300" distR="114300" simplePos="0" relativeHeight="251759616" behindDoc="0" locked="0" layoutInCell="1" allowOverlap="1" wp14:anchorId="126A89DE" wp14:editId="28624C25">
            <wp:simplePos x="0" y="0"/>
            <wp:positionH relativeFrom="column">
              <wp:posOffset>624841</wp:posOffset>
            </wp:positionH>
            <wp:positionV relativeFrom="paragraph">
              <wp:posOffset>774700</wp:posOffset>
            </wp:positionV>
            <wp:extent cx="4610100" cy="1847850"/>
            <wp:effectExtent l="0" t="0" r="0" b="0"/>
            <wp:wrapNone/>
            <wp:docPr id="29" name="Imagen 29" descr="Cart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Imagen 29" descr="Carta&#10;&#10;Descripción generada automáticamente"/>
                    <pic:cNvPicPr>
                      <a:picLocks noChangeAspect="1" noChangeArrowheads="1"/>
                    </pic:cNvPicPr>
                  </pic:nvPicPr>
                  <pic:blipFill rotWithShape="1">
                    <a:blip r:embed="rId14">
                      <a:extLst>
                        <a:ext uri="{28A0092B-C50C-407E-A947-70E740481C1C}">
                          <a14:useLocalDpi xmlns:a14="http://schemas.microsoft.com/office/drawing/2010/main" val="0"/>
                        </a:ext>
                      </a:extLst>
                    </a:blip>
                    <a:srcRect l="20207" t="7332" r="1505" b="10688"/>
                    <a:stretch/>
                  </pic:blipFill>
                  <pic:spPr bwMode="auto">
                    <a:xfrm>
                      <a:off x="0" y="0"/>
                      <a:ext cx="4610100" cy="184785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C628DF" w:rsidRPr="00CA5854">
        <w:rPr>
          <w:rFonts w:cstheme="minorHAnsi"/>
        </w:rPr>
        <w:br w:type="page"/>
      </w:r>
    </w:p>
    <w:p w14:paraId="174C78F7" w14:textId="29A8409E" w:rsidR="003D2D12" w:rsidRPr="00CA5854" w:rsidRDefault="003D2D12">
      <w:pPr>
        <w:rPr>
          <w:rFonts w:cstheme="minorHAnsi"/>
        </w:rPr>
      </w:pPr>
    </w:p>
    <w:p w14:paraId="2571D01C" w14:textId="2A0C191A" w:rsidR="003D2D12" w:rsidRPr="00623016" w:rsidRDefault="00FB742A" w:rsidP="00BF4773">
      <w:pPr>
        <w:spacing w:after="0"/>
        <w:jc w:val="center"/>
        <w:rPr>
          <w:b/>
          <w:bCs/>
          <w:color w:val="002060"/>
          <w:sz w:val="32"/>
          <w:szCs w:val="32"/>
        </w:rPr>
      </w:pPr>
      <w:bookmarkStart w:id="1" w:name="_Toc102038020"/>
      <w:bookmarkStart w:id="2" w:name="_Toc102038704"/>
      <w:bookmarkStart w:id="3" w:name="_Toc102048152"/>
      <w:bookmarkStart w:id="4" w:name="_Toc102048303"/>
      <w:r w:rsidRPr="00623016">
        <w:rPr>
          <w:b/>
          <w:bCs/>
          <w:color w:val="002060"/>
          <w:sz w:val="32"/>
          <w:szCs w:val="32"/>
        </w:rPr>
        <w:t>ÍNDICE</w:t>
      </w:r>
      <w:bookmarkEnd w:id="1"/>
      <w:bookmarkEnd w:id="2"/>
      <w:bookmarkEnd w:id="3"/>
      <w:bookmarkEnd w:id="4"/>
    </w:p>
    <w:p w14:paraId="7E79ABB6" w14:textId="77777777" w:rsidR="00E614AF" w:rsidRPr="00E45310" w:rsidRDefault="00E614AF" w:rsidP="0016442D">
      <w:pPr>
        <w:spacing w:after="0" w:line="240" w:lineRule="exact"/>
        <w:rPr>
          <w:rFonts w:ascii="Times New Roman" w:eastAsia="MS Mincho" w:hAnsi="Times New Roman" w:cs="Times New Roman"/>
          <w:b/>
          <w:sz w:val="20"/>
          <w:szCs w:val="20"/>
          <w:lang w:val="es-ES_tradnl" w:eastAsia="es-ES"/>
        </w:rPr>
      </w:pPr>
    </w:p>
    <w:p w14:paraId="0CEEBDB3" w14:textId="77777777" w:rsidR="00EF1D66" w:rsidRDefault="00EF1D66" w:rsidP="00C94EED">
      <w:pPr>
        <w:pStyle w:val="TtuloTDC"/>
        <w:spacing w:before="0" w:line="240" w:lineRule="auto"/>
        <w:contextualSpacing/>
        <w:jc w:val="both"/>
        <w:rPr>
          <w:rFonts w:asciiTheme="minorHAnsi" w:eastAsiaTheme="minorHAnsi" w:hAnsiTheme="minorHAnsi" w:cstheme="minorBidi"/>
          <w:color w:val="auto"/>
          <w:sz w:val="22"/>
          <w:szCs w:val="22"/>
          <w:lang w:val="es-ES" w:eastAsia="en-US"/>
        </w:rPr>
        <w:sectPr w:rsidR="00EF1D66" w:rsidSect="00437C90">
          <w:type w:val="continuous"/>
          <w:pgSz w:w="12240" w:h="15840" w:code="1"/>
          <w:pgMar w:top="1417" w:right="1701" w:bottom="1417" w:left="1701" w:header="708" w:footer="708" w:gutter="0"/>
          <w:pgNumType w:start="0"/>
          <w:cols w:space="708"/>
          <w:titlePg/>
          <w:docGrid w:linePitch="360"/>
        </w:sectPr>
      </w:pPr>
    </w:p>
    <w:sdt>
      <w:sdtPr>
        <w:rPr>
          <w:rFonts w:asciiTheme="minorHAnsi" w:eastAsiaTheme="minorHAnsi" w:hAnsiTheme="minorHAnsi" w:cstheme="minorBidi"/>
          <w:color w:val="auto"/>
          <w:sz w:val="22"/>
          <w:szCs w:val="22"/>
          <w:lang w:val="es-ES" w:eastAsia="en-US"/>
        </w:rPr>
        <w:id w:val="1862387126"/>
        <w:docPartObj>
          <w:docPartGallery w:val="Table of Contents"/>
          <w:docPartUnique/>
        </w:docPartObj>
      </w:sdtPr>
      <w:sdtEndPr>
        <w:rPr>
          <w:b/>
          <w:bCs/>
        </w:rPr>
      </w:sdtEndPr>
      <w:sdtContent>
        <w:p w14:paraId="4DD85EF9" w14:textId="083B99DE" w:rsidR="00D54CBA" w:rsidRPr="0037490A" w:rsidRDefault="00D54CBA" w:rsidP="00C94EED">
          <w:pPr>
            <w:pStyle w:val="TtuloTDC"/>
            <w:spacing w:before="0" w:line="240" w:lineRule="auto"/>
            <w:contextualSpacing/>
            <w:jc w:val="both"/>
            <w:rPr>
              <w:rFonts w:asciiTheme="minorHAnsi" w:hAnsiTheme="minorHAnsi" w:cstheme="minorHAnsi"/>
              <w:color w:val="000000" w:themeColor="text1"/>
              <w:sz w:val="6"/>
              <w:szCs w:val="6"/>
            </w:rPr>
          </w:pPr>
        </w:p>
        <w:p w14:paraId="4F5CF651" w14:textId="7A1B2F36" w:rsidR="00F20CF1" w:rsidRPr="00C208E0" w:rsidRDefault="00F20CF1">
          <w:pPr>
            <w:pStyle w:val="TDC1"/>
            <w:tabs>
              <w:tab w:val="right" w:leader="dot" w:pos="8828"/>
            </w:tabs>
            <w:rPr>
              <w:rFonts w:eastAsiaTheme="minorEastAsia" w:cstheme="minorBidi"/>
              <w:b w:val="0"/>
              <w:bCs w:val="0"/>
              <w:caps w:val="0"/>
              <w:noProof/>
              <w:color w:val="000000" w:themeColor="text1"/>
              <w:sz w:val="26"/>
              <w:szCs w:val="26"/>
              <w:lang w:eastAsia="es-DO"/>
            </w:rPr>
          </w:pPr>
          <w:r w:rsidRPr="00C208E0">
            <w:rPr>
              <w:color w:val="000000" w:themeColor="text1"/>
              <w:sz w:val="24"/>
              <w:szCs w:val="24"/>
            </w:rPr>
            <w:fldChar w:fldCharType="begin"/>
          </w:r>
          <w:r w:rsidRPr="00C208E0">
            <w:rPr>
              <w:color w:val="000000" w:themeColor="text1"/>
              <w:sz w:val="24"/>
              <w:szCs w:val="24"/>
            </w:rPr>
            <w:instrText xml:space="preserve"> TOC \o "1-2" \u </w:instrText>
          </w:r>
          <w:r w:rsidRPr="00C208E0">
            <w:rPr>
              <w:color w:val="000000" w:themeColor="text1"/>
              <w:sz w:val="24"/>
              <w:szCs w:val="24"/>
            </w:rPr>
            <w:fldChar w:fldCharType="separate"/>
          </w:r>
          <w:r w:rsidRPr="00C208E0">
            <w:rPr>
              <w:noProof/>
              <w:color w:val="000000" w:themeColor="text1"/>
              <w:sz w:val="26"/>
              <w:szCs w:val="26"/>
            </w:rPr>
            <w:t>INTRODUCCIÓN</w:t>
          </w:r>
          <w:r w:rsidRPr="00C208E0">
            <w:rPr>
              <w:noProof/>
              <w:color w:val="000000" w:themeColor="text1"/>
              <w:sz w:val="26"/>
              <w:szCs w:val="26"/>
            </w:rPr>
            <w:tab/>
          </w:r>
          <w:r w:rsidRPr="00C208E0">
            <w:rPr>
              <w:noProof/>
              <w:color w:val="000000" w:themeColor="text1"/>
              <w:sz w:val="26"/>
              <w:szCs w:val="26"/>
            </w:rPr>
            <w:fldChar w:fldCharType="begin"/>
          </w:r>
          <w:r w:rsidRPr="00C208E0">
            <w:rPr>
              <w:noProof/>
              <w:color w:val="000000" w:themeColor="text1"/>
              <w:sz w:val="26"/>
              <w:szCs w:val="26"/>
            </w:rPr>
            <w:instrText xml:space="preserve"> PAGEREF _Toc102134663 \h </w:instrText>
          </w:r>
          <w:r w:rsidRPr="00C208E0">
            <w:rPr>
              <w:noProof/>
              <w:color w:val="000000" w:themeColor="text1"/>
              <w:sz w:val="26"/>
              <w:szCs w:val="26"/>
            </w:rPr>
          </w:r>
          <w:r w:rsidRPr="00C208E0">
            <w:rPr>
              <w:noProof/>
              <w:color w:val="000000" w:themeColor="text1"/>
              <w:sz w:val="26"/>
              <w:szCs w:val="26"/>
            </w:rPr>
            <w:fldChar w:fldCharType="separate"/>
          </w:r>
          <w:r w:rsidR="008506B5">
            <w:rPr>
              <w:noProof/>
              <w:color w:val="000000" w:themeColor="text1"/>
              <w:sz w:val="26"/>
              <w:szCs w:val="26"/>
            </w:rPr>
            <w:t>2</w:t>
          </w:r>
          <w:r w:rsidRPr="00C208E0">
            <w:rPr>
              <w:noProof/>
              <w:color w:val="000000" w:themeColor="text1"/>
              <w:sz w:val="26"/>
              <w:szCs w:val="26"/>
            </w:rPr>
            <w:fldChar w:fldCharType="end"/>
          </w:r>
        </w:p>
        <w:p w14:paraId="3C625319" w14:textId="15560B85" w:rsidR="00F20CF1" w:rsidRPr="00C208E0" w:rsidRDefault="00F20CF1">
          <w:pPr>
            <w:pStyle w:val="TDC1"/>
            <w:tabs>
              <w:tab w:val="left" w:pos="440"/>
              <w:tab w:val="right" w:leader="dot" w:pos="8828"/>
            </w:tabs>
            <w:rPr>
              <w:rFonts w:eastAsiaTheme="minorEastAsia" w:cstheme="minorBidi"/>
              <w:b w:val="0"/>
              <w:bCs w:val="0"/>
              <w:caps w:val="0"/>
              <w:noProof/>
              <w:color w:val="000000" w:themeColor="text1"/>
              <w:sz w:val="26"/>
              <w:szCs w:val="26"/>
              <w:lang w:eastAsia="es-DO"/>
            </w:rPr>
          </w:pPr>
          <w:r w:rsidRPr="00C208E0">
            <w:rPr>
              <w:noProof/>
              <w:color w:val="000000" w:themeColor="text1"/>
              <w:sz w:val="26"/>
              <w:szCs w:val="26"/>
            </w:rPr>
            <w:t>1.</w:t>
          </w:r>
          <w:r w:rsidRPr="00C208E0">
            <w:rPr>
              <w:rFonts w:eastAsiaTheme="minorEastAsia" w:cstheme="minorBidi"/>
              <w:b w:val="0"/>
              <w:bCs w:val="0"/>
              <w:caps w:val="0"/>
              <w:noProof/>
              <w:color w:val="000000" w:themeColor="text1"/>
              <w:sz w:val="26"/>
              <w:szCs w:val="26"/>
              <w:lang w:eastAsia="es-DO"/>
            </w:rPr>
            <w:tab/>
          </w:r>
          <w:r w:rsidRPr="00C208E0">
            <w:rPr>
              <w:noProof/>
              <w:color w:val="000000" w:themeColor="text1"/>
              <w:sz w:val="26"/>
              <w:szCs w:val="26"/>
            </w:rPr>
            <w:t>MARCO ESTRATÉGICO INSTITUCIONAL</w:t>
          </w:r>
          <w:r w:rsidRPr="00C208E0">
            <w:rPr>
              <w:noProof/>
              <w:color w:val="000000" w:themeColor="text1"/>
              <w:sz w:val="26"/>
              <w:szCs w:val="26"/>
            </w:rPr>
            <w:tab/>
          </w:r>
          <w:r w:rsidRPr="00C208E0">
            <w:rPr>
              <w:noProof/>
              <w:color w:val="000000" w:themeColor="text1"/>
              <w:sz w:val="26"/>
              <w:szCs w:val="26"/>
            </w:rPr>
            <w:fldChar w:fldCharType="begin"/>
          </w:r>
          <w:r w:rsidRPr="00C208E0">
            <w:rPr>
              <w:noProof/>
              <w:color w:val="000000" w:themeColor="text1"/>
              <w:sz w:val="26"/>
              <w:szCs w:val="26"/>
            </w:rPr>
            <w:instrText xml:space="preserve"> PAGEREF _Toc102134664 \h </w:instrText>
          </w:r>
          <w:r w:rsidRPr="00C208E0">
            <w:rPr>
              <w:noProof/>
              <w:color w:val="000000" w:themeColor="text1"/>
              <w:sz w:val="26"/>
              <w:szCs w:val="26"/>
            </w:rPr>
          </w:r>
          <w:r w:rsidRPr="00C208E0">
            <w:rPr>
              <w:noProof/>
              <w:color w:val="000000" w:themeColor="text1"/>
              <w:sz w:val="26"/>
              <w:szCs w:val="26"/>
            </w:rPr>
            <w:fldChar w:fldCharType="separate"/>
          </w:r>
          <w:r w:rsidR="008506B5">
            <w:rPr>
              <w:noProof/>
              <w:color w:val="000000" w:themeColor="text1"/>
              <w:sz w:val="26"/>
              <w:szCs w:val="26"/>
            </w:rPr>
            <w:t>3</w:t>
          </w:r>
          <w:r w:rsidRPr="00C208E0">
            <w:rPr>
              <w:noProof/>
              <w:color w:val="000000" w:themeColor="text1"/>
              <w:sz w:val="26"/>
              <w:szCs w:val="26"/>
            </w:rPr>
            <w:fldChar w:fldCharType="end"/>
          </w:r>
        </w:p>
        <w:p w14:paraId="231ABF79" w14:textId="4DDDAC46" w:rsidR="00F20CF1" w:rsidRPr="00C208E0" w:rsidRDefault="00F20CF1">
          <w:pPr>
            <w:pStyle w:val="TDC2"/>
            <w:tabs>
              <w:tab w:val="left" w:pos="880"/>
              <w:tab w:val="right" w:leader="dot" w:pos="8828"/>
            </w:tabs>
            <w:rPr>
              <w:rStyle w:val="Referenciasutil"/>
              <w:noProof/>
              <w:color w:val="000000" w:themeColor="text1"/>
              <w:sz w:val="26"/>
              <w:szCs w:val="26"/>
            </w:rPr>
          </w:pPr>
          <w:r w:rsidRPr="00C208E0">
            <w:rPr>
              <w:rStyle w:val="Referenciasutil"/>
              <w:noProof/>
              <w:color w:val="000000" w:themeColor="text1"/>
              <w:sz w:val="26"/>
              <w:szCs w:val="26"/>
              <w:lang w:val="es-ES_tradnl" w:eastAsia="es-ES"/>
            </w:rPr>
            <w:t>1.1.</w:t>
          </w:r>
          <w:r w:rsidRPr="00C208E0">
            <w:rPr>
              <w:rStyle w:val="Referenciasutil"/>
              <w:noProof/>
              <w:color w:val="000000" w:themeColor="text1"/>
              <w:sz w:val="26"/>
              <w:szCs w:val="26"/>
            </w:rPr>
            <w:tab/>
          </w:r>
          <w:r w:rsidRPr="00C208E0">
            <w:rPr>
              <w:rStyle w:val="Referenciasutil"/>
              <w:noProof/>
              <w:color w:val="000000" w:themeColor="text1"/>
              <w:sz w:val="26"/>
              <w:szCs w:val="26"/>
              <w:lang w:val="es-ES_tradnl" w:eastAsia="es-ES"/>
            </w:rPr>
            <w:t>Misión</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_Toc102134665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3</w:t>
          </w:r>
          <w:r w:rsidRPr="00C208E0">
            <w:rPr>
              <w:rStyle w:val="Referenciasutil"/>
              <w:noProof/>
              <w:color w:val="000000" w:themeColor="text1"/>
              <w:sz w:val="26"/>
              <w:szCs w:val="26"/>
            </w:rPr>
            <w:fldChar w:fldCharType="end"/>
          </w:r>
        </w:p>
        <w:p w14:paraId="5430532E" w14:textId="097B049F" w:rsidR="00F20CF1" w:rsidRPr="00C208E0" w:rsidRDefault="00F20CF1">
          <w:pPr>
            <w:pStyle w:val="TDC2"/>
            <w:tabs>
              <w:tab w:val="left" w:pos="880"/>
              <w:tab w:val="right" w:leader="dot" w:pos="8828"/>
            </w:tabs>
            <w:rPr>
              <w:rStyle w:val="Referenciasutil"/>
              <w:noProof/>
              <w:color w:val="000000" w:themeColor="text1"/>
              <w:sz w:val="26"/>
              <w:szCs w:val="26"/>
            </w:rPr>
          </w:pPr>
          <w:r w:rsidRPr="00C208E0">
            <w:rPr>
              <w:rStyle w:val="Referenciasutil"/>
              <w:noProof/>
              <w:color w:val="000000" w:themeColor="text1"/>
              <w:sz w:val="26"/>
              <w:szCs w:val="26"/>
              <w:lang w:val="es-ES_tradnl" w:eastAsia="es-ES"/>
            </w:rPr>
            <w:t>1.2.</w:t>
          </w:r>
          <w:r w:rsidRPr="00C208E0">
            <w:rPr>
              <w:rStyle w:val="Referenciasutil"/>
              <w:noProof/>
              <w:color w:val="000000" w:themeColor="text1"/>
              <w:sz w:val="26"/>
              <w:szCs w:val="26"/>
            </w:rPr>
            <w:tab/>
          </w:r>
          <w:r w:rsidRPr="00C208E0">
            <w:rPr>
              <w:rStyle w:val="Referenciasutil"/>
              <w:noProof/>
              <w:color w:val="000000" w:themeColor="text1"/>
              <w:sz w:val="26"/>
              <w:szCs w:val="26"/>
              <w:lang w:val="es-ES_tradnl" w:eastAsia="es-ES"/>
            </w:rPr>
            <w:t>Visión</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_Toc102134666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3</w:t>
          </w:r>
          <w:r w:rsidRPr="00C208E0">
            <w:rPr>
              <w:rStyle w:val="Referenciasutil"/>
              <w:noProof/>
              <w:color w:val="000000" w:themeColor="text1"/>
              <w:sz w:val="26"/>
              <w:szCs w:val="26"/>
            </w:rPr>
            <w:fldChar w:fldCharType="end"/>
          </w:r>
        </w:p>
        <w:p w14:paraId="5CF3FDD3" w14:textId="217F3563" w:rsidR="00F20CF1" w:rsidRPr="00C208E0" w:rsidRDefault="00F20CF1">
          <w:pPr>
            <w:pStyle w:val="TDC2"/>
            <w:tabs>
              <w:tab w:val="left" w:pos="880"/>
              <w:tab w:val="right" w:leader="dot" w:pos="8828"/>
            </w:tabs>
            <w:rPr>
              <w:rStyle w:val="Referenciasutil"/>
              <w:noProof/>
              <w:color w:val="000000" w:themeColor="text1"/>
              <w:sz w:val="26"/>
              <w:szCs w:val="26"/>
            </w:rPr>
          </w:pPr>
          <w:r w:rsidRPr="00C208E0">
            <w:rPr>
              <w:rStyle w:val="Referenciasutil"/>
              <w:noProof/>
              <w:color w:val="000000" w:themeColor="text1"/>
              <w:sz w:val="26"/>
              <w:szCs w:val="26"/>
              <w:lang w:val="es-ES_tradnl" w:eastAsia="es-ES"/>
            </w:rPr>
            <w:t>1.3.</w:t>
          </w:r>
          <w:r w:rsidRPr="00C208E0">
            <w:rPr>
              <w:rStyle w:val="Referenciasutil"/>
              <w:noProof/>
              <w:color w:val="000000" w:themeColor="text1"/>
              <w:sz w:val="26"/>
              <w:szCs w:val="26"/>
            </w:rPr>
            <w:tab/>
          </w:r>
          <w:r w:rsidRPr="00C208E0">
            <w:rPr>
              <w:rStyle w:val="Referenciasutil"/>
              <w:noProof/>
              <w:color w:val="000000" w:themeColor="text1"/>
              <w:sz w:val="26"/>
              <w:szCs w:val="26"/>
              <w:lang w:val="es-ES_tradnl" w:eastAsia="es-ES"/>
            </w:rPr>
            <w:t>V</w:t>
          </w:r>
          <w:r w:rsidR="00743C52" w:rsidRPr="00C208E0">
            <w:rPr>
              <w:rStyle w:val="Referenciasutil"/>
              <w:noProof/>
              <w:color w:val="000000" w:themeColor="text1"/>
              <w:sz w:val="26"/>
              <w:szCs w:val="26"/>
            </w:rPr>
            <w:t>alores</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_Toc102134667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3</w:t>
          </w:r>
          <w:r w:rsidRPr="00C208E0">
            <w:rPr>
              <w:rStyle w:val="Referenciasutil"/>
              <w:noProof/>
              <w:color w:val="000000" w:themeColor="text1"/>
              <w:sz w:val="26"/>
              <w:szCs w:val="26"/>
            </w:rPr>
            <w:fldChar w:fldCharType="end"/>
          </w:r>
        </w:p>
        <w:p w14:paraId="175D79FF" w14:textId="50B4B1D6" w:rsidR="00F20CF1" w:rsidRPr="00C208E0" w:rsidRDefault="00F20CF1">
          <w:pPr>
            <w:pStyle w:val="TDC1"/>
            <w:tabs>
              <w:tab w:val="left" w:pos="440"/>
              <w:tab w:val="right" w:leader="dot" w:pos="8828"/>
            </w:tabs>
            <w:rPr>
              <w:rFonts w:eastAsiaTheme="minorEastAsia" w:cstheme="minorBidi"/>
              <w:b w:val="0"/>
              <w:bCs w:val="0"/>
              <w:caps w:val="0"/>
              <w:noProof/>
              <w:color w:val="000000" w:themeColor="text1"/>
              <w:sz w:val="26"/>
              <w:szCs w:val="26"/>
              <w:lang w:eastAsia="es-DO"/>
            </w:rPr>
          </w:pPr>
          <w:r w:rsidRPr="00C208E0">
            <w:rPr>
              <w:noProof/>
              <w:color w:val="000000" w:themeColor="text1"/>
              <w:sz w:val="26"/>
              <w:szCs w:val="26"/>
            </w:rPr>
            <w:t>2.</w:t>
          </w:r>
          <w:r w:rsidRPr="00C208E0">
            <w:rPr>
              <w:rFonts w:eastAsiaTheme="minorEastAsia" w:cstheme="minorBidi"/>
              <w:b w:val="0"/>
              <w:bCs w:val="0"/>
              <w:caps w:val="0"/>
              <w:noProof/>
              <w:color w:val="000000" w:themeColor="text1"/>
              <w:sz w:val="26"/>
              <w:szCs w:val="26"/>
              <w:lang w:eastAsia="es-DO"/>
            </w:rPr>
            <w:tab/>
          </w:r>
          <w:r w:rsidRPr="00C208E0">
            <w:rPr>
              <w:noProof/>
              <w:color w:val="000000" w:themeColor="text1"/>
              <w:sz w:val="26"/>
              <w:szCs w:val="26"/>
            </w:rPr>
            <w:t>PLANES OPERATIVOS ANUALES (POA)</w:t>
          </w:r>
          <w:r w:rsidRPr="00C208E0">
            <w:rPr>
              <w:noProof/>
              <w:color w:val="000000" w:themeColor="text1"/>
              <w:sz w:val="26"/>
              <w:szCs w:val="26"/>
            </w:rPr>
            <w:tab/>
          </w:r>
          <w:r w:rsidRPr="00C208E0">
            <w:rPr>
              <w:noProof/>
              <w:color w:val="000000" w:themeColor="text1"/>
              <w:sz w:val="26"/>
              <w:szCs w:val="26"/>
            </w:rPr>
            <w:fldChar w:fldCharType="begin"/>
          </w:r>
          <w:r w:rsidRPr="00C208E0">
            <w:rPr>
              <w:noProof/>
              <w:color w:val="000000" w:themeColor="text1"/>
              <w:sz w:val="26"/>
              <w:szCs w:val="26"/>
            </w:rPr>
            <w:instrText xml:space="preserve"> PAGEREF _Toc102134668 \h </w:instrText>
          </w:r>
          <w:r w:rsidRPr="00C208E0">
            <w:rPr>
              <w:noProof/>
              <w:color w:val="000000" w:themeColor="text1"/>
              <w:sz w:val="26"/>
              <w:szCs w:val="26"/>
            </w:rPr>
          </w:r>
          <w:r w:rsidRPr="00C208E0">
            <w:rPr>
              <w:noProof/>
              <w:color w:val="000000" w:themeColor="text1"/>
              <w:sz w:val="26"/>
              <w:szCs w:val="26"/>
            </w:rPr>
            <w:fldChar w:fldCharType="separate"/>
          </w:r>
          <w:r w:rsidR="008506B5">
            <w:rPr>
              <w:noProof/>
              <w:color w:val="000000" w:themeColor="text1"/>
              <w:sz w:val="26"/>
              <w:szCs w:val="26"/>
            </w:rPr>
            <w:t>4</w:t>
          </w:r>
          <w:r w:rsidRPr="00C208E0">
            <w:rPr>
              <w:noProof/>
              <w:color w:val="000000" w:themeColor="text1"/>
              <w:sz w:val="26"/>
              <w:szCs w:val="26"/>
            </w:rPr>
            <w:fldChar w:fldCharType="end"/>
          </w:r>
        </w:p>
        <w:p w14:paraId="781DE627" w14:textId="7B15E473" w:rsidR="00F20CF1" w:rsidRPr="00C208E0" w:rsidRDefault="00F20CF1">
          <w:pPr>
            <w:pStyle w:val="TDC1"/>
            <w:tabs>
              <w:tab w:val="left" w:pos="440"/>
              <w:tab w:val="right" w:leader="dot" w:pos="8828"/>
            </w:tabs>
            <w:rPr>
              <w:rFonts w:eastAsiaTheme="minorEastAsia" w:cstheme="minorBidi"/>
              <w:b w:val="0"/>
              <w:bCs w:val="0"/>
              <w:caps w:val="0"/>
              <w:noProof/>
              <w:color w:val="000000" w:themeColor="text1"/>
              <w:sz w:val="26"/>
              <w:szCs w:val="26"/>
              <w:lang w:eastAsia="es-DO"/>
            </w:rPr>
          </w:pPr>
          <w:r w:rsidRPr="00C208E0">
            <w:rPr>
              <w:noProof/>
              <w:color w:val="000000" w:themeColor="text1"/>
              <w:sz w:val="26"/>
              <w:szCs w:val="26"/>
            </w:rPr>
            <w:t>3.</w:t>
          </w:r>
          <w:r w:rsidRPr="00C208E0">
            <w:rPr>
              <w:rFonts w:eastAsiaTheme="minorEastAsia" w:cstheme="minorBidi"/>
              <w:b w:val="0"/>
              <w:bCs w:val="0"/>
              <w:caps w:val="0"/>
              <w:noProof/>
              <w:color w:val="000000" w:themeColor="text1"/>
              <w:sz w:val="26"/>
              <w:szCs w:val="26"/>
              <w:lang w:eastAsia="es-DO"/>
            </w:rPr>
            <w:tab/>
          </w:r>
          <w:r w:rsidRPr="00C208E0">
            <w:rPr>
              <w:noProof/>
              <w:color w:val="000000" w:themeColor="text1"/>
              <w:sz w:val="26"/>
              <w:szCs w:val="26"/>
            </w:rPr>
            <w:t>RESUMEN RESULTADOS 1ER TRIMESTRE 2022</w:t>
          </w:r>
          <w:r w:rsidRPr="00C208E0">
            <w:rPr>
              <w:noProof/>
              <w:color w:val="000000" w:themeColor="text1"/>
              <w:sz w:val="26"/>
              <w:szCs w:val="26"/>
            </w:rPr>
            <w:tab/>
          </w:r>
          <w:r w:rsidRPr="00C208E0">
            <w:rPr>
              <w:noProof/>
              <w:color w:val="000000" w:themeColor="text1"/>
              <w:sz w:val="26"/>
              <w:szCs w:val="26"/>
            </w:rPr>
            <w:fldChar w:fldCharType="begin"/>
          </w:r>
          <w:r w:rsidRPr="00C208E0">
            <w:rPr>
              <w:noProof/>
              <w:color w:val="000000" w:themeColor="text1"/>
              <w:sz w:val="26"/>
              <w:szCs w:val="26"/>
            </w:rPr>
            <w:instrText xml:space="preserve"> PAGEREF _Toc102134669 \h </w:instrText>
          </w:r>
          <w:r w:rsidRPr="00C208E0">
            <w:rPr>
              <w:noProof/>
              <w:color w:val="000000" w:themeColor="text1"/>
              <w:sz w:val="26"/>
              <w:szCs w:val="26"/>
            </w:rPr>
          </w:r>
          <w:r w:rsidRPr="00C208E0">
            <w:rPr>
              <w:noProof/>
              <w:color w:val="000000" w:themeColor="text1"/>
              <w:sz w:val="26"/>
              <w:szCs w:val="26"/>
            </w:rPr>
            <w:fldChar w:fldCharType="separate"/>
          </w:r>
          <w:r w:rsidR="008506B5">
            <w:rPr>
              <w:noProof/>
              <w:color w:val="000000" w:themeColor="text1"/>
              <w:sz w:val="26"/>
              <w:szCs w:val="26"/>
            </w:rPr>
            <w:t>5</w:t>
          </w:r>
          <w:r w:rsidRPr="00C208E0">
            <w:rPr>
              <w:noProof/>
              <w:color w:val="000000" w:themeColor="text1"/>
              <w:sz w:val="26"/>
              <w:szCs w:val="26"/>
            </w:rPr>
            <w:fldChar w:fldCharType="end"/>
          </w:r>
        </w:p>
        <w:p w14:paraId="2E13610D" w14:textId="5B122653"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D</w:t>
          </w:r>
          <w:r w:rsidRPr="00C208E0">
            <w:rPr>
              <w:rStyle w:val="Referenciasutil"/>
              <w:noProof/>
              <w:color w:val="000000" w:themeColor="text1"/>
              <w:sz w:val="26"/>
              <w:szCs w:val="26"/>
            </w:rPr>
            <w:t xml:space="preserve">irección </w:t>
          </w:r>
          <w:r w:rsidR="00AA3819" w:rsidRPr="00C208E0">
            <w:rPr>
              <w:rStyle w:val="Referenciasutil"/>
              <w:noProof/>
              <w:color w:val="000000" w:themeColor="text1"/>
              <w:sz w:val="26"/>
              <w:szCs w:val="26"/>
            </w:rPr>
            <w:t>C</w:t>
          </w:r>
          <w:r w:rsidRPr="00C208E0">
            <w:rPr>
              <w:rStyle w:val="Referenciasutil"/>
              <w:noProof/>
              <w:color w:val="000000" w:themeColor="text1"/>
              <w:sz w:val="26"/>
              <w:szCs w:val="26"/>
            </w:rPr>
            <w:t>omercial</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_Toc102134673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6</w:t>
          </w:r>
          <w:r w:rsidRPr="00C208E0">
            <w:rPr>
              <w:rStyle w:val="Referenciasutil"/>
              <w:noProof/>
              <w:color w:val="000000" w:themeColor="text1"/>
              <w:sz w:val="26"/>
              <w:szCs w:val="26"/>
            </w:rPr>
            <w:fldChar w:fldCharType="end"/>
          </w:r>
        </w:p>
        <w:p w14:paraId="387F055E" w14:textId="7A40667F"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3.2.</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Gestión Social</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_Toc102134674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8</w:t>
          </w:r>
          <w:r w:rsidRPr="00C208E0">
            <w:rPr>
              <w:rStyle w:val="Referenciasutil"/>
              <w:noProof/>
              <w:color w:val="000000" w:themeColor="text1"/>
              <w:sz w:val="26"/>
              <w:szCs w:val="26"/>
            </w:rPr>
            <w:fldChar w:fldCharType="end"/>
          </w:r>
        </w:p>
        <w:p w14:paraId="7BFDB239" w14:textId="576F0913"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3.3.</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Servicios Generales</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_Toc102134675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9</w:t>
          </w:r>
          <w:r w:rsidRPr="00C208E0">
            <w:rPr>
              <w:rStyle w:val="Referenciasutil"/>
              <w:noProof/>
              <w:color w:val="000000" w:themeColor="text1"/>
              <w:sz w:val="26"/>
              <w:szCs w:val="26"/>
            </w:rPr>
            <w:fldChar w:fldCharType="end"/>
          </w:r>
        </w:p>
        <w:p w14:paraId="4EAB350F" w14:textId="1D1E8E8C"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3.4.</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C</w:t>
          </w:r>
          <w:r w:rsidRPr="00C208E0">
            <w:rPr>
              <w:rStyle w:val="Referenciasutil"/>
              <w:noProof/>
              <w:color w:val="000000" w:themeColor="text1"/>
              <w:sz w:val="26"/>
              <w:szCs w:val="26"/>
            </w:rPr>
            <w:t xml:space="preserve">ompra de </w:t>
          </w:r>
          <w:r w:rsidR="00AA3819" w:rsidRPr="00C208E0">
            <w:rPr>
              <w:rStyle w:val="Referenciasutil"/>
              <w:noProof/>
              <w:color w:val="000000" w:themeColor="text1"/>
              <w:sz w:val="26"/>
              <w:szCs w:val="26"/>
            </w:rPr>
            <w:t>E</w:t>
          </w:r>
          <w:r w:rsidRPr="00C208E0">
            <w:rPr>
              <w:rStyle w:val="Referenciasutil"/>
              <w:noProof/>
              <w:color w:val="000000" w:themeColor="text1"/>
              <w:sz w:val="26"/>
              <w:szCs w:val="26"/>
            </w:rPr>
            <w:t xml:space="preserve">nergía y </w:t>
          </w:r>
          <w:r w:rsidR="00AA3819" w:rsidRPr="00C208E0">
            <w:rPr>
              <w:rStyle w:val="Referenciasutil"/>
              <w:noProof/>
              <w:color w:val="000000" w:themeColor="text1"/>
              <w:sz w:val="26"/>
              <w:szCs w:val="26"/>
            </w:rPr>
            <w:t>R</w:t>
          </w:r>
          <w:r w:rsidRPr="00C208E0">
            <w:rPr>
              <w:rStyle w:val="Referenciasutil"/>
              <w:noProof/>
              <w:color w:val="000000" w:themeColor="text1"/>
              <w:sz w:val="26"/>
              <w:szCs w:val="26"/>
            </w:rPr>
            <w:t>egulación</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_Toc102134676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10</w:t>
          </w:r>
          <w:r w:rsidRPr="00C208E0">
            <w:rPr>
              <w:rStyle w:val="Referenciasutil"/>
              <w:noProof/>
              <w:color w:val="000000" w:themeColor="text1"/>
              <w:sz w:val="26"/>
              <w:szCs w:val="26"/>
            </w:rPr>
            <w:fldChar w:fldCharType="end"/>
          </w:r>
        </w:p>
        <w:p w14:paraId="191F6023" w14:textId="585B969B"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3.5.</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P</w:t>
          </w:r>
          <w:r w:rsidRPr="00C208E0">
            <w:rPr>
              <w:rStyle w:val="Referenciasutil"/>
              <w:noProof/>
              <w:color w:val="000000" w:themeColor="text1"/>
              <w:sz w:val="26"/>
              <w:szCs w:val="26"/>
            </w:rPr>
            <w:t xml:space="preserve">lanificación y </w:t>
          </w:r>
          <w:r w:rsidR="00AA3819" w:rsidRPr="00C208E0">
            <w:rPr>
              <w:rStyle w:val="Referenciasutil"/>
              <w:noProof/>
              <w:color w:val="000000" w:themeColor="text1"/>
              <w:sz w:val="26"/>
              <w:szCs w:val="26"/>
            </w:rPr>
            <w:t>C</w:t>
          </w:r>
          <w:r w:rsidRPr="00C208E0">
            <w:rPr>
              <w:rStyle w:val="Referenciasutil"/>
              <w:noProof/>
              <w:color w:val="000000" w:themeColor="text1"/>
              <w:sz w:val="26"/>
              <w:szCs w:val="26"/>
            </w:rPr>
            <w:t xml:space="preserve">ontrol de </w:t>
          </w:r>
          <w:r w:rsidR="00AA3819" w:rsidRPr="00C208E0">
            <w:rPr>
              <w:rStyle w:val="Referenciasutil"/>
              <w:noProof/>
              <w:color w:val="000000" w:themeColor="text1"/>
              <w:sz w:val="26"/>
              <w:szCs w:val="26"/>
            </w:rPr>
            <w:t>G</w:t>
          </w:r>
          <w:r w:rsidRPr="00C208E0">
            <w:rPr>
              <w:rStyle w:val="Referenciasutil"/>
              <w:noProof/>
              <w:color w:val="000000" w:themeColor="text1"/>
              <w:sz w:val="26"/>
              <w:szCs w:val="26"/>
            </w:rPr>
            <w:t>estión</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_Toc102134677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11</w:t>
          </w:r>
          <w:r w:rsidRPr="00C208E0">
            <w:rPr>
              <w:rStyle w:val="Referenciasutil"/>
              <w:noProof/>
              <w:color w:val="000000" w:themeColor="text1"/>
              <w:sz w:val="26"/>
              <w:szCs w:val="26"/>
            </w:rPr>
            <w:fldChar w:fldCharType="end"/>
          </w:r>
        </w:p>
        <w:p w14:paraId="63B7D077" w14:textId="3AF4A028"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3.6.</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S</w:t>
          </w:r>
          <w:r w:rsidRPr="00C208E0">
            <w:rPr>
              <w:rStyle w:val="Referenciasutil"/>
              <w:noProof/>
              <w:color w:val="000000" w:themeColor="text1"/>
              <w:sz w:val="26"/>
              <w:szCs w:val="26"/>
            </w:rPr>
            <w:t xml:space="preserve">ervicios </w:t>
          </w:r>
          <w:r w:rsidR="00AA3819" w:rsidRPr="00C208E0">
            <w:rPr>
              <w:rStyle w:val="Referenciasutil"/>
              <w:noProof/>
              <w:color w:val="000000" w:themeColor="text1"/>
              <w:sz w:val="26"/>
              <w:szCs w:val="26"/>
            </w:rPr>
            <w:t>J</w:t>
          </w:r>
          <w:r w:rsidRPr="00C208E0">
            <w:rPr>
              <w:rStyle w:val="Referenciasutil"/>
              <w:noProof/>
              <w:color w:val="000000" w:themeColor="text1"/>
              <w:sz w:val="26"/>
              <w:szCs w:val="26"/>
            </w:rPr>
            <w:t>urídicos</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_Toc102134678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12</w:t>
          </w:r>
          <w:r w:rsidRPr="00C208E0">
            <w:rPr>
              <w:rStyle w:val="Referenciasutil"/>
              <w:noProof/>
              <w:color w:val="000000" w:themeColor="text1"/>
              <w:sz w:val="26"/>
              <w:szCs w:val="26"/>
            </w:rPr>
            <w:fldChar w:fldCharType="end"/>
          </w:r>
        </w:p>
        <w:p w14:paraId="1DC55673" w14:textId="00C50B3B"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3.7.</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S</w:t>
          </w:r>
          <w:r w:rsidRPr="00C208E0">
            <w:rPr>
              <w:rStyle w:val="Referenciasutil"/>
              <w:noProof/>
              <w:color w:val="000000" w:themeColor="text1"/>
              <w:sz w:val="26"/>
              <w:szCs w:val="26"/>
            </w:rPr>
            <w:t xml:space="preserve">eguridad </w:t>
          </w:r>
          <w:r w:rsidR="00AA3819" w:rsidRPr="00C208E0">
            <w:rPr>
              <w:rStyle w:val="Referenciasutil"/>
              <w:noProof/>
              <w:color w:val="000000" w:themeColor="text1"/>
              <w:sz w:val="26"/>
              <w:szCs w:val="26"/>
            </w:rPr>
            <w:t>F</w:t>
          </w:r>
          <w:r w:rsidRPr="00C208E0">
            <w:rPr>
              <w:rStyle w:val="Referenciasutil"/>
              <w:noProof/>
              <w:color w:val="000000" w:themeColor="text1"/>
              <w:sz w:val="26"/>
              <w:szCs w:val="26"/>
            </w:rPr>
            <w:t>ísica</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_Toc102134679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13</w:t>
          </w:r>
          <w:r w:rsidRPr="00C208E0">
            <w:rPr>
              <w:rStyle w:val="Referenciasutil"/>
              <w:noProof/>
              <w:color w:val="000000" w:themeColor="text1"/>
              <w:sz w:val="26"/>
              <w:szCs w:val="26"/>
            </w:rPr>
            <w:fldChar w:fldCharType="end"/>
          </w:r>
        </w:p>
        <w:p w14:paraId="36923EDD" w14:textId="6E59158C"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3.8.</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L</w:t>
          </w:r>
          <w:r w:rsidRPr="00C208E0">
            <w:rPr>
              <w:rStyle w:val="Referenciasutil"/>
              <w:noProof/>
              <w:color w:val="000000" w:themeColor="text1"/>
              <w:sz w:val="26"/>
              <w:szCs w:val="26"/>
            </w:rPr>
            <w:t>ogística</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_Toc102134680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15</w:t>
          </w:r>
          <w:r w:rsidRPr="00C208E0">
            <w:rPr>
              <w:rStyle w:val="Referenciasutil"/>
              <w:noProof/>
              <w:color w:val="000000" w:themeColor="text1"/>
              <w:sz w:val="26"/>
              <w:szCs w:val="26"/>
            </w:rPr>
            <w:fldChar w:fldCharType="end"/>
          </w:r>
        </w:p>
        <w:p w14:paraId="238269E5" w14:textId="124EB3CB"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3.9.</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C</w:t>
          </w:r>
          <w:r w:rsidRPr="00C208E0">
            <w:rPr>
              <w:rStyle w:val="Referenciasutil"/>
              <w:noProof/>
              <w:color w:val="000000" w:themeColor="text1"/>
              <w:sz w:val="26"/>
              <w:szCs w:val="26"/>
            </w:rPr>
            <w:t xml:space="preserve">omunicación </w:t>
          </w:r>
          <w:r w:rsidR="00AA3819" w:rsidRPr="00C208E0">
            <w:rPr>
              <w:rStyle w:val="Referenciasutil"/>
              <w:noProof/>
              <w:color w:val="000000" w:themeColor="text1"/>
              <w:sz w:val="26"/>
              <w:szCs w:val="26"/>
            </w:rPr>
            <w:t>E</w:t>
          </w:r>
          <w:r w:rsidRPr="00C208E0">
            <w:rPr>
              <w:rStyle w:val="Referenciasutil"/>
              <w:noProof/>
              <w:color w:val="000000" w:themeColor="text1"/>
              <w:sz w:val="26"/>
              <w:szCs w:val="26"/>
            </w:rPr>
            <w:t>stratégica</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_Toc102134681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17</w:t>
          </w:r>
          <w:r w:rsidRPr="00C208E0">
            <w:rPr>
              <w:rStyle w:val="Referenciasutil"/>
              <w:noProof/>
              <w:color w:val="000000" w:themeColor="text1"/>
              <w:sz w:val="26"/>
              <w:szCs w:val="26"/>
            </w:rPr>
            <w:fldChar w:fldCharType="end"/>
          </w:r>
        </w:p>
        <w:p w14:paraId="5D254637" w14:textId="669BD244"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3.10.</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F</w:t>
          </w:r>
          <w:r w:rsidRPr="00C208E0">
            <w:rPr>
              <w:rStyle w:val="Referenciasutil"/>
              <w:noProof/>
              <w:color w:val="000000" w:themeColor="text1"/>
              <w:sz w:val="26"/>
              <w:szCs w:val="26"/>
            </w:rPr>
            <w:t>inanzas</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_Toc102134682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18</w:t>
          </w:r>
          <w:r w:rsidRPr="00C208E0">
            <w:rPr>
              <w:rStyle w:val="Referenciasutil"/>
              <w:noProof/>
              <w:color w:val="000000" w:themeColor="text1"/>
              <w:sz w:val="26"/>
              <w:szCs w:val="26"/>
            </w:rPr>
            <w:fldChar w:fldCharType="end"/>
          </w:r>
        </w:p>
        <w:p w14:paraId="7A038584" w14:textId="297D4638"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3.11.</w:t>
          </w:r>
          <w:r w:rsidRPr="00C208E0">
            <w:rPr>
              <w:rStyle w:val="Referenciasutil"/>
              <w:noProof/>
              <w:color w:val="000000" w:themeColor="text1"/>
              <w:sz w:val="26"/>
              <w:szCs w:val="26"/>
            </w:rPr>
            <w:tab/>
            <w:t xml:space="preserve">Resultados </w:t>
          </w:r>
          <w:r w:rsidR="00AA3819" w:rsidRPr="00C208E0">
            <w:rPr>
              <w:rStyle w:val="Referenciasutil"/>
              <w:noProof/>
              <w:color w:val="000000" w:themeColor="text1"/>
              <w:sz w:val="26"/>
              <w:szCs w:val="26"/>
            </w:rPr>
            <w:t>P</w:t>
          </w:r>
          <w:r w:rsidRPr="00C208E0">
            <w:rPr>
              <w:rStyle w:val="Referenciasutil"/>
              <w:noProof/>
              <w:color w:val="000000" w:themeColor="text1"/>
              <w:sz w:val="26"/>
              <w:szCs w:val="26"/>
            </w:rPr>
            <w:t xml:space="preserve">royectos </w:t>
          </w:r>
          <w:r w:rsidR="00AA3819" w:rsidRPr="00C208E0">
            <w:rPr>
              <w:rStyle w:val="Referenciasutil"/>
              <w:noProof/>
              <w:color w:val="000000" w:themeColor="text1"/>
              <w:sz w:val="26"/>
              <w:szCs w:val="26"/>
            </w:rPr>
            <w:t>F</w:t>
          </w:r>
          <w:r w:rsidRPr="00C208E0">
            <w:rPr>
              <w:rStyle w:val="Referenciasutil"/>
              <w:noProof/>
              <w:color w:val="000000" w:themeColor="text1"/>
              <w:sz w:val="26"/>
              <w:szCs w:val="26"/>
            </w:rPr>
            <w:t>inanciados</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_Toc102134683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20</w:t>
          </w:r>
          <w:r w:rsidRPr="00C208E0">
            <w:rPr>
              <w:rStyle w:val="Referenciasutil"/>
              <w:noProof/>
              <w:color w:val="000000" w:themeColor="text1"/>
              <w:sz w:val="26"/>
              <w:szCs w:val="26"/>
            </w:rPr>
            <w:fldChar w:fldCharType="end"/>
          </w:r>
        </w:p>
        <w:p w14:paraId="74261B7A" w14:textId="5E01A9AF"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3.12.</w:t>
          </w:r>
          <w:r w:rsidRPr="00C208E0">
            <w:rPr>
              <w:rStyle w:val="Referenciasutil"/>
              <w:noProof/>
              <w:color w:val="000000" w:themeColor="text1"/>
              <w:sz w:val="26"/>
              <w:szCs w:val="26"/>
            </w:rPr>
            <w:tab/>
            <w:t xml:space="preserve">Resultados </w:t>
          </w:r>
          <w:r w:rsidR="006B7527" w:rsidRPr="00C208E0">
            <w:rPr>
              <w:rStyle w:val="Referenciasutil"/>
              <w:noProof/>
              <w:color w:val="000000" w:themeColor="text1"/>
              <w:sz w:val="26"/>
              <w:szCs w:val="26"/>
            </w:rPr>
            <w:t>G</w:t>
          </w:r>
          <w:r w:rsidRPr="00C208E0">
            <w:rPr>
              <w:rStyle w:val="Referenciasutil"/>
              <w:noProof/>
              <w:color w:val="000000" w:themeColor="text1"/>
              <w:sz w:val="26"/>
              <w:szCs w:val="26"/>
            </w:rPr>
            <w:t xml:space="preserve">estión </w:t>
          </w:r>
          <w:r w:rsidR="00AA3819" w:rsidRPr="00C208E0">
            <w:rPr>
              <w:rStyle w:val="Referenciasutil"/>
              <w:noProof/>
              <w:color w:val="000000" w:themeColor="text1"/>
              <w:sz w:val="26"/>
              <w:szCs w:val="26"/>
            </w:rPr>
            <w:t>H</w:t>
          </w:r>
          <w:r w:rsidRPr="00C208E0">
            <w:rPr>
              <w:rStyle w:val="Referenciasutil"/>
              <w:noProof/>
              <w:color w:val="000000" w:themeColor="text1"/>
              <w:sz w:val="26"/>
              <w:szCs w:val="26"/>
            </w:rPr>
            <w:t>umana</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_Toc102134684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22</w:t>
          </w:r>
          <w:r w:rsidRPr="00C208E0">
            <w:rPr>
              <w:rStyle w:val="Referenciasutil"/>
              <w:noProof/>
              <w:color w:val="000000" w:themeColor="text1"/>
              <w:sz w:val="26"/>
              <w:szCs w:val="26"/>
            </w:rPr>
            <w:fldChar w:fldCharType="end"/>
          </w:r>
        </w:p>
        <w:p w14:paraId="74F90157" w14:textId="6A3DF21C"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3.13.</w:t>
          </w:r>
          <w:r w:rsidRPr="00C208E0">
            <w:rPr>
              <w:rStyle w:val="Referenciasutil"/>
              <w:noProof/>
              <w:color w:val="000000" w:themeColor="text1"/>
              <w:sz w:val="26"/>
              <w:szCs w:val="26"/>
            </w:rPr>
            <w:tab/>
            <w:t xml:space="preserve">Resultados </w:t>
          </w:r>
          <w:r w:rsidR="006B7527" w:rsidRPr="00C208E0">
            <w:rPr>
              <w:rStyle w:val="Referenciasutil"/>
              <w:noProof/>
              <w:color w:val="000000" w:themeColor="text1"/>
              <w:sz w:val="26"/>
              <w:szCs w:val="26"/>
            </w:rPr>
            <w:t>T</w:t>
          </w:r>
          <w:r w:rsidRPr="00C208E0">
            <w:rPr>
              <w:rStyle w:val="Referenciasutil"/>
              <w:noProof/>
              <w:color w:val="000000" w:themeColor="text1"/>
              <w:sz w:val="26"/>
              <w:szCs w:val="26"/>
            </w:rPr>
            <w:t xml:space="preserve">ecnología de la </w:t>
          </w:r>
          <w:r w:rsidR="006B7527" w:rsidRPr="00C208E0">
            <w:rPr>
              <w:rStyle w:val="Referenciasutil"/>
              <w:noProof/>
              <w:color w:val="000000" w:themeColor="text1"/>
              <w:sz w:val="26"/>
              <w:szCs w:val="26"/>
            </w:rPr>
            <w:t>I</w:t>
          </w:r>
          <w:r w:rsidRPr="00C208E0">
            <w:rPr>
              <w:rStyle w:val="Referenciasutil"/>
              <w:noProof/>
              <w:color w:val="000000" w:themeColor="text1"/>
              <w:sz w:val="26"/>
              <w:szCs w:val="26"/>
            </w:rPr>
            <w:t>nformación</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_Toc102134685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24</w:t>
          </w:r>
          <w:r w:rsidRPr="00C208E0">
            <w:rPr>
              <w:rStyle w:val="Referenciasutil"/>
              <w:noProof/>
              <w:color w:val="000000" w:themeColor="text1"/>
              <w:sz w:val="26"/>
              <w:szCs w:val="26"/>
            </w:rPr>
            <w:fldChar w:fldCharType="end"/>
          </w:r>
        </w:p>
        <w:p w14:paraId="0FB567B6" w14:textId="30AC1C2E"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3.14.</w:t>
          </w:r>
          <w:r w:rsidRPr="00C208E0">
            <w:rPr>
              <w:rStyle w:val="Referenciasutil"/>
              <w:noProof/>
              <w:color w:val="000000" w:themeColor="text1"/>
              <w:sz w:val="26"/>
              <w:szCs w:val="26"/>
            </w:rPr>
            <w:tab/>
            <w:t xml:space="preserve">Resultados </w:t>
          </w:r>
          <w:r w:rsidR="006B7527" w:rsidRPr="00C208E0">
            <w:rPr>
              <w:rStyle w:val="Referenciasutil"/>
              <w:noProof/>
              <w:color w:val="000000" w:themeColor="text1"/>
              <w:sz w:val="26"/>
              <w:szCs w:val="26"/>
            </w:rPr>
            <w:t>R</w:t>
          </w:r>
          <w:r w:rsidRPr="00C208E0">
            <w:rPr>
              <w:rStyle w:val="Referenciasutil"/>
              <w:noProof/>
              <w:color w:val="000000" w:themeColor="text1"/>
              <w:sz w:val="26"/>
              <w:szCs w:val="26"/>
            </w:rPr>
            <w:t xml:space="preserve">educción de </w:t>
          </w:r>
          <w:r w:rsidR="006B7527" w:rsidRPr="00C208E0">
            <w:rPr>
              <w:rStyle w:val="Referenciasutil"/>
              <w:noProof/>
              <w:color w:val="000000" w:themeColor="text1"/>
              <w:sz w:val="26"/>
              <w:szCs w:val="26"/>
            </w:rPr>
            <w:t>P</w:t>
          </w:r>
          <w:r w:rsidRPr="00C208E0">
            <w:rPr>
              <w:rStyle w:val="Referenciasutil"/>
              <w:noProof/>
              <w:color w:val="000000" w:themeColor="text1"/>
              <w:sz w:val="26"/>
              <w:szCs w:val="26"/>
            </w:rPr>
            <w:t>érdidas</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_Toc102134686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26</w:t>
          </w:r>
          <w:r w:rsidRPr="00C208E0">
            <w:rPr>
              <w:rStyle w:val="Referenciasutil"/>
              <w:noProof/>
              <w:color w:val="000000" w:themeColor="text1"/>
              <w:sz w:val="26"/>
              <w:szCs w:val="26"/>
            </w:rPr>
            <w:fldChar w:fldCharType="end"/>
          </w:r>
        </w:p>
        <w:p w14:paraId="3D586365" w14:textId="06C0E968"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3.15.</w:t>
          </w:r>
          <w:r w:rsidRPr="00C208E0">
            <w:rPr>
              <w:rStyle w:val="Referenciasutil"/>
              <w:noProof/>
              <w:color w:val="000000" w:themeColor="text1"/>
              <w:sz w:val="26"/>
              <w:szCs w:val="26"/>
            </w:rPr>
            <w:tab/>
            <w:t xml:space="preserve">Resultados </w:t>
          </w:r>
          <w:r w:rsidR="006B7527" w:rsidRPr="00C208E0">
            <w:rPr>
              <w:rStyle w:val="Referenciasutil"/>
              <w:noProof/>
              <w:color w:val="000000" w:themeColor="text1"/>
              <w:sz w:val="26"/>
              <w:szCs w:val="26"/>
            </w:rPr>
            <w:t>D</w:t>
          </w:r>
          <w:r w:rsidRPr="00C208E0">
            <w:rPr>
              <w:rStyle w:val="Referenciasutil"/>
              <w:noProof/>
              <w:color w:val="000000" w:themeColor="text1"/>
              <w:sz w:val="26"/>
              <w:szCs w:val="26"/>
            </w:rPr>
            <w:t>istribución</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_Toc102134687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27</w:t>
          </w:r>
          <w:r w:rsidRPr="00C208E0">
            <w:rPr>
              <w:rStyle w:val="Referenciasutil"/>
              <w:noProof/>
              <w:color w:val="000000" w:themeColor="text1"/>
              <w:sz w:val="26"/>
              <w:szCs w:val="26"/>
            </w:rPr>
            <w:fldChar w:fldCharType="end"/>
          </w:r>
        </w:p>
        <w:p w14:paraId="02E9EEF7" w14:textId="3564C608"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3.16.</w:t>
          </w:r>
          <w:r w:rsidRPr="00C208E0">
            <w:rPr>
              <w:rStyle w:val="Referenciasutil"/>
              <w:noProof/>
              <w:color w:val="000000" w:themeColor="text1"/>
              <w:sz w:val="26"/>
              <w:szCs w:val="26"/>
            </w:rPr>
            <w:tab/>
            <w:t xml:space="preserve">Resultados </w:t>
          </w:r>
          <w:r w:rsidR="006B7527" w:rsidRPr="00C208E0">
            <w:rPr>
              <w:rStyle w:val="Referenciasutil"/>
              <w:noProof/>
              <w:color w:val="000000" w:themeColor="text1"/>
              <w:sz w:val="26"/>
              <w:szCs w:val="26"/>
            </w:rPr>
            <w:t>A</w:t>
          </w:r>
          <w:r w:rsidRPr="00C208E0">
            <w:rPr>
              <w:rStyle w:val="Referenciasutil"/>
              <w:noProof/>
              <w:color w:val="000000" w:themeColor="text1"/>
              <w:sz w:val="26"/>
              <w:szCs w:val="26"/>
            </w:rPr>
            <w:t xml:space="preserve">uditoría </w:t>
          </w:r>
          <w:r w:rsidR="006B7527" w:rsidRPr="00C208E0">
            <w:rPr>
              <w:rStyle w:val="Referenciasutil"/>
              <w:noProof/>
              <w:color w:val="000000" w:themeColor="text1"/>
              <w:sz w:val="26"/>
              <w:szCs w:val="26"/>
            </w:rPr>
            <w:t>I</w:t>
          </w:r>
          <w:r w:rsidRPr="00C208E0">
            <w:rPr>
              <w:rStyle w:val="Referenciasutil"/>
              <w:noProof/>
              <w:color w:val="000000" w:themeColor="text1"/>
              <w:sz w:val="26"/>
              <w:szCs w:val="26"/>
            </w:rPr>
            <w:t>nterna</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_Toc102134688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29</w:t>
          </w:r>
          <w:r w:rsidRPr="00C208E0">
            <w:rPr>
              <w:rStyle w:val="Referenciasutil"/>
              <w:noProof/>
              <w:color w:val="000000" w:themeColor="text1"/>
              <w:sz w:val="26"/>
              <w:szCs w:val="26"/>
            </w:rPr>
            <w:fldChar w:fldCharType="end"/>
          </w:r>
        </w:p>
        <w:p w14:paraId="638121F7" w14:textId="10C98987"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3.17.</w:t>
          </w:r>
          <w:r w:rsidRPr="00C208E0">
            <w:rPr>
              <w:rStyle w:val="Referenciasutil"/>
              <w:noProof/>
              <w:color w:val="000000" w:themeColor="text1"/>
              <w:sz w:val="26"/>
              <w:szCs w:val="26"/>
            </w:rPr>
            <w:tab/>
            <w:t xml:space="preserve">Resultados </w:t>
          </w:r>
          <w:r w:rsidR="006B7527" w:rsidRPr="00C208E0">
            <w:rPr>
              <w:rStyle w:val="Referenciasutil"/>
              <w:noProof/>
              <w:color w:val="000000" w:themeColor="text1"/>
              <w:sz w:val="26"/>
              <w:szCs w:val="26"/>
            </w:rPr>
            <w:t>G</w:t>
          </w:r>
          <w:r w:rsidRPr="00C208E0">
            <w:rPr>
              <w:rStyle w:val="Referenciasutil"/>
              <w:noProof/>
              <w:color w:val="000000" w:themeColor="text1"/>
              <w:sz w:val="26"/>
              <w:szCs w:val="26"/>
            </w:rPr>
            <w:t xml:space="preserve">randes </w:t>
          </w:r>
          <w:r w:rsidR="006B7527" w:rsidRPr="00C208E0">
            <w:rPr>
              <w:rStyle w:val="Referenciasutil"/>
              <w:noProof/>
              <w:color w:val="000000" w:themeColor="text1"/>
              <w:sz w:val="26"/>
              <w:szCs w:val="26"/>
            </w:rPr>
            <w:t>C</w:t>
          </w:r>
          <w:r w:rsidRPr="00C208E0">
            <w:rPr>
              <w:rStyle w:val="Referenciasutil"/>
              <w:noProof/>
              <w:color w:val="000000" w:themeColor="text1"/>
              <w:sz w:val="26"/>
              <w:szCs w:val="26"/>
            </w:rPr>
            <w:t xml:space="preserve">lientes y </w:t>
          </w:r>
          <w:r w:rsidR="006B7527" w:rsidRPr="00C208E0">
            <w:rPr>
              <w:rStyle w:val="Referenciasutil"/>
              <w:noProof/>
              <w:color w:val="000000" w:themeColor="text1"/>
              <w:sz w:val="26"/>
              <w:szCs w:val="26"/>
            </w:rPr>
            <w:t>A</w:t>
          </w:r>
          <w:r w:rsidRPr="00C208E0">
            <w:rPr>
              <w:rStyle w:val="Referenciasutil"/>
              <w:noProof/>
              <w:color w:val="000000" w:themeColor="text1"/>
              <w:sz w:val="26"/>
              <w:szCs w:val="26"/>
            </w:rPr>
            <w:t>yuntamiento</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_Toc102134689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31</w:t>
          </w:r>
          <w:r w:rsidRPr="00C208E0">
            <w:rPr>
              <w:rStyle w:val="Referenciasutil"/>
              <w:noProof/>
              <w:color w:val="000000" w:themeColor="text1"/>
              <w:sz w:val="26"/>
              <w:szCs w:val="26"/>
            </w:rPr>
            <w:fldChar w:fldCharType="end"/>
          </w:r>
        </w:p>
        <w:p w14:paraId="6C00EF53" w14:textId="0ADDAF32" w:rsidR="00F20CF1" w:rsidRPr="00C208E0" w:rsidRDefault="00F20CF1" w:rsidP="00AA3819">
          <w:pPr>
            <w:pStyle w:val="TDC2"/>
            <w:tabs>
              <w:tab w:val="left" w:pos="880"/>
              <w:tab w:val="right" w:leader="dot" w:pos="8828"/>
            </w:tabs>
            <w:spacing w:line="276" w:lineRule="auto"/>
            <w:jc w:val="both"/>
            <w:rPr>
              <w:rStyle w:val="Referenciasutil"/>
              <w:noProof/>
              <w:color w:val="000000" w:themeColor="text1"/>
              <w:sz w:val="26"/>
              <w:szCs w:val="26"/>
            </w:rPr>
          </w:pPr>
          <w:r w:rsidRPr="00C208E0">
            <w:rPr>
              <w:rStyle w:val="Referenciasutil"/>
              <w:noProof/>
              <w:color w:val="000000" w:themeColor="text1"/>
              <w:sz w:val="26"/>
              <w:szCs w:val="26"/>
            </w:rPr>
            <w:t>3.18.</w:t>
          </w:r>
          <w:r w:rsidRPr="00C208E0">
            <w:rPr>
              <w:rStyle w:val="Referenciasutil"/>
              <w:noProof/>
              <w:color w:val="000000" w:themeColor="text1"/>
              <w:sz w:val="26"/>
              <w:szCs w:val="26"/>
            </w:rPr>
            <w:tab/>
            <w:t xml:space="preserve">Resultados </w:t>
          </w:r>
          <w:r w:rsidR="006B7527" w:rsidRPr="00C208E0">
            <w:rPr>
              <w:rStyle w:val="Referenciasutil"/>
              <w:noProof/>
              <w:color w:val="000000" w:themeColor="text1"/>
              <w:sz w:val="26"/>
              <w:szCs w:val="26"/>
            </w:rPr>
            <w:t>O</w:t>
          </w:r>
          <w:r w:rsidRPr="00C208E0">
            <w:rPr>
              <w:rStyle w:val="Referenciasutil"/>
              <w:noProof/>
              <w:color w:val="000000" w:themeColor="text1"/>
              <w:sz w:val="26"/>
              <w:szCs w:val="26"/>
            </w:rPr>
            <w:t xml:space="preserve">ficina </w:t>
          </w:r>
          <w:r w:rsidR="006B7527" w:rsidRPr="00C208E0">
            <w:rPr>
              <w:rStyle w:val="Referenciasutil"/>
              <w:noProof/>
              <w:color w:val="000000" w:themeColor="text1"/>
              <w:sz w:val="26"/>
              <w:szCs w:val="26"/>
            </w:rPr>
            <w:t>A</w:t>
          </w:r>
          <w:r w:rsidRPr="00C208E0">
            <w:rPr>
              <w:rStyle w:val="Referenciasutil"/>
              <w:noProof/>
              <w:color w:val="000000" w:themeColor="text1"/>
              <w:sz w:val="26"/>
              <w:szCs w:val="26"/>
            </w:rPr>
            <w:t xml:space="preserve">cceso a la </w:t>
          </w:r>
          <w:r w:rsidR="006B7527" w:rsidRPr="00C208E0">
            <w:rPr>
              <w:rStyle w:val="Referenciasutil"/>
              <w:noProof/>
              <w:color w:val="000000" w:themeColor="text1"/>
              <w:sz w:val="26"/>
              <w:szCs w:val="26"/>
            </w:rPr>
            <w:t>I</w:t>
          </w:r>
          <w:r w:rsidRPr="00C208E0">
            <w:rPr>
              <w:rStyle w:val="Referenciasutil"/>
              <w:noProof/>
              <w:color w:val="000000" w:themeColor="text1"/>
              <w:sz w:val="26"/>
              <w:szCs w:val="26"/>
            </w:rPr>
            <w:t>nformación</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_Toc102134690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32</w:t>
          </w:r>
          <w:r w:rsidRPr="00C208E0">
            <w:rPr>
              <w:rStyle w:val="Referenciasutil"/>
              <w:noProof/>
              <w:color w:val="000000" w:themeColor="text1"/>
              <w:sz w:val="26"/>
              <w:szCs w:val="26"/>
            </w:rPr>
            <w:fldChar w:fldCharType="end"/>
          </w:r>
        </w:p>
        <w:p w14:paraId="7AEA37E3" w14:textId="354A4A82" w:rsidR="00F20CF1" w:rsidRPr="00C208E0" w:rsidRDefault="00F20CF1">
          <w:pPr>
            <w:pStyle w:val="TDC1"/>
            <w:tabs>
              <w:tab w:val="right" w:leader="dot" w:pos="8828"/>
            </w:tabs>
            <w:rPr>
              <w:rStyle w:val="Referenciasutil"/>
              <w:noProof/>
              <w:color w:val="000000" w:themeColor="text1"/>
              <w:sz w:val="26"/>
              <w:szCs w:val="26"/>
            </w:rPr>
          </w:pPr>
          <w:r w:rsidRPr="00C208E0">
            <w:rPr>
              <w:rStyle w:val="Referenciasutil"/>
              <w:noProof/>
              <w:color w:val="000000" w:themeColor="text1"/>
              <w:sz w:val="26"/>
              <w:szCs w:val="26"/>
            </w:rPr>
            <w:t>Conclusión</w:t>
          </w:r>
          <w:r w:rsidRPr="00C208E0">
            <w:rPr>
              <w:rStyle w:val="Referenciasutil"/>
              <w:noProof/>
              <w:color w:val="000000" w:themeColor="text1"/>
              <w:sz w:val="26"/>
              <w:szCs w:val="26"/>
            </w:rPr>
            <w:tab/>
          </w:r>
          <w:r w:rsidRPr="00C208E0">
            <w:rPr>
              <w:rStyle w:val="Referenciasutil"/>
              <w:noProof/>
              <w:color w:val="000000" w:themeColor="text1"/>
              <w:sz w:val="26"/>
              <w:szCs w:val="26"/>
            </w:rPr>
            <w:fldChar w:fldCharType="begin"/>
          </w:r>
          <w:r w:rsidRPr="00C208E0">
            <w:rPr>
              <w:rStyle w:val="Referenciasutil"/>
              <w:noProof/>
              <w:color w:val="000000" w:themeColor="text1"/>
              <w:sz w:val="26"/>
              <w:szCs w:val="26"/>
            </w:rPr>
            <w:instrText xml:space="preserve"> PAGEREF _Toc102134691 \h </w:instrText>
          </w:r>
          <w:r w:rsidRPr="00C208E0">
            <w:rPr>
              <w:rStyle w:val="Referenciasutil"/>
              <w:noProof/>
              <w:color w:val="000000" w:themeColor="text1"/>
              <w:sz w:val="26"/>
              <w:szCs w:val="26"/>
            </w:rPr>
          </w:r>
          <w:r w:rsidRPr="00C208E0">
            <w:rPr>
              <w:rStyle w:val="Referenciasutil"/>
              <w:noProof/>
              <w:color w:val="000000" w:themeColor="text1"/>
              <w:sz w:val="26"/>
              <w:szCs w:val="26"/>
            </w:rPr>
            <w:fldChar w:fldCharType="separate"/>
          </w:r>
          <w:r w:rsidR="008506B5">
            <w:rPr>
              <w:rStyle w:val="Referenciasutil"/>
              <w:noProof/>
              <w:color w:val="000000" w:themeColor="text1"/>
              <w:sz w:val="26"/>
              <w:szCs w:val="26"/>
            </w:rPr>
            <w:t>33</w:t>
          </w:r>
          <w:r w:rsidRPr="00C208E0">
            <w:rPr>
              <w:rStyle w:val="Referenciasutil"/>
              <w:noProof/>
              <w:color w:val="000000" w:themeColor="text1"/>
              <w:sz w:val="26"/>
              <w:szCs w:val="26"/>
            </w:rPr>
            <w:fldChar w:fldCharType="end"/>
          </w:r>
        </w:p>
        <w:p w14:paraId="00C04848" w14:textId="066EFFAC" w:rsidR="00D54CBA" w:rsidRPr="007659E6" w:rsidRDefault="00F20CF1" w:rsidP="00BF4773">
          <w:pPr>
            <w:spacing w:line="276" w:lineRule="auto"/>
            <w:rPr>
              <w:sz w:val="4"/>
              <w:szCs w:val="4"/>
            </w:rPr>
          </w:pPr>
          <w:r w:rsidRPr="00C208E0">
            <w:rPr>
              <w:rFonts w:cstheme="minorHAnsi"/>
              <w:color w:val="000000" w:themeColor="text1"/>
              <w:sz w:val="24"/>
              <w:szCs w:val="24"/>
            </w:rPr>
            <w:fldChar w:fldCharType="end"/>
          </w:r>
        </w:p>
      </w:sdtContent>
    </w:sdt>
    <w:p w14:paraId="652C1B11" w14:textId="25644AFF" w:rsidR="00D54CBA" w:rsidRPr="007659E6" w:rsidRDefault="00D54CBA" w:rsidP="003508CA">
      <w:pPr>
        <w:rPr>
          <w:rFonts w:ascii="Times New Roman" w:eastAsia="MS Mincho" w:hAnsi="Times New Roman" w:cs="Times New Roman"/>
          <w:b/>
          <w:sz w:val="10"/>
          <w:szCs w:val="10"/>
          <w:lang w:val="es-ES_tradnl" w:eastAsia="es-ES"/>
        </w:rPr>
      </w:pPr>
    </w:p>
    <w:p w14:paraId="3DF02670" w14:textId="77777777" w:rsidR="00EF1D66" w:rsidRDefault="00EF1D66" w:rsidP="003508CA">
      <w:pPr>
        <w:rPr>
          <w:rFonts w:cstheme="minorHAnsi"/>
        </w:rPr>
        <w:sectPr w:rsidR="00EF1D66" w:rsidSect="00EF1D66">
          <w:type w:val="continuous"/>
          <w:pgSz w:w="12240" w:h="15840" w:code="1"/>
          <w:pgMar w:top="1417" w:right="1701" w:bottom="1417" w:left="1701" w:header="708" w:footer="708" w:gutter="0"/>
          <w:pgNumType w:start="0"/>
          <w:cols w:space="708"/>
          <w:titlePg/>
          <w:docGrid w:linePitch="360"/>
        </w:sectPr>
      </w:pPr>
    </w:p>
    <w:p w14:paraId="6273B6AB" w14:textId="5B617F8F" w:rsidR="00DA3A60" w:rsidRPr="00CA5854" w:rsidRDefault="00DA3A60" w:rsidP="003508CA">
      <w:pPr>
        <w:rPr>
          <w:rFonts w:cstheme="minorHAnsi"/>
        </w:rPr>
      </w:pPr>
      <w:r w:rsidRPr="00CA5854">
        <w:rPr>
          <w:rFonts w:cstheme="minorHAnsi"/>
        </w:rPr>
        <w:br w:type="page"/>
      </w:r>
    </w:p>
    <w:p w14:paraId="0A2EA66A" w14:textId="77777777" w:rsidR="003D2D12" w:rsidRPr="00CA5854" w:rsidRDefault="003D2D12">
      <w:pPr>
        <w:rPr>
          <w:rFonts w:cstheme="minorHAnsi"/>
        </w:rPr>
      </w:pPr>
    </w:p>
    <w:p w14:paraId="3507AFDD" w14:textId="77777777" w:rsidR="003F180E" w:rsidRDefault="003F180E" w:rsidP="00501B9F">
      <w:pPr>
        <w:pStyle w:val="Ttulo1"/>
        <w:spacing w:line="480" w:lineRule="auto"/>
        <w:jc w:val="both"/>
        <w:rPr>
          <w:rFonts w:asciiTheme="minorHAnsi" w:hAnsiTheme="minorHAnsi" w:cstheme="minorHAnsi"/>
          <w:b/>
          <w:bCs/>
          <w:color w:val="002060"/>
          <w:szCs w:val="28"/>
        </w:rPr>
        <w:sectPr w:rsidR="003F180E" w:rsidSect="00536A30">
          <w:type w:val="continuous"/>
          <w:pgSz w:w="12240" w:h="15840" w:code="1"/>
          <w:pgMar w:top="1417" w:right="1701" w:bottom="1417" w:left="1701" w:header="708" w:footer="708" w:gutter="0"/>
          <w:pgNumType w:start="1"/>
          <w:cols w:num="2" w:space="708"/>
          <w:titlePg/>
          <w:docGrid w:linePitch="360"/>
        </w:sectPr>
      </w:pPr>
      <w:bookmarkStart w:id="5" w:name="_Toc102038021"/>
      <w:bookmarkStart w:id="6" w:name="_Toc102038705"/>
      <w:bookmarkStart w:id="7" w:name="_Toc102048124"/>
      <w:bookmarkStart w:id="8" w:name="_Toc102048153"/>
    </w:p>
    <w:p w14:paraId="3B502909" w14:textId="7B47A985" w:rsidR="00F93A08" w:rsidRPr="009C573B" w:rsidRDefault="006579FC" w:rsidP="00501B9F">
      <w:pPr>
        <w:pStyle w:val="Ttulo1"/>
        <w:spacing w:line="480" w:lineRule="auto"/>
        <w:jc w:val="both"/>
        <w:rPr>
          <w:rFonts w:ascii="Times New Roman" w:hAnsi="Times New Roman" w:cs="Times New Roman"/>
          <w:b/>
          <w:bCs/>
          <w:color w:val="002060"/>
        </w:rPr>
      </w:pPr>
      <w:bookmarkStart w:id="9" w:name="_Toc102134663"/>
      <w:r w:rsidRPr="009C573B">
        <w:rPr>
          <w:rFonts w:asciiTheme="minorHAnsi" w:hAnsiTheme="minorHAnsi" w:cstheme="minorHAnsi"/>
          <w:b/>
          <w:bCs/>
          <w:color w:val="002060"/>
          <w:szCs w:val="28"/>
        </w:rPr>
        <w:t>INTRODUCCIÓN</w:t>
      </w:r>
      <w:bookmarkEnd w:id="5"/>
      <w:bookmarkEnd w:id="6"/>
      <w:bookmarkEnd w:id="7"/>
      <w:bookmarkEnd w:id="8"/>
      <w:bookmarkEnd w:id="9"/>
    </w:p>
    <w:p w14:paraId="2A79B34A" w14:textId="1853BB54" w:rsidR="00873F88" w:rsidRPr="00377DAA" w:rsidRDefault="00873F88" w:rsidP="005C0FFB">
      <w:pPr>
        <w:spacing w:before="240" w:after="240" w:line="360" w:lineRule="auto"/>
        <w:jc w:val="both"/>
        <w:rPr>
          <w:rFonts w:cstheme="minorHAnsi"/>
          <w:color w:val="000000" w:themeColor="text1"/>
          <w:sz w:val="24"/>
          <w:szCs w:val="24"/>
        </w:rPr>
      </w:pPr>
      <w:r w:rsidRPr="00377DAA">
        <w:rPr>
          <w:rFonts w:cstheme="minorHAnsi"/>
          <w:color w:val="000000" w:themeColor="text1"/>
          <w:sz w:val="24"/>
          <w:szCs w:val="24"/>
        </w:rPr>
        <w:t>El informe de monitoreo y evaluación del Plan Operativo Anual (POA) de la Empresa Distribuidora de Electricidad del Norte, S.A., presenta los resultados del nivel de cumplimiento de las metas planificadas para el primer trimestre del año (T1-2022), fundamentadas en el logro de los objetivos estratégicos de la institución</w:t>
      </w:r>
      <w:r w:rsidR="00534C1D" w:rsidRPr="00377DAA">
        <w:rPr>
          <w:rFonts w:cstheme="minorHAnsi"/>
          <w:color w:val="000000" w:themeColor="text1"/>
          <w:sz w:val="24"/>
          <w:szCs w:val="24"/>
        </w:rPr>
        <w:t>.</w:t>
      </w:r>
      <w:r w:rsidRPr="00377DAA">
        <w:rPr>
          <w:rFonts w:cstheme="minorHAnsi"/>
          <w:color w:val="000000" w:themeColor="text1"/>
          <w:sz w:val="24"/>
          <w:szCs w:val="24"/>
        </w:rPr>
        <w:t xml:space="preserve"> </w:t>
      </w:r>
    </w:p>
    <w:p w14:paraId="3A4E9F2C" w14:textId="5A2C174D" w:rsidR="00DE6B10" w:rsidRPr="00377DAA" w:rsidRDefault="00DE6B10" w:rsidP="005C0FFB">
      <w:pPr>
        <w:spacing w:before="240" w:after="240" w:line="360" w:lineRule="auto"/>
        <w:jc w:val="both"/>
        <w:rPr>
          <w:rFonts w:cstheme="minorHAnsi"/>
          <w:color w:val="000000" w:themeColor="text1"/>
          <w:sz w:val="24"/>
          <w:szCs w:val="24"/>
        </w:rPr>
      </w:pPr>
      <w:r w:rsidRPr="00377DAA">
        <w:rPr>
          <w:rFonts w:cstheme="minorHAnsi"/>
          <w:color w:val="000000" w:themeColor="text1"/>
          <w:sz w:val="24"/>
          <w:szCs w:val="24"/>
        </w:rPr>
        <w:t>E</w:t>
      </w:r>
      <w:r w:rsidR="00C208E0">
        <w:rPr>
          <w:rFonts w:cstheme="minorHAnsi"/>
          <w:color w:val="000000" w:themeColor="text1"/>
          <w:sz w:val="24"/>
          <w:szCs w:val="24"/>
        </w:rPr>
        <w:t xml:space="preserve">ste documento </w:t>
      </w:r>
      <w:r w:rsidRPr="00377DAA">
        <w:rPr>
          <w:rFonts w:cstheme="minorHAnsi"/>
          <w:color w:val="000000" w:themeColor="text1"/>
          <w:sz w:val="24"/>
          <w:szCs w:val="24"/>
        </w:rPr>
        <w:t xml:space="preserve">está estructurado en cuatro partes: marco estratégico institucional, resultados de seguimiento a la ejecución POA T1-2022 por áreas, análisis del periodo reportado y los gráficos de los resultados por dirección. </w:t>
      </w:r>
    </w:p>
    <w:p w14:paraId="753D1FEA" w14:textId="0FAFF066" w:rsidR="00DE6B10" w:rsidRPr="00377DAA" w:rsidRDefault="00DE6B10" w:rsidP="005C0FFB">
      <w:pPr>
        <w:spacing w:before="240" w:after="240" w:line="360" w:lineRule="auto"/>
        <w:jc w:val="both"/>
        <w:rPr>
          <w:rFonts w:cstheme="minorHAnsi"/>
          <w:color w:val="000000" w:themeColor="text1"/>
          <w:sz w:val="24"/>
          <w:szCs w:val="24"/>
        </w:rPr>
      </w:pPr>
      <w:r w:rsidRPr="00377DAA">
        <w:rPr>
          <w:rFonts w:cstheme="minorHAnsi"/>
          <w:color w:val="000000" w:themeColor="text1"/>
          <w:sz w:val="24"/>
          <w:szCs w:val="24"/>
        </w:rPr>
        <w:t>Es importante destacar</w:t>
      </w:r>
      <w:r w:rsidR="00B008B1" w:rsidRPr="00377DAA">
        <w:rPr>
          <w:rFonts w:cstheme="minorHAnsi"/>
          <w:color w:val="000000" w:themeColor="text1"/>
          <w:sz w:val="24"/>
          <w:szCs w:val="24"/>
        </w:rPr>
        <w:t>,</w:t>
      </w:r>
      <w:r w:rsidRPr="00377DAA">
        <w:rPr>
          <w:rFonts w:cstheme="minorHAnsi"/>
          <w:color w:val="000000" w:themeColor="text1"/>
          <w:sz w:val="24"/>
          <w:szCs w:val="24"/>
        </w:rPr>
        <w:t xml:space="preserve"> que durante el primer trimestre del año </w:t>
      </w:r>
      <w:r w:rsidR="00941DC5" w:rsidRPr="00377DAA">
        <w:rPr>
          <w:rFonts w:cstheme="minorHAnsi"/>
          <w:color w:val="000000" w:themeColor="text1"/>
          <w:sz w:val="24"/>
          <w:szCs w:val="24"/>
        </w:rPr>
        <w:t>se</w:t>
      </w:r>
      <w:r w:rsidR="00534C1D" w:rsidRPr="00377DAA">
        <w:rPr>
          <w:rFonts w:cstheme="minorHAnsi"/>
          <w:color w:val="000000" w:themeColor="text1"/>
          <w:sz w:val="24"/>
          <w:szCs w:val="24"/>
        </w:rPr>
        <w:t xml:space="preserve"> tuvieron</w:t>
      </w:r>
      <w:r w:rsidRPr="00377DAA">
        <w:rPr>
          <w:rFonts w:cstheme="minorHAnsi"/>
          <w:color w:val="000000" w:themeColor="text1"/>
          <w:sz w:val="24"/>
          <w:szCs w:val="24"/>
        </w:rPr>
        <w:t xml:space="preserve"> </w:t>
      </w:r>
      <w:r w:rsidR="00534C1D" w:rsidRPr="00377DAA">
        <w:rPr>
          <w:rFonts w:cstheme="minorHAnsi"/>
          <w:color w:val="000000" w:themeColor="text1"/>
          <w:sz w:val="24"/>
          <w:szCs w:val="24"/>
        </w:rPr>
        <w:t xml:space="preserve">que </w:t>
      </w:r>
      <w:r w:rsidRPr="00377DAA">
        <w:rPr>
          <w:rFonts w:cstheme="minorHAnsi"/>
          <w:color w:val="000000" w:themeColor="text1"/>
          <w:sz w:val="24"/>
          <w:szCs w:val="24"/>
        </w:rPr>
        <w:t>realiza</w:t>
      </w:r>
      <w:r w:rsidR="00941DC5" w:rsidRPr="00377DAA">
        <w:rPr>
          <w:rFonts w:cstheme="minorHAnsi"/>
          <w:color w:val="000000" w:themeColor="text1"/>
          <w:sz w:val="24"/>
          <w:szCs w:val="24"/>
        </w:rPr>
        <w:t>r</w:t>
      </w:r>
      <w:r w:rsidRPr="00377DAA">
        <w:rPr>
          <w:rFonts w:cstheme="minorHAnsi"/>
          <w:color w:val="000000" w:themeColor="text1"/>
          <w:sz w:val="24"/>
          <w:szCs w:val="24"/>
        </w:rPr>
        <w:t xml:space="preserve"> ajustes a los Planes de Trabajo conforme al presupuesto aprobado </w:t>
      </w:r>
      <w:r w:rsidR="00353B02" w:rsidRPr="00377DAA">
        <w:rPr>
          <w:rFonts w:cstheme="minorHAnsi"/>
          <w:color w:val="000000" w:themeColor="text1"/>
          <w:sz w:val="24"/>
          <w:szCs w:val="24"/>
        </w:rPr>
        <w:t>a cada dirección</w:t>
      </w:r>
      <w:r w:rsidRPr="00377DAA">
        <w:rPr>
          <w:rFonts w:cstheme="minorHAnsi"/>
          <w:color w:val="000000" w:themeColor="text1"/>
          <w:sz w:val="24"/>
          <w:szCs w:val="24"/>
        </w:rPr>
        <w:t>, lo que provoc</w:t>
      </w:r>
      <w:r w:rsidR="00941DC5" w:rsidRPr="00377DAA">
        <w:rPr>
          <w:rFonts w:cstheme="minorHAnsi"/>
          <w:color w:val="000000" w:themeColor="text1"/>
          <w:sz w:val="24"/>
          <w:szCs w:val="24"/>
        </w:rPr>
        <w:t>ó</w:t>
      </w:r>
      <w:r w:rsidRPr="00377DAA">
        <w:rPr>
          <w:rFonts w:cstheme="minorHAnsi"/>
          <w:color w:val="000000" w:themeColor="text1"/>
          <w:sz w:val="24"/>
          <w:szCs w:val="24"/>
        </w:rPr>
        <w:t xml:space="preserve"> que algunas áreas operativas no lograran alcanzar resultados de cumplimientos óptimos. </w:t>
      </w:r>
    </w:p>
    <w:p w14:paraId="0ED38CB4" w14:textId="64C98A10" w:rsidR="006579FC" w:rsidRPr="00CA5854" w:rsidRDefault="006579FC" w:rsidP="00F93A08">
      <w:pPr>
        <w:ind w:left="1560" w:hanging="1560"/>
        <w:rPr>
          <w:rFonts w:cstheme="minorHAnsi"/>
        </w:rPr>
      </w:pPr>
    </w:p>
    <w:p w14:paraId="19C04F15" w14:textId="77777777" w:rsidR="003F180E" w:rsidRDefault="003F180E" w:rsidP="00F93A08">
      <w:pPr>
        <w:ind w:left="1560" w:hanging="1560"/>
        <w:rPr>
          <w:rFonts w:cstheme="minorHAnsi"/>
        </w:rPr>
        <w:sectPr w:rsidR="003F180E" w:rsidSect="003F180E">
          <w:type w:val="continuous"/>
          <w:pgSz w:w="12240" w:h="15840" w:code="1"/>
          <w:pgMar w:top="1417" w:right="1701" w:bottom="1417" w:left="1701" w:header="708" w:footer="708" w:gutter="0"/>
          <w:pgNumType w:start="0"/>
          <w:cols w:space="708"/>
          <w:titlePg/>
          <w:docGrid w:linePitch="360"/>
        </w:sectPr>
      </w:pPr>
    </w:p>
    <w:p w14:paraId="47B1B467" w14:textId="0762B953" w:rsidR="006579FC" w:rsidRPr="00CA5854" w:rsidRDefault="006579FC" w:rsidP="00F93A08">
      <w:pPr>
        <w:ind w:left="1560" w:hanging="1560"/>
        <w:rPr>
          <w:rFonts w:cstheme="minorHAnsi"/>
        </w:rPr>
      </w:pPr>
    </w:p>
    <w:p w14:paraId="716C59D3" w14:textId="77777777" w:rsidR="006579FC" w:rsidRPr="00CA5854" w:rsidRDefault="006579FC" w:rsidP="00F93A08">
      <w:pPr>
        <w:ind w:left="1560" w:hanging="1560"/>
        <w:rPr>
          <w:rFonts w:cstheme="minorHAnsi"/>
        </w:rPr>
      </w:pPr>
    </w:p>
    <w:p w14:paraId="63EDC010" w14:textId="77777777" w:rsidR="00C628DF" w:rsidRPr="00CA5854" w:rsidRDefault="00C628DF">
      <w:pPr>
        <w:rPr>
          <w:rFonts w:cstheme="minorHAnsi"/>
        </w:rPr>
      </w:pPr>
      <w:r w:rsidRPr="00CA5854">
        <w:rPr>
          <w:rFonts w:cstheme="minorHAnsi"/>
        </w:rPr>
        <w:br w:type="page"/>
      </w:r>
    </w:p>
    <w:p w14:paraId="57A3614E" w14:textId="77777777" w:rsidR="00F93A08" w:rsidRPr="00CA5854" w:rsidRDefault="00F93A08" w:rsidP="00F93A08">
      <w:pPr>
        <w:ind w:left="1560" w:hanging="1560"/>
        <w:rPr>
          <w:rFonts w:cstheme="minorHAnsi"/>
          <w:sz w:val="4"/>
          <w:szCs w:val="4"/>
        </w:rPr>
      </w:pPr>
    </w:p>
    <w:p w14:paraId="747F4CAD" w14:textId="3E89BC07" w:rsidR="00F93A08" w:rsidRPr="00501B9F" w:rsidRDefault="00F943CA" w:rsidP="00501B9F">
      <w:pPr>
        <w:pStyle w:val="Ttulo1"/>
        <w:numPr>
          <w:ilvl w:val="0"/>
          <w:numId w:val="18"/>
        </w:numPr>
        <w:spacing w:line="480" w:lineRule="auto"/>
        <w:ind w:left="360"/>
        <w:jc w:val="both"/>
        <w:rPr>
          <w:rFonts w:asciiTheme="minorHAnsi" w:hAnsiTheme="minorHAnsi" w:cstheme="minorHAnsi"/>
          <w:b/>
          <w:bCs/>
          <w:color w:val="002060"/>
          <w:szCs w:val="28"/>
        </w:rPr>
      </w:pPr>
      <w:bookmarkStart w:id="10" w:name="_Toc102038022"/>
      <w:bookmarkStart w:id="11" w:name="_Toc102038706"/>
      <w:bookmarkStart w:id="12" w:name="_Toc102048125"/>
      <w:bookmarkStart w:id="13" w:name="_Toc102048154"/>
      <w:bookmarkStart w:id="14" w:name="_Toc102134664"/>
      <w:r w:rsidRPr="00501B9F">
        <w:rPr>
          <w:rFonts w:asciiTheme="minorHAnsi" w:hAnsiTheme="minorHAnsi" w:cstheme="minorHAnsi"/>
          <w:b/>
          <w:bCs/>
          <w:color w:val="002060"/>
          <w:szCs w:val="28"/>
        </w:rPr>
        <w:t>MARCO ESTRATÉGICO INSTITUCIONAL</w:t>
      </w:r>
      <w:bookmarkEnd w:id="10"/>
      <w:bookmarkEnd w:id="11"/>
      <w:bookmarkEnd w:id="12"/>
      <w:bookmarkEnd w:id="13"/>
      <w:bookmarkEnd w:id="14"/>
    </w:p>
    <w:p w14:paraId="56029938" w14:textId="3E0FC63E" w:rsidR="00D71E23" w:rsidRPr="00CA5854" w:rsidRDefault="00D71E23" w:rsidP="00D71E23">
      <w:pPr>
        <w:rPr>
          <w:rFonts w:cstheme="minorHAnsi"/>
          <w:sz w:val="4"/>
          <w:szCs w:val="4"/>
        </w:rPr>
      </w:pPr>
    </w:p>
    <w:p w14:paraId="6A7A68FD" w14:textId="77BB53B2" w:rsidR="00F943CA" w:rsidRPr="00CA5854" w:rsidRDefault="00CB0F65" w:rsidP="001A20DE">
      <w:pPr>
        <w:pStyle w:val="Ttulo2"/>
        <w:numPr>
          <w:ilvl w:val="1"/>
          <w:numId w:val="1"/>
        </w:numPr>
        <w:spacing w:before="120" w:after="120" w:line="360" w:lineRule="auto"/>
        <w:ind w:left="930" w:hanging="567"/>
        <w:jc w:val="both"/>
        <w:rPr>
          <w:rFonts w:asciiTheme="minorHAnsi" w:eastAsia="MS Mincho" w:hAnsiTheme="minorHAnsi" w:cstheme="minorHAnsi"/>
          <w:b/>
          <w:bCs/>
          <w:color w:val="00B0F0"/>
          <w:lang w:val="es-ES_tradnl" w:eastAsia="es-ES"/>
        </w:rPr>
      </w:pPr>
      <w:bookmarkStart w:id="15" w:name="_Toc102038023"/>
      <w:bookmarkStart w:id="16" w:name="_Toc102038707"/>
      <w:bookmarkStart w:id="17" w:name="_Toc102048126"/>
      <w:bookmarkStart w:id="18" w:name="_Toc102048155"/>
      <w:bookmarkStart w:id="19" w:name="_Toc102134665"/>
      <w:r w:rsidRPr="00CA5854">
        <w:rPr>
          <w:rFonts w:asciiTheme="minorHAnsi" w:hAnsiTheme="minorHAnsi" w:cstheme="minorHAnsi"/>
          <w:noProof/>
          <w:color w:val="00B0F0"/>
          <w:lang w:val="es-ES" w:eastAsia="es-ES"/>
        </w:rPr>
        <w:drawing>
          <wp:anchor distT="0" distB="0" distL="114300" distR="114300" simplePos="0" relativeHeight="251636736" behindDoc="0" locked="0" layoutInCell="1" allowOverlap="1" wp14:anchorId="47C6C5A2" wp14:editId="5E0FE51B">
            <wp:simplePos x="0" y="0"/>
            <wp:positionH relativeFrom="column">
              <wp:posOffset>4177665</wp:posOffset>
            </wp:positionH>
            <wp:positionV relativeFrom="paragraph">
              <wp:posOffset>190500</wp:posOffset>
            </wp:positionV>
            <wp:extent cx="1905000" cy="2047875"/>
            <wp:effectExtent l="0" t="0" r="0" b="0"/>
            <wp:wrapThrough wrapText="bothSides">
              <wp:wrapPolygon edited="0">
                <wp:start x="17064" y="402"/>
                <wp:lineTo x="4752" y="1206"/>
                <wp:lineTo x="0" y="2210"/>
                <wp:lineTo x="0" y="20093"/>
                <wp:lineTo x="1080" y="20897"/>
                <wp:lineTo x="1296" y="21299"/>
                <wp:lineTo x="20736" y="21299"/>
                <wp:lineTo x="21384" y="20093"/>
                <wp:lineTo x="20520" y="16878"/>
                <wp:lineTo x="20520" y="13663"/>
                <wp:lineTo x="21384" y="11453"/>
                <wp:lineTo x="21384" y="9846"/>
                <wp:lineTo x="20520" y="8037"/>
                <wp:lineTo x="19656" y="7233"/>
                <wp:lineTo x="20952" y="3416"/>
                <wp:lineTo x="19656" y="1407"/>
                <wp:lineTo x="18792" y="402"/>
                <wp:lineTo x="17064" y="402"/>
              </wp:wrapPolygon>
            </wp:wrapThrough>
            <wp:docPr id="17" name="Imagen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rotWithShape="1">
                    <a:blip r:embed="rId15">
                      <a:extLst>
                        <a:ext uri="{28A0092B-C50C-407E-A947-70E740481C1C}">
                          <a14:useLocalDpi xmlns:a14="http://schemas.microsoft.com/office/drawing/2010/main" val="0"/>
                        </a:ext>
                      </a:extLst>
                    </a:blip>
                    <a:srcRect r="3382" b="29166"/>
                    <a:stretch/>
                  </pic:blipFill>
                  <pic:spPr bwMode="auto">
                    <a:xfrm>
                      <a:off x="0" y="0"/>
                      <a:ext cx="1905000" cy="204787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2E6628" w:rsidRPr="00CA5854">
        <w:rPr>
          <w:rFonts w:asciiTheme="minorHAnsi" w:eastAsia="MS Mincho" w:hAnsiTheme="minorHAnsi" w:cstheme="minorHAnsi"/>
          <w:b/>
          <w:bCs/>
          <w:color w:val="00B0F0"/>
          <w:lang w:val="es-ES_tradnl" w:eastAsia="es-ES"/>
        </w:rPr>
        <w:t>M</w:t>
      </w:r>
      <w:r w:rsidR="00927A43" w:rsidRPr="00CA5854">
        <w:rPr>
          <w:rFonts w:asciiTheme="minorHAnsi" w:eastAsia="MS Mincho" w:hAnsiTheme="minorHAnsi" w:cstheme="minorHAnsi"/>
          <w:b/>
          <w:bCs/>
          <w:color w:val="00B0F0"/>
          <w:lang w:val="es-ES_tradnl" w:eastAsia="es-ES"/>
        </w:rPr>
        <w:t>isión</w:t>
      </w:r>
      <w:bookmarkEnd w:id="15"/>
      <w:bookmarkEnd w:id="16"/>
      <w:bookmarkEnd w:id="17"/>
      <w:bookmarkEnd w:id="18"/>
      <w:bookmarkEnd w:id="19"/>
    </w:p>
    <w:p w14:paraId="5ACEC1D6" w14:textId="7519BDA8" w:rsidR="00314B18" w:rsidRPr="00CA5854" w:rsidRDefault="002E6628" w:rsidP="002E6628">
      <w:pPr>
        <w:spacing w:before="120" w:after="120" w:line="276" w:lineRule="auto"/>
        <w:ind w:left="363"/>
        <w:jc w:val="both"/>
        <w:rPr>
          <w:rFonts w:cstheme="minorHAnsi"/>
          <w:sz w:val="24"/>
          <w:szCs w:val="24"/>
        </w:rPr>
      </w:pPr>
      <w:r w:rsidRPr="00CA5854">
        <w:rPr>
          <w:rFonts w:cstheme="minorHAnsi"/>
          <w:sz w:val="24"/>
          <w:szCs w:val="24"/>
        </w:rPr>
        <w:t>Distribuir y comercializar energía eléctrica a todos los clientes de la región norte</w:t>
      </w:r>
      <w:r w:rsidR="00675EA0">
        <w:rPr>
          <w:rFonts w:cstheme="minorHAnsi"/>
          <w:sz w:val="24"/>
          <w:szCs w:val="24"/>
        </w:rPr>
        <w:t>,</w:t>
      </w:r>
      <w:r w:rsidRPr="00CA5854">
        <w:rPr>
          <w:rFonts w:cstheme="minorHAnsi"/>
          <w:sz w:val="24"/>
          <w:szCs w:val="24"/>
        </w:rPr>
        <w:t xml:space="preserve"> a través de procesos, infraestructuras y soluciones tecnológicas eficientes</w:t>
      </w:r>
      <w:r w:rsidR="00675EA0">
        <w:rPr>
          <w:rFonts w:cstheme="minorHAnsi"/>
          <w:sz w:val="24"/>
          <w:szCs w:val="24"/>
        </w:rPr>
        <w:t>,</w:t>
      </w:r>
      <w:r w:rsidRPr="00CA5854">
        <w:rPr>
          <w:rFonts w:cstheme="minorHAnsi"/>
          <w:sz w:val="24"/>
          <w:szCs w:val="24"/>
        </w:rPr>
        <w:t xml:space="preserve"> con un personal calificado y comprometido.</w:t>
      </w:r>
    </w:p>
    <w:p w14:paraId="0028D908" w14:textId="56D31BC0" w:rsidR="0057215D" w:rsidRPr="00CA5854" w:rsidRDefault="0057215D" w:rsidP="00A45B38">
      <w:pPr>
        <w:spacing w:after="0"/>
        <w:ind w:left="363"/>
        <w:rPr>
          <w:rFonts w:cstheme="minorHAnsi"/>
        </w:rPr>
      </w:pPr>
    </w:p>
    <w:p w14:paraId="4C594C4B" w14:textId="447B458A" w:rsidR="00D71E23" w:rsidRPr="00CA5854" w:rsidRDefault="002E6628" w:rsidP="001A20DE">
      <w:pPr>
        <w:pStyle w:val="Ttulo2"/>
        <w:numPr>
          <w:ilvl w:val="1"/>
          <w:numId w:val="1"/>
        </w:numPr>
        <w:spacing w:before="120" w:after="120" w:line="360" w:lineRule="auto"/>
        <w:ind w:left="930" w:hanging="567"/>
        <w:jc w:val="both"/>
        <w:rPr>
          <w:rFonts w:asciiTheme="minorHAnsi" w:eastAsia="MS Mincho" w:hAnsiTheme="minorHAnsi" w:cstheme="minorHAnsi"/>
          <w:b/>
          <w:bCs/>
          <w:color w:val="00B0F0"/>
          <w:lang w:val="es-ES_tradnl" w:eastAsia="es-ES"/>
        </w:rPr>
      </w:pPr>
      <w:bookmarkStart w:id="20" w:name="_Toc102038024"/>
      <w:bookmarkStart w:id="21" w:name="_Toc102038708"/>
      <w:bookmarkStart w:id="22" w:name="_Toc102048127"/>
      <w:bookmarkStart w:id="23" w:name="_Toc102048156"/>
      <w:bookmarkStart w:id="24" w:name="_Toc102134666"/>
      <w:r w:rsidRPr="00CA5854">
        <w:rPr>
          <w:rFonts w:asciiTheme="minorHAnsi" w:eastAsia="MS Mincho" w:hAnsiTheme="minorHAnsi" w:cstheme="minorHAnsi"/>
          <w:b/>
          <w:bCs/>
          <w:color w:val="00B0F0"/>
          <w:lang w:val="es-ES_tradnl" w:eastAsia="es-ES"/>
        </w:rPr>
        <w:t>V</w:t>
      </w:r>
      <w:r w:rsidR="00927A43" w:rsidRPr="00CA5854">
        <w:rPr>
          <w:rFonts w:asciiTheme="minorHAnsi" w:eastAsia="MS Mincho" w:hAnsiTheme="minorHAnsi" w:cstheme="minorHAnsi"/>
          <w:b/>
          <w:bCs/>
          <w:color w:val="00B0F0"/>
          <w:lang w:val="es-ES_tradnl" w:eastAsia="es-ES"/>
        </w:rPr>
        <w:t>isión</w:t>
      </w:r>
      <w:bookmarkEnd w:id="20"/>
      <w:bookmarkEnd w:id="21"/>
      <w:bookmarkEnd w:id="22"/>
      <w:bookmarkEnd w:id="23"/>
      <w:bookmarkEnd w:id="24"/>
    </w:p>
    <w:p w14:paraId="227E5541" w14:textId="5075465E" w:rsidR="00314B18" w:rsidRPr="00CA5854" w:rsidRDefault="002E6628" w:rsidP="002E6628">
      <w:pPr>
        <w:spacing w:before="120" w:after="120" w:line="276" w:lineRule="auto"/>
        <w:ind w:left="363"/>
        <w:jc w:val="both"/>
        <w:rPr>
          <w:rFonts w:cstheme="minorHAnsi"/>
          <w:sz w:val="24"/>
          <w:szCs w:val="24"/>
        </w:rPr>
      </w:pPr>
      <w:r w:rsidRPr="00CA5854">
        <w:rPr>
          <w:rFonts w:cstheme="minorHAnsi"/>
          <w:sz w:val="24"/>
          <w:szCs w:val="24"/>
        </w:rPr>
        <w:t>Entregar energía eléctrica con calidad de manera sostenible, contribuyendo al bienestar y desarrollo de la región.</w:t>
      </w:r>
    </w:p>
    <w:p w14:paraId="36A1D9D8" w14:textId="05C999C5" w:rsidR="00D71E23" w:rsidRPr="00CA5854" w:rsidRDefault="00D71E23" w:rsidP="00A45B38">
      <w:pPr>
        <w:spacing w:after="0"/>
        <w:ind w:left="363"/>
        <w:rPr>
          <w:rFonts w:cstheme="minorHAnsi"/>
        </w:rPr>
      </w:pPr>
    </w:p>
    <w:p w14:paraId="040F37FB" w14:textId="6C8FA8EC" w:rsidR="0049694D" w:rsidRPr="00CA5854" w:rsidRDefault="00D71E23" w:rsidP="00AF3F62">
      <w:pPr>
        <w:pStyle w:val="Ttulo2"/>
        <w:numPr>
          <w:ilvl w:val="1"/>
          <w:numId w:val="1"/>
        </w:numPr>
        <w:spacing w:before="0" w:line="360" w:lineRule="auto"/>
        <w:ind w:left="930" w:hanging="567"/>
        <w:jc w:val="both"/>
        <w:rPr>
          <w:rFonts w:asciiTheme="minorHAnsi" w:eastAsia="MS Mincho" w:hAnsiTheme="minorHAnsi" w:cstheme="minorHAnsi"/>
          <w:b/>
          <w:bCs/>
          <w:color w:val="00B0F0"/>
          <w:lang w:val="es-ES_tradnl" w:eastAsia="es-ES"/>
        </w:rPr>
      </w:pPr>
      <w:bookmarkStart w:id="25" w:name="_Toc102038025"/>
      <w:bookmarkStart w:id="26" w:name="_Toc102038709"/>
      <w:bookmarkStart w:id="27" w:name="_Toc102048128"/>
      <w:bookmarkStart w:id="28" w:name="_Toc102048157"/>
      <w:bookmarkStart w:id="29" w:name="_Toc102134667"/>
      <w:r w:rsidRPr="00CA5854">
        <w:rPr>
          <w:rFonts w:asciiTheme="minorHAnsi" w:eastAsia="MS Mincho" w:hAnsiTheme="minorHAnsi" w:cstheme="minorHAnsi"/>
          <w:b/>
          <w:bCs/>
          <w:color w:val="00B0F0"/>
          <w:lang w:val="es-ES_tradnl" w:eastAsia="es-ES"/>
        </w:rPr>
        <w:t>V</w:t>
      </w:r>
      <w:r w:rsidR="00927A43" w:rsidRPr="00CA5854">
        <w:rPr>
          <w:rFonts w:asciiTheme="minorHAnsi" w:eastAsia="MS Mincho" w:hAnsiTheme="minorHAnsi" w:cstheme="minorHAnsi"/>
          <w:b/>
          <w:bCs/>
          <w:color w:val="00B0F0"/>
          <w:lang w:val="es-ES_tradnl" w:eastAsia="es-ES"/>
        </w:rPr>
        <w:t>alores</w:t>
      </w:r>
      <w:bookmarkEnd w:id="25"/>
      <w:bookmarkEnd w:id="26"/>
      <w:bookmarkEnd w:id="27"/>
      <w:bookmarkEnd w:id="28"/>
      <w:bookmarkEnd w:id="29"/>
    </w:p>
    <w:tbl>
      <w:tblPr>
        <w:tblStyle w:val="Tablaconcuadrcula"/>
        <w:tblW w:w="8969" w:type="dxa"/>
        <w:tblInd w:w="-147" w:type="dxa"/>
        <w:tblLook w:val="04A0" w:firstRow="1" w:lastRow="0" w:firstColumn="1" w:lastColumn="0" w:noHBand="0" w:noVBand="1"/>
      </w:tblPr>
      <w:tblGrid>
        <w:gridCol w:w="4534"/>
        <w:gridCol w:w="4435"/>
      </w:tblGrid>
      <w:tr w:rsidR="00FB5BA1" w:rsidRPr="00CA5854" w14:paraId="23D03153" w14:textId="27DDF6CA" w:rsidTr="0005589B">
        <w:trPr>
          <w:trHeight w:val="2268"/>
        </w:trPr>
        <w:tc>
          <w:tcPr>
            <w:tcW w:w="4534" w:type="dxa"/>
            <w:tcBorders>
              <w:top w:val="nil"/>
              <w:left w:val="nil"/>
              <w:bottom w:val="nil"/>
              <w:right w:val="nil"/>
            </w:tcBorders>
            <w:vAlign w:val="center"/>
          </w:tcPr>
          <w:p w14:paraId="2BBCBFF7" w14:textId="77777777" w:rsidR="00A45B38" w:rsidRPr="00CA5854" w:rsidRDefault="00FB5BA1" w:rsidP="000B2877">
            <w:pPr>
              <w:contextualSpacing/>
              <w:jc w:val="center"/>
              <w:rPr>
                <w:rFonts w:eastAsia="Times New Roman" w:cstheme="minorHAnsi"/>
                <w:b/>
                <w:bCs/>
                <w:color w:val="002060"/>
                <w:sz w:val="4"/>
                <w:szCs w:val="4"/>
                <w:lang w:eastAsia="es-DO"/>
              </w:rPr>
            </w:pPr>
            <w:r w:rsidRPr="00CA5854">
              <w:rPr>
                <w:rFonts w:cstheme="minorHAnsi"/>
                <w:noProof/>
                <w:sz w:val="4"/>
                <w:szCs w:val="4"/>
                <w:lang w:val="es-ES" w:eastAsia="es-ES"/>
              </w:rPr>
              <w:drawing>
                <wp:inline distT="0" distB="0" distL="0" distR="0" wp14:anchorId="6A202B51" wp14:editId="22D52975">
                  <wp:extent cx="1228725" cy="1152525"/>
                  <wp:effectExtent l="0" t="0" r="9525" b="0"/>
                  <wp:docPr id="6" name="Picture 567060" descr="Interfaz de usuario gráfica&#10;&#10;Descripción generada automáticamente con confianza media"/>
                  <wp:cNvGraphicFramePr/>
                  <a:graphic xmlns:a="http://schemas.openxmlformats.org/drawingml/2006/main">
                    <a:graphicData uri="http://schemas.openxmlformats.org/drawingml/2006/picture">
                      <pic:pic xmlns:pic="http://schemas.openxmlformats.org/drawingml/2006/picture">
                        <pic:nvPicPr>
                          <pic:cNvPr id="1" name="Picture 567060" descr="Interfaz de usuario gráfica&#10;&#10;Descripción generada automáticamente con confianza media"/>
                          <pic:cNvPicPr/>
                        </pic:nvPicPr>
                        <pic:blipFill rotWithShape="1">
                          <a:blip r:embed="rId16"/>
                          <a:srcRect l="14117" t="8260" r="63121" b="75955"/>
                          <a:stretch/>
                        </pic:blipFill>
                        <pic:spPr bwMode="auto">
                          <a:xfrm>
                            <a:off x="0" y="0"/>
                            <a:ext cx="1229272" cy="1153038"/>
                          </a:xfrm>
                          <a:prstGeom prst="rect">
                            <a:avLst/>
                          </a:prstGeom>
                          <a:ln>
                            <a:noFill/>
                          </a:ln>
                          <a:extLst>
                            <a:ext uri="{53640926-AAD7-44D8-BBD7-CCE9431645EC}">
                              <a14:shadowObscured xmlns:a14="http://schemas.microsoft.com/office/drawing/2010/main"/>
                            </a:ext>
                          </a:extLst>
                        </pic:spPr>
                      </pic:pic>
                    </a:graphicData>
                  </a:graphic>
                </wp:inline>
              </w:drawing>
            </w:r>
          </w:p>
          <w:p w14:paraId="312B4EF6" w14:textId="36350991" w:rsidR="00FB5BA1" w:rsidRPr="00CA5854" w:rsidRDefault="00FB5BA1" w:rsidP="00870DBC">
            <w:pPr>
              <w:contextualSpacing/>
              <w:jc w:val="center"/>
              <w:rPr>
                <w:rFonts w:eastAsia="Times New Roman" w:cstheme="minorHAnsi"/>
                <w:color w:val="002060"/>
                <w:sz w:val="28"/>
                <w:szCs w:val="28"/>
                <w:lang w:eastAsia="es-DO"/>
              </w:rPr>
            </w:pPr>
            <w:r w:rsidRPr="00CA5854">
              <w:rPr>
                <w:rFonts w:eastAsia="Times New Roman" w:cstheme="minorHAnsi"/>
                <w:b/>
                <w:bCs/>
                <w:color w:val="002060"/>
                <w:sz w:val="28"/>
                <w:szCs w:val="28"/>
                <w:lang w:eastAsia="es-DO"/>
              </w:rPr>
              <w:t>Pasión por servir</w:t>
            </w:r>
          </w:p>
        </w:tc>
        <w:tc>
          <w:tcPr>
            <w:tcW w:w="4435" w:type="dxa"/>
            <w:tcBorders>
              <w:top w:val="nil"/>
              <w:left w:val="nil"/>
              <w:bottom w:val="nil"/>
              <w:right w:val="nil"/>
            </w:tcBorders>
            <w:vAlign w:val="center"/>
          </w:tcPr>
          <w:p w14:paraId="4EBF5E56" w14:textId="77777777" w:rsidR="00001016" w:rsidRPr="00CA5854" w:rsidRDefault="00001016" w:rsidP="00AF3F62">
            <w:pPr>
              <w:shd w:val="clear" w:color="auto" w:fill="FFFFFF"/>
              <w:ind w:left="-113"/>
              <w:contextualSpacing/>
              <w:jc w:val="center"/>
              <w:rPr>
                <w:rFonts w:eastAsia="Times New Roman" w:cstheme="minorHAnsi"/>
                <w:color w:val="000000" w:themeColor="text1"/>
                <w:sz w:val="4"/>
                <w:szCs w:val="4"/>
                <w:lang w:eastAsia="es-DO"/>
              </w:rPr>
            </w:pPr>
            <w:r w:rsidRPr="00CA5854">
              <w:rPr>
                <w:rFonts w:cstheme="minorHAnsi"/>
                <w:noProof/>
                <w:lang w:val="es-ES" w:eastAsia="es-ES"/>
              </w:rPr>
              <w:drawing>
                <wp:inline distT="0" distB="0" distL="0" distR="0" wp14:anchorId="5D72EE5E" wp14:editId="66A42F84">
                  <wp:extent cx="1485900" cy="1266825"/>
                  <wp:effectExtent l="0" t="0" r="0" b="9525"/>
                  <wp:docPr id="8" name="Picture 567060" descr="Interfaz de usuario gráfica&#10;&#10;Descripción generada automáticamente con confianza media"/>
                  <wp:cNvGraphicFramePr/>
                  <a:graphic xmlns:a="http://schemas.openxmlformats.org/drawingml/2006/main">
                    <a:graphicData uri="http://schemas.openxmlformats.org/drawingml/2006/picture">
                      <pic:pic xmlns:pic="http://schemas.openxmlformats.org/drawingml/2006/picture">
                        <pic:nvPicPr>
                          <pic:cNvPr id="3" name="Picture 567060" descr="Interfaz de usuario gráfica&#10;&#10;Descripción generada automáticamente con confianza media"/>
                          <pic:cNvPicPr/>
                        </pic:nvPicPr>
                        <pic:blipFill rotWithShape="1">
                          <a:blip r:embed="rId16"/>
                          <a:srcRect l="11954" t="42798" r="61826" b="37708"/>
                          <a:stretch/>
                        </pic:blipFill>
                        <pic:spPr bwMode="auto">
                          <a:xfrm>
                            <a:off x="0" y="0"/>
                            <a:ext cx="1486556" cy="1267384"/>
                          </a:xfrm>
                          <a:prstGeom prst="rect">
                            <a:avLst/>
                          </a:prstGeom>
                          <a:ln>
                            <a:noFill/>
                          </a:ln>
                          <a:extLst>
                            <a:ext uri="{53640926-AAD7-44D8-BBD7-CCE9431645EC}">
                              <a14:shadowObscured xmlns:a14="http://schemas.microsoft.com/office/drawing/2010/main"/>
                            </a:ext>
                          </a:extLst>
                        </pic:spPr>
                      </pic:pic>
                    </a:graphicData>
                  </a:graphic>
                </wp:inline>
              </w:drawing>
            </w:r>
          </w:p>
          <w:p w14:paraId="0951725C" w14:textId="47A98E28" w:rsidR="00FB5BA1" w:rsidRPr="00CA5854" w:rsidRDefault="00001016" w:rsidP="00162482">
            <w:pPr>
              <w:shd w:val="clear" w:color="auto" w:fill="FFFFFF"/>
              <w:contextualSpacing/>
              <w:jc w:val="center"/>
              <w:rPr>
                <w:rFonts w:eastAsia="Times New Roman" w:cstheme="minorHAnsi"/>
                <w:b/>
                <w:bCs/>
                <w:color w:val="000000" w:themeColor="text1"/>
                <w:sz w:val="28"/>
                <w:szCs w:val="28"/>
                <w:lang w:eastAsia="es-DO"/>
              </w:rPr>
            </w:pPr>
            <w:r w:rsidRPr="00CA5854">
              <w:rPr>
                <w:rFonts w:eastAsia="Times New Roman" w:cstheme="minorHAnsi"/>
                <w:b/>
                <w:bCs/>
                <w:color w:val="002060"/>
                <w:sz w:val="28"/>
                <w:szCs w:val="28"/>
                <w:lang w:eastAsia="es-DO"/>
              </w:rPr>
              <w:t>Trabajo en equipo</w:t>
            </w:r>
          </w:p>
        </w:tc>
      </w:tr>
    </w:tbl>
    <w:p w14:paraId="1F73C141" w14:textId="77777777" w:rsidR="000B2877" w:rsidRPr="00293E26" w:rsidRDefault="000B2877" w:rsidP="00AF3F62">
      <w:pPr>
        <w:contextualSpacing/>
        <w:jc w:val="center"/>
        <w:rPr>
          <w:rFonts w:cstheme="minorHAnsi"/>
          <w:sz w:val="2"/>
          <w:szCs w:val="2"/>
        </w:rPr>
        <w:sectPr w:rsidR="000B2877" w:rsidRPr="00293E26" w:rsidSect="00536A30">
          <w:type w:val="continuous"/>
          <w:pgSz w:w="12240" w:h="15840" w:code="1"/>
          <w:pgMar w:top="1417" w:right="1701" w:bottom="1417" w:left="1701" w:header="708" w:footer="708" w:gutter="0"/>
          <w:pgNumType w:start="2"/>
          <w:cols w:space="708"/>
          <w:titlePg/>
          <w:docGrid w:linePitch="360"/>
        </w:sectPr>
      </w:pPr>
    </w:p>
    <w:tbl>
      <w:tblPr>
        <w:tblStyle w:val="Tablaconcuadrcula"/>
        <w:tblW w:w="8969" w:type="dxa"/>
        <w:tblInd w:w="-147"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4534"/>
        <w:gridCol w:w="4435"/>
      </w:tblGrid>
      <w:tr w:rsidR="00FB5BA1" w:rsidRPr="00CA5854" w14:paraId="3B4F8966" w14:textId="149CF822" w:rsidTr="00162482">
        <w:trPr>
          <w:trHeight w:val="2045"/>
        </w:trPr>
        <w:tc>
          <w:tcPr>
            <w:tcW w:w="4534" w:type="dxa"/>
            <w:vAlign w:val="center"/>
          </w:tcPr>
          <w:p w14:paraId="2C79B36C" w14:textId="77777777" w:rsidR="00FB5BA1" w:rsidRPr="00CA5854" w:rsidRDefault="00FB5BA1" w:rsidP="00AF3F62">
            <w:pPr>
              <w:contextualSpacing/>
              <w:jc w:val="center"/>
              <w:rPr>
                <w:rFonts w:cstheme="minorHAnsi"/>
                <w:sz w:val="4"/>
                <w:szCs w:val="4"/>
              </w:rPr>
            </w:pPr>
            <w:r w:rsidRPr="00CA5854">
              <w:rPr>
                <w:rFonts w:cstheme="minorHAnsi"/>
                <w:noProof/>
                <w:sz w:val="4"/>
                <w:szCs w:val="4"/>
                <w:lang w:val="es-ES" w:eastAsia="es-ES"/>
              </w:rPr>
              <w:drawing>
                <wp:inline distT="0" distB="0" distL="0" distR="0" wp14:anchorId="0180086C" wp14:editId="43BFB5C4">
                  <wp:extent cx="1181428" cy="1219200"/>
                  <wp:effectExtent l="0" t="0" r="0" b="0"/>
                  <wp:docPr id="7" name="Picture 567060" descr="Interfaz de usuario gráfica&#10;&#10;Descripción generada automáticamente con confianza media"/>
                  <wp:cNvGraphicFramePr/>
                  <a:graphic xmlns:a="http://schemas.openxmlformats.org/drawingml/2006/main">
                    <a:graphicData uri="http://schemas.openxmlformats.org/drawingml/2006/picture">
                      <pic:pic xmlns:pic="http://schemas.openxmlformats.org/drawingml/2006/picture">
                        <pic:nvPicPr>
                          <pic:cNvPr id="2" name="Picture 567060" descr="Interfaz de usuario gráfica&#10;&#10;Descripción generada automáticamente con confianza media"/>
                          <pic:cNvPicPr/>
                        </pic:nvPicPr>
                        <pic:blipFill rotWithShape="1">
                          <a:blip r:embed="rId16"/>
                          <a:srcRect l="14981" t="25382" r="63554" b="58345"/>
                          <a:stretch/>
                        </pic:blipFill>
                        <pic:spPr bwMode="auto">
                          <a:xfrm>
                            <a:off x="0" y="0"/>
                            <a:ext cx="1182277" cy="1220076"/>
                          </a:xfrm>
                          <a:prstGeom prst="rect">
                            <a:avLst/>
                          </a:prstGeom>
                          <a:ln>
                            <a:noFill/>
                          </a:ln>
                          <a:extLst>
                            <a:ext uri="{53640926-AAD7-44D8-BBD7-CCE9431645EC}">
                              <a14:shadowObscured xmlns:a14="http://schemas.microsoft.com/office/drawing/2010/main"/>
                            </a:ext>
                          </a:extLst>
                        </pic:spPr>
                      </pic:pic>
                    </a:graphicData>
                  </a:graphic>
                </wp:inline>
              </w:drawing>
            </w:r>
          </w:p>
          <w:p w14:paraId="11249644" w14:textId="53E4FCBE" w:rsidR="00FB5BA1" w:rsidRPr="00CA5854" w:rsidRDefault="00FB5BA1" w:rsidP="00162482">
            <w:pPr>
              <w:shd w:val="clear" w:color="auto" w:fill="FFFFFF"/>
              <w:contextualSpacing/>
              <w:jc w:val="center"/>
              <w:rPr>
                <w:rFonts w:eastAsia="Times New Roman" w:cstheme="minorHAnsi"/>
                <w:color w:val="000000" w:themeColor="text1"/>
                <w:sz w:val="28"/>
                <w:szCs w:val="28"/>
                <w:lang w:eastAsia="es-DO"/>
              </w:rPr>
            </w:pPr>
            <w:r w:rsidRPr="00CA5854">
              <w:rPr>
                <w:rFonts w:eastAsia="Times New Roman" w:cstheme="minorHAnsi"/>
                <w:b/>
                <w:bCs/>
                <w:color w:val="002060"/>
                <w:sz w:val="28"/>
                <w:szCs w:val="28"/>
                <w:lang w:eastAsia="es-DO"/>
              </w:rPr>
              <w:t>Integridad</w:t>
            </w:r>
          </w:p>
        </w:tc>
        <w:tc>
          <w:tcPr>
            <w:tcW w:w="4435" w:type="dxa"/>
            <w:vAlign w:val="center"/>
          </w:tcPr>
          <w:p w14:paraId="305D7EBA" w14:textId="77777777" w:rsidR="00001016" w:rsidRPr="00CA5854" w:rsidRDefault="00001016" w:rsidP="00AF3F62">
            <w:pPr>
              <w:pStyle w:val="Prrafodelista"/>
              <w:shd w:val="clear" w:color="auto" w:fill="FFFFFF"/>
              <w:ind w:left="-113"/>
              <w:jc w:val="center"/>
              <w:rPr>
                <w:rFonts w:eastAsia="Times New Roman" w:cstheme="minorHAnsi"/>
                <w:color w:val="000000" w:themeColor="text1"/>
                <w:sz w:val="24"/>
                <w:szCs w:val="24"/>
                <w:lang w:eastAsia="es-DO"/>
              </w:rPr>
            </w:pPr>
            <w:r w:rsidRPr="00CA5854">
              <w:rPr>
                <w:rFonts w:cstheme="minorHAnsi"/>
                <w:noProof/>
                <w:lang w:val="es-ES" w:eastAsia="es-ES"/>
              </w:rPr>
              <w:drawing>
                <wp:inline distT="0" distB="0" distL="0" distR="0" wp14:anchorId="01DABE37" wp14:editId="75CBEDD3">
                  <wp:extent cx="1238250" cy="1114425"/>
                  <wp:effectExtent l="0" t="0" r="0" b="0"/>
                  <wp:docPr id="11" name="Picture 567060" descr="Interfaz de usuario gráfica&#10;&#10;Descripción generada automáticamente con confianza media"/>
                  <wp:cNvGraphicFramePr/>
                  <a:graphic xmlns:a="http://schemas.openxmlformats.org/drawingml/2006/main">
                    <a:graphicData uri="http://schemas.openxmlformats.org/drawingml/2006/picture">
                      <pic:pic xmlns:pic="http://schemas.openxmlformats.org/drawingml/2006/picture">
                        <pic:nvPicPr>
                          <pic:cNvPr id="4" name="Picture 567060" descr="Interfaz de usuario gráfica&#10;&#10;Descripción generada automáticamente con confianza media"/>
                          <pic:cNvPicPr/>
                        </pic:nvPicPr>
                        <pic:blipFill rotWithShape="1">
                          <a:blip r:embed="rId16"/>
                          <a:srcRect l="13973" t="84964" r="63985"/>
                          <a:stretch/>
                        </pic:blipFill>
                        <pic:spPr bwMode="auto">
                          <a:xfrm>
                            <a:off x="0" y="0"/>
                            <a:ext cx="1238250" cy="1114425"/>
                          </a:xfrm>
                          <a:prstGeom prst="rect">
                            <a:avLst/>
                          </a:prstGeom>
                          <a:ln>
                            <a:noFill/>
                          </a:ln>
                          <a:extLst>
                            <a:ext uri="{53640926-AAD7-44D8-BBD7-CCE9431645EC}">
                              <a14:shadowObscured xmlns:a14="http://schemas.microsoft.com/office/drawing/2010/main"/>
                            </a:ext>
                          </a:extLst>
                        </pic:spPr>
                      </pic:pic>
                    </a:graphicData>
                  </a:graphic>
                </wp:inline>
              </w:drawing>
            </w:r>
          </w:p>
          <w:p w14:paraId="64E7F97B" w14:textId="0DD3651D" w:rsidR="00001016" w:rsidRPr="00CA5854" w:rsidRDefault="00001016" w:rsidP="00162482">
            <w:pPr>
              <w:shd w:val="clear" w:color="auto" w:fill="FFFFFF"/>
              <w:contextualSpacing/>
              <w:jc w:val="center"/>
              <w:rPr>
                <w:rFonts w:eastAsia="Times New Roman" w:cstheme="minorHAnsi"/>
                <w:b/>
                <w:bCs/>
                <w:color w:val="000000" w:themeColor="text1"/>
                <w:sz w:val="28"/>
                <w:szCs w:val="28"/>
                <w:lang w:eastAsia="es-DO"/>
              </w:rPr>
            </w:pPr>
            <w:r w:rsidRPr="00CA5854">
              <w:rPr>
                <w:rFonts w:eastAsia="Times New Roman" w:cstheme="minorHAnsi"/>
                <w:b/>
                <w:bCs/>
                <w:color w:val="002060"/>
                <w:sz w:val="28"/>
                <w:szCs w:val="28"/>
                <w:lang w:eastAsia="es-DO"/>
              </w:rPr>
              <w:t>Responsabilidad</w:t>
            </w:r>
          </w:p>
        </w:tc>
      </w:tr>
    </w:tbl>
    <w:p w14:paraId="0AAAF3DB" w14:textId="77777777" w:rsidR="000B2877" w:rsidRPr="00293E26" w:rsidRDefault="000B2877" w:rsidP="00870DBC">
      <w:pPr>
        <w:shd w:val="clear" w:color="auto" w:fill="FFFFFF"/>
        <w:spacing w:after="0" w:line="240" w:lineRule="auto"/>
        <w:contextualSpacing/>
        <w:jc w:val="center"/>
        <w:rPr>
          <w:rFonts w:eastAsia="Times New Roman" w:cstheme="minorHAnsi"/>
          <w:color w:val="000000" w:themeColor="text1"/>
          <w:sz w:val="2"/>
          <w:szCs w:val="2"/>
          <w:lang w:eastAsia="es-DO"/>
        </w:rPr>
        <w:sectPr w:rsidR="000B2877" w:rsidRPr="00293E26" w:rsidSect="000B2877">
          <w:type w:val="continuous"/>
          <w:pgSz w:w="12240" w:h="15840" w:code="1"/>
          <w:pgMar w:top="1417" w:right="1701" w:bottom="1417" w:left="1701" w:header="708" w:footer="708" w:gutter="0"/>
          <w:pgNumType w:start="0"/>
          <w:cols w:space="708"/>
          <w:titlePg/>
          <w:docGrid w:linePitch="360"/>
        </w:sectPr>
      </w:pPr>
    </w:p>
    <w:tbl>
      <w:tblPr>
        <w:tblStyle w:val="Tablaconcuadrcula"/>
        <w:tblW w:w="8969" w:type="dxa"/>
        <w:tblInd w:w="-14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969"/>
      </w:tblGrid>
      <w:tr w:rsidR="00FB5BA1" w:rsidRPr="00CA5854" w14:paraId="206D7E48" w14:textId="325AC850" w:rsidTr="0005589B">
        <w:tc>
          <w:tcPr>
            <w:tcW w:w="8969" w:type="dxa"/>
            <w:vAlign w:val="center"/>
          </w:tcPr>
          <w:p w14:paraId="154A3DFC" w14:textId="77777777" w:rsidR="00FB5BA1" w:rsidRPr="00CA5854" w:rsidRDefault="00FB5BA1" w:rsidP="00AF3F62">
            <w:pPr>
              <w:shd w:val="clear" w:color="auto" w:fill="FFFFFF"/>
              <w:contextualSpacing/>
              <w:jc w:val="center"/>
              <w:rPr>
                <w:rFonts w:eastAsia="Times New Roman" w:cstheme="minorHAnsi"/>
                <w:color w:val="000000" w:themeColor="text1"/>
                <w:sz w:val="28"/>
                <w:szCs w:val="28"/>
                <w:lang w:eastAsia="es-DO"/>
              </w:rPr>
            </w:pPr>
            <w:r w:rsidRPr="00CA5854">
              <w:rPr>
                <w:rFonts w:cstheme="minorHAnsi"/>
                <w:noProof/>
                <w:lang w:val="es-ES" w:eastAsia="es-ES"/>
              </w:rPr>
              <w:drawing>
                <wp:inline distT="0" distB="0" distL="0" distR="0" wp14:anchorId="2CD1B040" wp14:editId="03DBBFD8">
                  <wp:extent cx="1343025" cy="1190625"/>
                  <wp:effectExtent l="0" t="0" r="0" b="9525"/>
                  <wp:docPr id="12" name="Picture 567060" descr="Interfaz de usuario gráfica&#10;&#10;Descripción generada automáticamente con confianza media"/>
                  <wp:cNvGraphicFramePr/>
                  <a:graphic xmlns:a="http://schemas.openxmlformats.org/drawingml/2006/main">
                    <a:graphicData uri="http://schemas.openxmlformats.org/drawingml/2006/picture">
                      <pic:pic xmlns:pic="http://schemas.openxmlformats.org/drawingml/2006/picture">
                        <pic:nvPicPr>
                          <pic:cNvPr id="4" name="Picture 567060" descr="Interfaz de usuario gráfica&#10;&#10;Descripción generada automáticamente con confianza media"/>
                          <pic:cNvPicPr/>
                        </pic:nvPicPr>
                        <pic:blipFill rotWithShape="1">
                          <a:blip r:embed="rId16"/>
                          <a:srcRect l="12388" t="65175" r="64273" b="19275"/>
                          <a:stretch/>
                        </pic:blipFill>
                        <pic:spPr bwMode="auto">
                          <a:xfrm>
                            <a:off x="0" y="0"/>
                            <a:ext cx="1343025" cy="1190625"/>
                          </a:xfrm>
                          <a:prstGeom prst="rect">
                            <a:avLst/>
                          </a:prstGeom>
                          <a:ln>
                            <a:noFill/>
                          </a:ln>
                          <a:extLst>
                            <a:ext uri="{53640926-AAD7-44D8-BBD7-CCE9431645EC}">
                              <a14:shadowObscured xmlns:a14="http://schemas.microsoft.com/office/drawing/2010/main"/>
                            </a:ext>
                          </a:extLst>
                        </pic:spPr>
                      </pic:pic>
                    </a:graphicData>
                  </a:graphic>
                </wp:inline>
              </w:drawing>
            </w:r>
          </w:p>
          <w:p w14:paraId="5FC37CBA" w14:textId="5C389814" w:rsidR="00FB5BA1" w:rsidRPr="00CA5854" w:rsidRDefault="00FB5BA1" w:rsidP="00AF3F62">
            <w:pPr>
              <w:shd w:val="clear" w:color="auto" w:fill="FFFFFF"/>
              <w:contextualSpacing/>
              <w:jc w:val="center"/>
              <w:rPr>
                <w:rFonts w:eastAsia="Times New Roman" w:cstheme="minorHAnsi"/>
                <w:b/>
                <w:bCs/>
                <w:color w:val="000000" w:themeColor="text1"/>
                <w:sz w:val="28"/>
                <w:szCs w:val="28"/>
                <w:lang w:eastAsia="es-DO"/>
              </w:rPr>
            </w:pPr>
            <w:r w:rsidRPr="00CA5854">
              <w:rPr>
                <w:rFonts w:eastAsia="Times New Roman" w:cstheme="minorHAnsi"/>
                <w:b/>
                <w:bCs/>
                <w:color w:val="002060"/>
                <w:sz w:val="28"/>
                <w:szCs w:val="28"/>
                <w:lang w:eastAsia="es-DO"/>
              </w:rPr>
              <w:t>Orientación a los resultados</w:t>
            </w:r>
          </w:p>
        </w:tc>
      </w:tr>
    </w:tbl>
    <w:p w14:paraId="3CD59130" w14:textId="682FC071" w:rsidR="00F93A08" w:rsidRPr="00492E4A" w:rsidRDefault="00F93A08" w:rsidP="00001016">
      <w:pPr>
        <w:spacing w:before="120" w:after="120"/>
        <w:rPr>
          <w:rFonts w:cstheme="minorHAnsi"/>
          <w:sz w:val="6"/>
          <w:szCs w:val="6"/>
        </w:rPr>
      </w:pPr>
    </w:p>
    <w:p w14:paraId="2F84D4FF" w14:textId="7ED20671" w:rsidR="00F93A08" w:rsidRPr="00501B9F" w:rsidRDefault="00093515" w:rsidP="00501B9F">
      <w:pPr>
        <w:pStyle w:val="Ttulo1"/>
        <w:numPr>
          <w:ilvl w:val="0"/>
          <w:numId w:val="18"/>
        </w:numPr>
        <w:spacing w:line="480" w:lineRule="auto"/>
        <w:ind w:left="360"/>
        <w:jc w:val="both"/>
        <w:rPr>
          <w:rFonts w:asciiTheme="minorHAnsi" w:hAnsiTheme="minorHAnsi" w:cstheme="minorHAnsi"/>
          <w:b/>
          <w:bCs/>
          <w:color w:val="002060"/>
          <w:szCs w:val="28"/>
        </w:rPr>
      </w:pPr>
      <w:bookmarkStart w:id="30" w:name="_Toc102038026"/>
      <w:bookmarkStart w:id="31" w:name="_Toc102038710"/>
      <w:bookmarkStart w:id="32" w:name="_Toc102048129"/>
      <w:bookmarkStart w:id="33" w:name="_Toc102048158"/>
      <w:bookmarkStart w:id="34" w:name="_Toc102134668"/>
      <w:r w:rsidRPr="00501B9F">
        <w:rPr>
          <w:rFonts w:asciiTheme="minorHAnsi" w:hAnsiTheme="minorHAnsi" w:cstheme="minorHAnsi"/>
          <w:b/>
          <w:bCs/>
          <w:color w:val="002060"/>
          <w:szCs w:val="28"/>
        </w:rPr>
        <w:t>PLANES OPERATIVOS ANUALES (POA)</w:t>
      </w:r>
      <w:bookmarkEnd w:id="30"/>
      <w:bookmarkEnd w:id="31"/>
      <w:bookmarkEnd w:id="32"/>
      <w:bookmarkEnd w:id="33"/>
      <w:bookmarkEnd w:id="34"/>
    </w:p>
    <w:p w14:paraId="7FBAEC76" w14:textId="4BEFEE1C" w:rsidR="00D373EC" w:rsidRDefault="005B1202" w:rsidP="00E60FCE">
      <w:pPr>
        <w:pStyle w:val="NormalWeb"/>
        <w:spacing w:before="0" w:beforeAutospacing="0" w:after="120" w:afterAutospacing="0" w:line="276" w:lineRule="auto"/>
        <w:jc w:val="both"/>
        <w:rPr>
          <w:rFonts w:asciiTheme="minorHAnsi" w:eastAsiaTheme="minorEastAsia" w:hAnsiTheme="minorHAnsi" w:cstheme="minorHAnsi"/>
          <w:color w:val="000000" w:themeColor="text1"/>
          <w:kern w:val="24"/>
        </w:rPr>
      </w:pPr>
      <w:r w:rsidRPr="00CA5854">
        <w:rPr>
          <w:rFonts w:asciiTheme="minorHAnsi" w:eastAsiaTheme="minorEastAsia" w:hAnsiTheme="minorHAnsi" w:cstheme="minorHAnsi"/>
          <w:color w:val="000000" w:themeColor="text1"/>
          <w:kern w:val="24"/>
        </w:rPr>
        <w:t xml:space="preserve">Los Planes Operativos Anuales </w:t>
      </w:r>
      <w:r w:rsidR="00DA57BF" w:rsidRPr="00CA5854">
        <w:rPr>
          <w:rFonts w:asciiTheme="minorHAnsi" w:eastAsiaTheme="minorEastAsia" w:hAnsiTheme="minorHAnsi" w:cstheme="minorHAnsi"/>
          <w:color w:val="000000" w:themeColor="text1"/>
          <w:kern w:val="24"/>
        </w:rPr>
        <w:t xml:space="preserve">(POA) </w:t>
      </w:r>
      <w:r w:rsidRPr="00CA5854">
        <w:rPr>
          <w:rFonts w:asciiTheme="minorHAnsi" w:eastAsiaTheme="minorEastAsia" w:hAnsiTheme="minorHAnsi" w:cstheme="minorHAnsi"/>
          <w:color w:val="000000" w:themeColor="text1"/>
          <w:kern w:val="24"/>
        </w:rPr>
        <w:t>son las herramientas claves que dan paso a la planificación de las actividades y posterior ejecución de éstas, dando apoyo directo al Plan Estratégico</w:t>
      </w:r>
      <w:r w:rsidR="00D373EC" w:rsidRPr="00CA5854">
        <w:rPr>
          <w:rFonts w:asciiTheme="minorHAnsi" w:eastAsiaTheme="minorEastAsia" w:hAnsiTheme="minorHAnsi" w:cstheme="minorHAnsi"/>
          <w:color w:val="000000" w:themeColor="text1"/>
          <w:kern w:val="24"/>
        </w:rPr>
        <w:t xml:space="preserve"> Institucional</w:t>
      </w:r>
      <w:r w:rsidRPr="00CA5854">
        <w:rPr>
          <w:rFonts w:asciiTheme="minorHAnsi" w:eastAsiaTheme="minorEastAsia" w:hAnsiTheme="minorHAnsi" w:cstheme="minorHAnsi"/>
          <w:color w:val="000000" w:themeColor="text1"/>
          <w:kern w:val="24"/>
        </w:rPr>
        <w:t>.</w:t>
      </w:r>
    </w:p>
    <w:p w14:paraId="319B6F14" w14:textId="0D8BE941" w:rsidR="00624FCE" w:rsidRDefault="004F25CB" w:rsidP="009A6EC2">
      <w:pPr>
        <w:pStyle w:val="Textocomentario"/>
        <w:spacing w:after="120"/>
        <w:jc w:val="both"/>
      </w:pPr>
      <w:r>
        <w:rPr>
          <w:rFonts w:eastAsiaTheme="minorEastAsia" w:cstheme="minorHAnsi"/>
          <w:color w:val="000000" w:themeColor="text1"/>
          <w:kern w:val="24"/>
          <w:sz w:val="24"/>
          <w:szCs w:val="24"/>
          <w:lang w:eastAsia="es-DO"/>
        </w:rPr>
        <w:t>A continuación, se presentan</w:t>
      </w:r>
      <w:r w:rsidR="00624FCE">
        <w:rPr>
          <w:rFonts w:eastAsiaTheme="minorEastAsia" w:cstheme="minorHAnsi"/>
          <w:color w:val="000000" w:themeColor="text1"/>
          <w:kern w:val="24"/>
          <w:sz w:val="24"/>
          <w:szCs w:val="24"/>
          <w:lang w:eastAsia="es-DO"/>
        </w:rPr>
        <w:t xml:space="preserve"> los</w:t>
      </w:r>
      <w:r w:rsidR="00624FCE" w:rsidRPr="00CA5854">
        <w:rPr>
          <w:rFonts w:eastAsiaTheme="minorEastAsia" w:cstheme="minorHAnsi"/>
          <w:color w:val="000000" w:themeColor="text1"/>
          <w:kern w:val="24"/>
          <w:sz w:val="24"/>
          <w:szCs w:val="24"/>
          <w:lang w:eastAsia="es-DO"/>
        </w:rPr>
        <w:t xml:space="preserve"> objetivos estratégicos</w:t>
      </w:r>
      <w:r>
        <w:rPr>
          <w:rFonts w:eastAsiaTheme="minorEastAsia" w:cstheme="minorHAnsi"/>
          <w:color w:val="000000" w:themeColor="text1"/>
          <w:kern w:val="24"/>
          <w:sz w:val="24"/>
          <w:szCs w:val="24"/>
          <w:lang w:eastAsia="es-DO"/>
        </w:rPr>
        <w:t xml:space="preserve"> de Edenorte</w:t>
      </w:r>
      <w:r w:rsidR="00624FCE">
        <w:rPr>
          <w:rFonts w:eastAsiaTheme="minorEastAsia" w:cstheme="minorHAnsi"/>
          <w:color w:val="000000" w:themeColor="text1"/>
          <w:kern w:val="24"/>
          <w:sz w:val="24"/>
          <w:szCs w:val="24"/>
          <w:lang w:eastAsia="es-DO"/>
        </w:rPr>
        <w:t>:</w:t>
      </w:r>
    </w:p>
    <w:p w14:paraId="4658610C" w14:textId="46EE6A4F" w:rsidR="009A6EC2" w:rsidRPr="009A6EC2" w:rsidRDefault="009A6EC2" w:rsidP="00E60FCE">
      <w:pPr>
        <w:pStyle w:val="NormalWeb"/>
        <w:spacing w:before="0" w:beforeAutospacing="0" w:after="120" w:afterAutospacing="0" w:line="276" w:lineRule="auto"/>
        <w:jc w:val="both"/>
        <w:rPr>
          <w:rFonts w:eastAsiaTheme="minorEastAsia" w:cstheme="minorHAnsi"/>
          <w:noProof/>
          <w:color w:val="000000" w:themeColor="text1"/>
          <w:kern w:val="24"/>
          <w:shd w:val="clear" w:color="auto" w:fill="FFFFFF" w:themeFill="background1"/>
        </w:rPr>
      </w:pPr>
      <w:r w:rsidRPr="00CA5854">
        <w:rPr>
          <w:rFonts w:eastAsiaTheme="minorEastAsia" w:cstheme="minorHAnsi"/>
          <w:noProof/>
          <w:color w:val="000000" w:themeColor="text1"/>
          <w:kern w:val="24"/>
          <w:lang w:val="es-ES" w:eastAsia="es-ES"/>
        </w:rPr>
        <w:drawing>
          <wp:inline distT="0" distB="0" distL="0" distR="0" wp14:anchorId="72E65255" wp14:editId="2795109B">
            <wp:extent cx="7362701" cy="4928235"/>
            <wp:effectExtent l="0" t="0" r="0" b="0"/>
            <wp:docPr id="4" name="Diagrama 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7" r:lo="rId18" r:qs="rId19" r:cs="rId20"/>
              </a:graphicData>
            </a:graphic>
          </wp:inline>
        </w:drawing>
      </w:r>
    </w:p>
    <w:p w14:paraId="50D6E02B" w14:textId="77777777" w:rsidR="00673552" w:rsidRPr="00CA5854" w:rsidRDefault="00673552" w:rsidP="005D756B">
      <w:pPr>
        <w:pStyle w:val="NormalWeb"/>
        <w:spacing w:line="360" w:lineRule="auto"/>
        <w:rPr>
          <w:rFonts w:asciiTheme="minorHAnsi" w:hAnsiTheme="minorHAnsi" w:cstheme="minorHAnsi"/>
        </w:rPr>
        <w:sectPr w:rsidR="00673552" w:rsidRPr="00CA5854" w:rsidSect="00536A30">
          <w:type w:val="continuous"/>
          <w:pgSz w:w="12240" w:h="15840" w:code="1"/>
          <w:pgMar w:top="1417" w:right="1701" w:bottom="1417" w:left="1701" w:header="708" w:footer="708" w:gutter="0"/>
          <w:pgNumType w:start="3"/>
          <w:cols w:space="708"/>
          <w:titlePg/>
          <w:docGrid w:linePitch="360"/>
        </w:sectPr>
      </w:pPr>
    </w:p>
    <w:p w14:paraId="16458497" w14:textId="77777777" w:rsidR="005D756B" w:rsidRPr="00CA5854" w:rsidRDefault="005D756B" w:rsidP="005D756B">
      <w:pPr>
        <w:spacing w:after="0" w:line="240" w:lineRule="auto"/>
        <w:contextualSpacing/>
        <w:jc w:val="both"/>
        <w:rPr>
          <w:rFonts w:eastAsiaTheme="minorEastAsia" w:cstheme="minorHAnsi"/>
          <w:color w:val="000000" w:themeColor="text1"/>
          <w:kern w:val="24"/>
          <w:sz w:val="10"/>
          <w:szCs w:val="10"/>
          <w:lang w:eastAsia="es-DO"/>
        </w:rPr>
      </w:pPr>
    </w:p>
    <w:p w14:paraId="73E3507F" w14:textId="3B71A662" w:rsidR="00862D3C" w:rsidRDefault="00862D3C" w:rsidP="00A36500">
      <w:pPr>
        <w:spacing w:after="0" w:line="360" w:lineRule="auto"/>
        <w:ind w:left="363"/>
        <w:jc w:val="both"/>
        <w:rPr>
          <w:rFonts w:eastAsiaTheme="minorEastAsia" w:cstheme="minorHAnsi"/>
          <w:color w:val="000000" w:themeColor="text1"/>
          <w:kern w:val="24"/>
          <w:sz w:val="4"/>
          <w:szCs w:val="4"/>
          <w:lang w:eastAsia="es-DO"/>
        </w:rPr>
      </w:pPr>
    </w:p>
    <w:p w14:paraId="1208C41D" w14:textId="75583D16"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4C963FCF" w14:textId="3B1AD4B2"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0AA8C3E1" w14:textId="076F3A0D"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5112B7C0" w14:textId="56200EF9"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26EB5893" w14:textId="2DB1CB62"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18D42920" w14:textId="1E3A5EC9"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4052F44D" w14:textId="4972F90D"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5AC941B6" w14:textId="75EAC2B9"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4A3D2AB8" w14:textId="279CA3E5"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3F4853DF" w14:textId="54C65705"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58053FD2" w14:textId="5C6E2F6F"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0A1E8E7E" w14:textId="514D3118"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19613DD6" w14:textId="428E0599"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5D7983AA" w14:textId="19BCFCBB"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023861F6" w14:textId="4812CD8B"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146429AA" w14:textId="619F12E8"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2EA5384E" w14:textId="136DE301"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79AA4898" w14:textId="14AFE802"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3B6440B6" w14:textId="10135180"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502A44A3" w14:textId="0097F058"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5FEC0C40" w14:textId="7D9EDA80"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52315157" w14:textId="490A65B9"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2EED525C" w14:textId="617D5954"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20D8D76A" w14:textId="39CCC690"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7FEA5FF8" w14:textId="5D70AF3E"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46FFCAFE" w14:textId="5E1B5A92"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5A6E8D3F" w14:textId="77777777" w:rsidR="00C30735" w:rsidRDefault="00C30735" w:rsidP="00A36500">
      <w:pPr>
        <w:spacing w:after="0" w:line="360" w:lineRule="auto"/>
        <w:ind w:left="363"/>
        <w:jc w:val="both"/>
        <w:rPr>
          <w:rFonts w:eastAsiaTheme="minorEastAsia" w:cstheme="minorHAnsi"/>
          <w:color w:val="000000" w:themeColor="text1"/>
          <w:kern w:val="24"/>
          <w:sz w:val="4"/>
          <w:szCs w:val="4"/>
          <w:lang w:eastAsia="es-DO"/>
        </w:rPr>
      </w:pPr>
    </w:p>
    <w:p w14:paraId="68A2C0E6" w14:textId="7F4235D7" w:rsidR="00381DE9" w:rsidRDefault="00381DE9" w:rsidP="00A36500">
      <w:pPr>
        <w:spacing w:after="0" w:line="360" w:lineRule="auto"/>
        <w:ind w:left="363"/>
        <w:jc w:val="both"/>
        <w:rPr>
          <w:rFonts w:eastAsiaTheme="minorEastAsia" w:cstheme="minorHAnsi"/>
          <w:color w:val="000000" w:themeColor="text1"/>
          <w:kern w:val="24"/>
          <w:sz w:val="4"/>
          <w:szCs w:val="4"/>
          <w:lang w:eastAsia="es-DO"/>
        </w:rPr>
      </w:pPr>
    </w:p>
    <w:p w14:paraId="2A18794F" w14:textId="07F29D73" w:rsidR="00555813" w:rsidRDefault="00555813" w:rsidP="00A36500">
      <w:pPr>
        <w:spacing w:after="0" w:line="360" w:lineRule="auto"/>
        <w:ind w:left="363"/>
        <w:jc w:val="both"/>
        <w:rPr>
          <w:rFonts w:eastAsiaTheme="minorEastAsia" w:cstheme="minorHAnsi"/>
          <w:color w:val="000000" w:themeColor="text1"/>
          <w:kern w:val="24"/>
          <w:sz w:val="4"/>
          <w:szCs w:val="4"/>
          <w:lang w:eastAsia="es-DO"/>
        </w:rPr>
      </w:pPr>
    </w:p>
    <w:p w14:paraId="018EFEC7" w14:textId="65D0BC08" w:rsidR="00555813" w:rsidRDefault="00555813" w:rsidP="00A36500">
      <w:pPr>
        <w:spacing w:after="0" w:line="360" w:lineRule="auto"/>
        <w:ind w:left="363"/>
        <w:jc w:val="both"/>
        <w:rPr>
          <w:rFonts w:eastAsiaTheme="minorEastAsia" w:cstheme="minorHAnsi"/>
          <w:color w:val="000000" w:themeColor="text1"/>
          <w:kern w:val="24"/>
          <w:sz w:val="4"/>
          <w:szCs w:val="4"/>
          <w:lang w:eastAsia="es-DO"/>
        </w:rPr>
      </w:pPr>
    </w:p>
    <w:p w14:paraId="13CA7167" w14:textId="77777777" w:rsidR="00555813" w:rsidRPr="00381DE9" w:rsidRDefault="00555813" w:rsidP="00A36500">
      <w:pPr>
        <w:spacing w:after="0" w:line="360" w:lineRule="auto"/>
        <w:ind w:left="363"/>
        <w:jc w:val="both"/>
        <w:rPr>
          <w:rFonts w:eastAsiaTheme="minorEastAsia" w:cstheme="minorHAnsi"/>
          <w:color w:val="000000" w:themeColor="text1"/>
          <w:kern w:val="24"/>
          <w:sz w:val="4"/>
          <w:szCs w:val="4"/>
          <w:lang w:eastAsia="es-DO"/>
        </w:rPr>
      </w:pPr>
    </w:p>
    <w:p w14:paraId="178A0AC4" w14:textId="25CBAE29" w:rsidR="00481755" w:rsidRPr="00CA5854" w:rsidRDefault="00481755" w:rsidP="00A36500">
      <w:pPr>
        <w:spacing w:after="0"/>
        <w:ind w:left="1560" w:hanging="1560"/>
        <w:rPr>
          <w:rFonts w:cstheme="minorHAnsi"/>
          <w:sz w:val="2"/>
          <w:szCs w:val="2"/>
        </w:rPr>
      </w:pPr>
    </w:p>
    <w:p w14:paraId="59BAB5ED" w14:textId="464F1C72" w:rsidR="005C02FE" w:rsidRPr="00501B9F" w:rsidRDefault="008F306D" w:rsidP="00501B9F">
      <w:pPr>
        <w:pStyle w:val="Ttulo1"/>
        <w:numPr>
          <w:ilvl w:val="0"/>
          <w:numId w:val="18"/>
        </w:numPr>
        <w:spacing w:line="480" w:lineRule="auto"/>
        <w:ind w:left="360"/>
        <w:jc w:val="both"/>
        <w:rPr>
          <w:rFonts w:asciiTheme="minorHAnsi" w:hAnsiTheme="minorHAnsi" w:cstheme="minorHAnsi"/>
          <w:b/>
          <w:bCs/>
          <w:color w:val="002060"/>
          <w:szCs w:val="28"/>
        </w:rPr>
      </w:pPr>
      <w:bookmarkStart w:id="35" w:name="_Toc102038027"/>
      <w:bookmarkStart w:id="36" w:name="_Toc102038711"/>
      <w:bookmarkStart w:id="37" w:name="_Toc102048130"/>
      <w:bookmarkStart w:id="38" w:name="_Toc102048159"/>
      <w:bookmarkStart w:id="39" w:name="_Toc102134669"/>
      <w:r w:rsidRPr="00501B9F">
        <w:rPr>
          <w:rFonts w:asciiTheme="minorHAnsi" w:hAnsiTheme="minorHAnsi" w:cstheme="minorHAnsi"/>
          <w:b/>
          <w:bCs/>
          <w:color w:val="002060"/>
          <w:szCs w:val="28"/>
        </w:rPr>
        <w:t>RESUMEN RESULTADOS 1ER TRIMESTRE 2022</w:t>
      </w:r>
      <w:bookmarkEnd w:id="35"/>
      <w:bookmarkEnd w:id="36"/>
      <w:bookmarkEnd w:id="37"/>
      <w:bookmarkEnd w:id="38"/>
      <w:bookmarkEnd w:id="39"/>
    </w:p>
    <w:p w14:paraId="71A1BCF3" w14:textId="3D5337E5" w:rsidR="0060053E" w:rsidRPr="00337EE6" w:rsidRDefault="0060053E" w:rsidP="00433716">
      <w:pPr>
        <w:spacing w:after="360" w:line="276" w:lineRule="auto"/>
        <w:jc w:val="both"/>
        <w:rPr>
          <w:sz w:val="24"/>
          <w:szCs w:val="24"/>
          <w:lang w:val="es-ES_tradnl" w:eastAsia="es-ES"/>
        </w:rPr>
      </w:pPr>
      <w:r w:rsidRPr="00337EE6">
        <w:rPr>
          <w:sz w:val="24"/>
          <w:szCs w:val="24"/>
          <w:lang w:val="es-ES_tradnl" w:eastAsia="es-ES"/>
        </w:rPr>
        <w:t xml:space="preserve">A continuación, se presenta el resumen de los resultados del POA al cierre del </w:t>
      </w:r>
      <w:r w:rsidR="00A528A4" w:rsidRPr="00337EE6">
        <w:rPr>
          <w:sz w:val="24"/>
          <w:szCs w:val="24"/>
          <w:lang w:val="es-ES_tradnl" w:eastAsia="es-ES"/>
        </w:rPr>
        <w:t xml:space="preserve">primer </w:t>
      </w:r>
      <w:r w:rsidRPr="00337EE6">
        <w:rPr>
          <w:sz w:val="24"/>
          <w:szCs w:val="24"/>
          <w:lang w:val="es-ES_tradnl" w:eastAsia="es-ES"/>
        </w:rPr>
        <w:t>trimestre del año</w:t>
      </w:r>
      <w:r w:rsidR="00A528A4" w:rsidRPr="00337EE6">
        <w:rPr>
          <w:sz w:val="24"/>
          <w:szCs w:val="24"/>
          <w:lang w:val="es-ES_tradnl" w:eastAsia="es-ES"/>
        </w:rPr>
        <w:t xml:space="preserve"> 202</w:t>
      </w:r>
      <w:r w:rsidR="00D54C3A" w:rsidRPr="00337EE6">
        <w:rPr>
          <w:sz w:val="24"/>
          <w:szCs w:val="24"/>
          <w:lang w:val="es-ES_tradnl" w:eastAsia="es-ES"/>
        </w:rPr>
        <w:t>2</w:t>
      </w:r>
      <w:r w:rsidR="00624C71" w:rsidRPr="00337EE6">
        <w:rPr>
          <w:sz w:val="24"/>
          <w:szCs w:val="24"/>
          <w:lang w:val="es-ES_tradnl" w:eastAsia="es-ES"/>
        </w:rPr>
        <w:t>.</w:t>
      </w:r>
    </w:p>
    <w:p w14:paraId="2CCA715C" w14:textId="0F5CAE91" w:rsidR="00481755" w:rsidRPr="00337EE6" w:rsidRDefault="005C02FE" w:rsidP="00433716">
      <w:pPr>
        <w:spacing w:after="0" w:line="240" w:lineRule="auto"/>
        <w:ind w:left="1559" w:hanging="1559"/>
        <w:contextualSpacing/>
        <w:jc w:val="center"/>
        <w:rPr>
          <w:rFonts w:eastAsia="MS Mincho" w:cstheme="minorHAnsi"/>
          <w:color w:val="000000" w:themeColor="text1"/>
          <w:sz w:val="24"/>
          <w:szCs w:val="24"/>
          <w:lang w:val="es-ES_tradnl" w:eastAsia="es-ES"/>
        </w:rPr>
      </w:pPr>
      <w:r w:rsidRPr="00337EE6">
        <w:rPr>
          <w:rFonts w:eastAsia="MS Mincho" w:cstheme="minorHAnsi"/>
          <w:color w:val="000000" w:themeColor="text1"/>
          <w:sz w:val="24"/>
          <w:szCs w:val="24"/>
          <w:lang w:val="es-ES_tradnl" w:eastAsia="es-ES"/>
        </w:rPr>
        <w:t>Empresa Distribuidora de Electricidad del Norte</w:t>
      </w:r>
    </w:p>
    <w:p w14:paraId="6E61FE9A" w14:textId="1B71C3C9" w:rsidR="005C02FE" w:rsidRPr="00337EE6" w:rsidRDefault="00B83745" w:rsidP="00433716">
      <w:pPr>
        <w:spacing w:after="0" w:line="240" w:lineRule="auto"/>
        <w:ind w:left="1560" w:hanging="1560"/>
        <w:jc w:val="center"/>
        <w:rPr>
          <w:rFonts w:eastAsia="MS Mincho" w:cstheme="minorHAnsi"/>
          <w:i/>
          <w:iCs/>
          <w:color w:val="000000" w:themeColor="text1"/>
          <w:sz w:val="24"/>
          <w:szCs w:val="24"/>
          <w:lang w:val="es-ES_tradnl" w:eastAsia="es-ES"/>
        </w:rPr>
      </w:pPr>
      <w:r w:rsidRPr="00337EE6">
        <w:rPr>
          <w:rFonts w:eastAsia="MS Mincho" w:cstheme="minorHAnsi"/>
          <w:i/>
          <w:iCs/>
          <w:color w:val="000000" w:themeColor="text1"/>
          <w:sz w:val="24"/>
          <w:szCs w:val="24"/>
          <w:lang w:val="es-ES_tradnl" w:eastAsia="es-ES"/>
        </w:rPr>
        <w:t>Enero – Marzo</w:t>
      </w:r>
    </w:p>
    <w:tbl>
      <w:tblPr>
        <w:tblStyle w:val="Tablaconcuadrcula5oscura-nfasis5"/>
        <w:tblW w:w="9773" w:type="dxa"/>
        <w:tblLook w:val="04A0" w:firstRow="1" w:lastRow="0" w:firstColumn="1" w:lastColumn="0" w:noHBand="0" w:noVBand="1"/>
      </w:tblPr>
      <w:tblGrid>
        <w:gridCol w:w="5095"/>
        <w:gridCol w:w="1134"/>
        <w:gridCol w:w="1134"/>
        <w:gridCol w:w="1276"/>
        <w:gridCol w:w="1134"/>
      </w:tblGrid>
      <w:tr w:rsidR="006A6495" w:rsidRPr="00CA5854" w14:paraId="411B681D" w14:textId="39DB7EF1" w:rsidTr="00FB3D94">
        <w:trPr>
          <w:cnfStyle w:val="100000000000" w:firstRow="1" w:lastRow="0" w:firstColumn="0" w:lastColumn="0" w:oddVBand="0" w:evenVBand="0" w:oddHBand="0"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9773" w:type="dxa"/>
            <w:gridSpan w:val="5"/>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9CC2E5" w:themeFill="accent1" w:themeFillTint="99"/>
            <w:vAlign w:val="center"/>
          </w:tcPr>
          <w:p w14:paraId="34A1B646" w14:textId="1CB964CC" w:rsidR="006A6495" w:rsidRPr="00CA5854" w:rsidRDefault="006A6495" w:rsidP="007F2B2F">
            <w:pPr>
              <w:jc w:val="center"/>
              <w:rPr>
                <w:rFonts w:eastAsia="MS Mincho" w:cstheme="minorHAnsi"/>
                <w:b w:val="0"/>
                <w:bCs w:val="0"/>
                <w:sz w:val="24"/>
                <w:szCs w:val="24"/>
                <w:lang w:val="es-ES_tradnl" w:eastAsia="es-ES"/>
              </w:rPr>
            </w:pPr>
            <w:r w:rsidRPr="00CA5854">
              <w:rPr>
                <w:rFonts w:eastAsia="MS Mincho" w:cstheme="minorHAnsi"/>
                <w:color w:val="000000" w:themeColor="text1"/>
                <w:sz w:val="24"/>
                <w:szCs w:val="24"/>
                <w:lang w:val="es-ES_tradnl" w:eastAsia="es-ES"/>
              </w:rPr>
              <w:t>% Cumplimiento POA 2022</w:t>
            </w:r>
          </w:p>
        </w:tc>
      </w:tr>
      <w:tr w:rsidR="003F5809" w:rsidRPr="00CA5854" w14:paraId="1D1489A1" w14:textId="3ADA6349" w:rsidTr="00FB3D94">
        <w:trPr>
          <w:cnfStyle w:val="000000100000" w:firstRow="0" w:lastRow="0" w:firstColumn="0" w:lastColumn="0" w:oddVBand="0" w:evenVBand="0" w:oddHBand="1" w:evenHBand="0" w:firstRowFirstColumn="0" w:firstRowLastColumn="0" w:lastRowFirstColumn="0" w:lastRowLastColumn="0"/>
          <w:trHeight w:val="399"/>
        </w:trPr>
        <w:tc>
          <w:tcPr>
            <w:cnfStyle w:val="001000000000" w:firstRow="0" w:lastRow="0" w:firstColumn="1" w:lastColumn="0" w:oddVBand="0" w:evenVBand="0" w:oddHBand="0" w:evenHBand="0" w:firstRowFirstColumn="0" w:firstRowLastColumn="0" w:lastRowFirstColumn="0" w:lastRowLastColumn="0"/>
            <w:tcW w:w="5095" w:type="dxa"/>
            <w:tcBorders>
              <w:top w:val="single" w:sz="6" w:space="0" w:color="FFFFFF" w:themeColor="background1"/>
            </w:tcBorders>
            <w:shd w:val="clear" w:color="auto" w:fill="002060"/>
            <w:vAlign w:val="center"/>
          </w:tcPr>
          <w:p w14:paraId="7B786398" w14:textId="75C3EA76" w:rsidR="003F5809" w:rsidRPr="00CA5854" w:rsidRDefault="003F5809" w:rsidP="0061210A">
            <w:pPr>
              <w:jc w:val="center"/>
              <w:rPr>
                <w:rFonts w:eastAsia="MS Mincho" w:cstheme="minorHAnsi"/>
                <w:b w:val="0"/>
                <w:bCs w:val="0"/>
                <w:sz w:val="23"/>
                <w:szCs w:val="23"/>
                <w:lang w:val="es-ES_tradnl" w:eastAsia="es-ES"/>
              </w:rPr>
            </w:pPr>
            <w:r w:rsidRPr="00CA5854">
              <w:rPr>
                <w:rFonts w:eastAsia="MS Mincho" w:cstheme="minorHAnsi"/>
                <w:sz w:val="23"/>
                <w:szCs w:val="23"/>
                <w:lang w:val="es-ES_tradnl" w:eastAsia="es-ES"/>
              </w:rPr>
              <w:t>Área</w:t>
            </w:r>
          </w:p>
        </w:tc>
        <w:tc>
          <w:tcPr>
            <w:tcW w:w="1134" w:type="dxa"/>
            <w:tcBorders>
              <w:top w:val="single" w:sz="6" w:space="0" w:color="FFFFFF" w:themeColor="background1"/>
            </w:tcBorders>
            <w:shd w:val="clear" w:color="auto" w:fill="002060"/>
            <w:vAlign w:val="center"/>
          </w:tcPr>
          <w:p w14:paraId="1F947335" w14:textId="217C40B5" w:rsidR="003F5809" w:rsidRPr="00CA5854" w:rsidRDefault="003F5809" w:rsidP="0061210A">
            <w:pPr>
              <w:jc w:val="center"/>
              <w:cnfStyle w:val="000000100000" w:firstRow="0" w:lastRow="0" w:firstColumn="0" w:lastColumn="0" w:oddVBand="0" w:evenVBand="0" w:oddHBand="1" w:evenHBand="0" w:firstRowFirstColumn="0" w:firstRowLastColumn="0" w:lastRowFirstColumn="0" w:lastRowLastColumn="0"/>
              <w:rPr>
                <w:rFonts w:eastAsia="MS Mincho" w:cstheme="minorHAnsi"/>
                <w:b/>
                <w:bCs/>
                <w:color w:val="FFFFFF" w:themeColor="background1"/>
                <w:sz w:val="23"/>
                <w:szCs w:val="23"/>
                <w:lang w:val="es-ES_tradnl" w:eastAsia="es-ES"/>
              </w:rPr>
            </w:pPr>
            <w:r w:rsidRPr="00CA5854">
              <w:rPr>
                <w:rFonts w:eastAsia="MS Mincho" w:cstheme="minorHAnsi"/>
                <w:b/>
                <w:bCs/>
                <w:color w:val="FFFFFF" w:themeColor="background1"/>
                <w:sz w:val="23"/>
                <w:szCs w:val="23"/>
                <w:lang w:val="es-ES_tradnl" w:eastAsia="es-ES"/>
              </w:rPr>
              <w:t>Ene</w:t>
            </w:r>
          </w:p>
        </w:tc>
        <w:tc>
          <w:tcPr>
            <w:tcW w:w="1134" w:type="dxa"/>
            <w:tcBorders>
              <w:top w:val="single" w:sz="6" w:space="0" w:color="FFFFFF" w:themeColor="background1"/>
            </w:tcBorders>
            <w:shd w:val="clear" w:color="auto" w:fill="002060"/>
            <w:vAlign w:val="center"/>
          </w:tcPr>
          <w:p w14:paraId="4D2A0146" w14:textId="6DE7E4FD" w:rsidR="003F5809" w:rsidRPr="00CA5854" w:rsidRDefault="003F5809" w:rsidP="0061210A">
            <w:pPr>
              <w:jc w:val="center"/>
              <w:cnfStyle w:val="000000100000" w:firstRow="0" w:lastRow="0" w:firstColumn="0" w:lastColumn="0" w:oddVBand="0" w:evenVBand="0" w:oddHBand="1" w:evenHBand="0" w:firstRowFirstColumn="0" w:firstRowLastColumn="0" w:lastRowFirstColumn="0" w:lastRowLastColumn="0"/>
              <w:rPr>
                <w:rFonts w:eastAsia="MS Mincho" w:cstheme="minorHAnsi"/>
                <w:b/>
                <w:bCs/>
                <w:color w:val="FFFFFF" w:themeColor="background1"/>
                <w:sz w:val="23"/>
                <w:szCs w:val="23"/>
                <w:lang w:val="es-ES_tradnl" w:eastAsia="es-ES"/>
              </w:rPr>
            </w:pPr>
            <w:r w:rsidRPr="00CA5854">
              <w:rPr>
                <w:rFonts w:eastAsia="MS Mincho" w:cstheme="minorHAnsi"/>
                <w:b/>
                <w:bCs/>
                <w:color w:val="FFFFFF" w:themeColor="background1"/>
                <w:sz w:val="23"/>
                <w:szCs w:val="23"/>
                <w:lang w:val="es-ES_tradnl" w:eastAsia="es-ES"/>
              </w:rPr>
              <w:t>Feb</w:t>
            </w:r>
          </w:p>
        </w:tc>
        <w:tc>
          <w:tcPr>
            <w:tcW w:w="1276" w:type="dxa"/>
            <w:tcBorders>
              <w:top w:val="single" w:sz="6" w:space="0" w:color="FFFFFF" w:themeColor="background1"/>
            </w:tcBorders>
            <w:shd w:val="clear" w:color="auto" w:fill="002060"/>
            <w:vAlign w:val="center"/>
          </w:tcPr>
          <w:p w14:paraId="338C608D" w14:textId="3DB18687" w:rsidR="003F5809" w:rsidRPr="00CA5854" w:rsidRDefault="003F5809" w:rsidP="0061210A">
            <w:pPr>
              <w:jc w:val="center"/>
              <w:cnfStyle w:val="000000100000" w:firstRow="0" w:lastRow="0" w:firstColumn="0" w:lastColumn="0" w:oddVBand="0" w:evenVBand="0" w:oddHBand="1" w:evenHBand="0" w:firstRowFirstColumn="0" w:firstRowLastColumn="0" w:lastRowFirstColumn="0" w:lastRowLastColumn="0"/>
              <w:rPr>
                <w:rFonts w:eastAsia="MS Mincho" w:cstheme="minorHAnsi"/>
                <w:b/>
                <w:bCs/>
                <w:color w:val="FFFFFF" w:themeColor="background1"/>
                <w:sz w:val="23"/>
                <w:szCs w:val="23"/>
                <w:lang w:val="es-ES_tradnl" w:eastAsia="es-ES"/>
              </w:rPr>
            </w:pPr>
            <w:r w:rsidRPr="00CA5854">
              <w:rPr>
                <w:rFonts w:eastAsia="MS Mincho" w:cstheme="minorHAnsi"/>
                <w:b/>
                <w:bCs/>
                <w:color w:val="FFFFFF" w:themeColor="background1"/>
                <w:sz w:val="23"/>
                <w:szCs w:val="23"/>
                <w:lang w:val="es-ES_tradnl" w:eastAsia="es-ES"/>
              </w:rPr>
              <w:t>Mar</w:t>
            </w:r>
          </w:p>
        </w:tc>
        <w:tc>
          <w:tcPr>
            <w:tcW w:w="1134" w:type="dxa"/>
            <w:tcBorders>
              <w:top w:val="single" w:sz="6" w:space="0" w:color="FFFFFF" w:themeColor="background1"/>
            </w:tcBorders>
            <w:shd w:val="clear" w:color="auto" w:fill="002060"/>
            <w:vAlign w:val="center"/>
          </w:tcPr>
          <w:p w14:paraId="671FC8C6" w14:textId="564ACE80" w:rsidR="003F5809" w:rsidRPr="00CA5854" w:rsidRDefault="003F5809" w:rsidP="0061210A">
            <w:pPr>
              <w:jc w:val="center"/>
              <w:cnfStyle w:val="000000100000" w:firstRow="0" w:lastRow="0" w:firstColumn="0" w:lastColumn="0" w:oddVBand="0" w:evenVBand="0" w:oddHBand="1" w:evenHBand="0" w:firstRowFirstColumn="0" w:firstRowLastColumn="0" w:lastRowFirstColumn="0" w:lastRowLastColumn="0"/>
              <w:rPr>
                <w:rFonts w:eastAsia="MS Mincho" w:cstheme="minorHAnsi"/>
                <w:b/>
                <w:bCs/>
                <w:color w:val="FFFFFF" w:themeColor="background1"/>
                <w:sz w:val="23"/>
                <w:szCs w:val="23"/>
                <w:lang w:val="es-ES_tradnl" w:eastAsia="es-ES"/>
              </w:rPr>
            </w:pPr>
            <w:r w:rsidRPr="00CA5854">
              <w:rPr>
                <w:rFonts w:eastAsia="MS Mincho" w:cstheme="minorHAnsi"/>
                <w:b/>
                <w:bCs/>
                <w:color w:val="FFFFFF" w:themeColor="background1"/>
                <w:sz w:val="23"/>
                <w:szCs w:val="23"/>
                <w:lang w:val="es-ES_tradnl" w:eastAsia="es-ES"/>
              </w:rPr>
              <w:t>T1</w:t>
            </w:r>
          </w:p>
        </w:tc>
      </w:tr>
      <w:tr w:rsidR="003F5809" w:rsidRPr="00CA5854" w14:paraId="3E089A15" w14:textId="49664B4A"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BDD6EE" w:themeFill="accent1" w:themeFillTint="66"/>
            <w:vAlign w:val="center"/>
          </w:tcPr>
          <w:p w14:paraId="401A8CD8" w14:textId="7F5C9AB1"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Logística</w:t>
            </w:r>
          </w:p>
        </w:tc>
        <w:tc>
          <w:tcPr>
            <w:tcW w:w="1134" w:type="dxa"/>
            <w:shd w:val="clear" w:color="auto" w:fill="BDD6EE" w:themeFill="accent1" w:themeFillTint="66"/>
            <w:vAlign w:val="center"/>
          </w:tcPr>
          <w:p w14:paraId="11607F84" w14:textId="175E0E40"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98.24</w:t>
            </w:r>
          </w:p>
        </w:tc>
        <w:tc>
          <w:tcPr>
            <w:tcW w:w="1134" w:type="dxa"/>
            <w:shd w:val="clear" w:color="auto" w:fill="BDD6EE" w:themeFill="accent1" w:themeFillTint="66"/>
            <w:vAlign w:val="center"/>
          </w:tcPr>
          <w:p w14:paraId="3FBAFDAE" w14:textId="3AADD6B7"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94.64</w:t>
            </w:r>
          </w:p>
        </w:tc>
        <w:tc>
          <w:tcPr>
            <w:tcW w:w="1276" w:type="dxa"/>
            <w:shd w:val="clear" w:color="auto" w:fill="BDD6EE" w:themeFill="accent1" w:themeFillTint="66"/>
            <w:vAlign w:val="center"/>
          </w:tcPr>
          <w:p w14:paraId="3BE95BB2" w14:textId="2BD94F41"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_tradnl" w:eastAsia="es-ES"/>
              </w:rPr>
              <w:t>98.26</w:t>
            </w:r>
          </w:p>
        </w:tc>
        <w:tc>
          <w:tcPr>
            <w:tcW w:w="1134" w:type="dxa"/>
            <w:shd w:val="clear" w:color="auto" w:fill="BDD6EE" w:themeFill="accent1" w:themeFillTint="66"/>
            <w:vAlign w:val="center"/>
          </w:tcPr>
          <w:p w14:paraId="74633D48" w14:textId="7CC63421"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2570CC">
              <w:t>97.05</w:t>
            </w:r>
          </w:p>
        </w:tc>
      </w:tr>
      <w:tr w:rsidR="003F5809" w:rsidRPr="00CA5854" w14:paraId="739CC841" w14:textId="1E32E679" w:rsidTr="00FB3D94">
        <w:trPr>
          <w:cnfStyle w:val="000000100000" w:firstRow="0" w:lastRow="0" w:firstColumn="0" w:lastColumn="0" w:oddVBand="0" w:evenVBand="0" w:oddHBand="1"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DEEAF6" w:themeFill="accent1" w:themeFillTint="33"/>
            <w:vAlign w:val="center"/>
          </w:tcPr>
          <w:p w14:paraId="116DFCF9" w14:textId="1EA769BF"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Finanzas</w:t>
            </w:r>
          </w:p>
        </w:tc>
        <w:tc>
          <w:tcPr>
            <w:tcW w:w="1134" w:type="dxa"/>
            <w:shd w:val="clear" w:color="auto" w:fill="DEEAF6" w:themeFill="accent1" w:themeFillTint="33"/>
            <w:vAlign w:val="center"/>
          </w:tcPr>
          <w:p w14:paraId="5322A83B" w14:textId="0E556659"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134" w:type="dxa"/>
            <w:shd w:val="clear" w:color="auto" w:fill="DEEAF6" w:themeFill="accent1" w:themeFillTint="33"/>
            <w:vAlign w:val="center"/>
          </w:tcPr>
          <w:p w14:paraId="19539E63" w14:textId="7D44278A"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68.10</w:t>
            </w:r>
          </w:p>
        </w:tc>
        <w:tc>
          <w:tcPr>
            <w:tcW w:w="1276" w:type="dxa"/>
            <w:shd w:val="clear" w:color="auto" w:fill="DEEAF6" w:themeFill="accent1" w:themeFillTint="33"/>
            <w:vAlign w:val="center"/>
          </w:tcPr>
          <w:p w14:paraId="0B82A1AA" w14:textId="712364BF"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73.20</w:t>
            </w:r>
          </w:p>
        </w:tc>
        <w:tc>
          <w:tcPr>
            <w:tcW w:w="1134" w:type="dxa"/>
            <w:shd w:val="clear" w:color="auto" w:fill="DEEAF6" w:themeFill="accent1" w:themeFillTint="33"/>
            <w:vAlign w:val="center"/>
          </w:tcPr>
          <w:p w14:paraId="21C0786A" w14:textId="5ACAD2D2"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2570CC">
              <w:t>80.43</w:t>
            </w:r>
          </w:p>
        </w:tc>
      </w:tr>
      <w:tr w:rsidR="003F5809" w:rsidRPr="00CA5854" w14:paraId="330728C6" w14:textId="6FD846C8"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BDD6EE" w:themeFill="accent1" w:themeFillTint="66"/>
            <w:vAlign w:val="center"/>
          </w:tcPr>
          <w:p w14:paraId="08D9DB84" w14:textId="2B63B751"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 xml:space="preserve">Dirección Comercial </w:t>
            </w:r>
          </w:p>
        </w:tc>
        <w:tc>
          <w:tcPr>
            <w:tcW w:w="1134" w:type="dxa"/>
            <w:shd w:val="clear" w:color="auto" w:fill="BDD6EE" w:themeFill="accent1" w:themeFillTint="66"/>
            <w:vAlign w:val="center"/>
          </w:tcPr>
          <w:p w14:paraId="76BFB171" w14:textId="58B6159C"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77.54</w:t>
            </w:r>
          </w:p>
        </w:tc>
        <w:tc>
          <w:tcPr>
            <w:tcW w:w="1134" w:type="dxa"/>
            <w:shd w:val="clear" w:color="auto" w:fill="BDD6EE" w:themeFill="accent1" w:themeFillTint="66"/>
            <w:vAlign w:val="center"/>
          </w:tcPr>
          <w:p w14:paraId="0E8A4825" w14:textId="45227BF1"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72.74</w:t>
            </w:r>
          </w:p>
        </w:tc>
        <w:tc>
          <w:tcPr>
            <w:tcW w:w="1276" w:type="dxa"/>
            <w:shd w:val="clear" w:color="auto" w:fill="BDD6EE" w:themeFill="accent1" w:themeFillTint="66"/>
            <w:vAlign w:val="center"/>
          </w:tcPr>
          <w:p w14:paraId="3A43BD28" w14:textId="134F4B28"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67.60</w:t>
            </w:r>
          </w:p>
        </w:tc>
        <w:tc>
          <w:tcPr>
            <w:tcW w:w="1134" w:type="dxa"/>
            <w:shd w:val="clear" w:color="auto" w:fill="BDD6EE" w:themeFill="accent1" w:themeFillTint="66"/>
            <w:vAlign w:val="center"/>
          </w:tcPr>
          <w:p w14:paraId="57206369" w14:textId="320698D5"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2570CC">
              <w:t>72.63</w:t>
            </w:r>
          </w:p>
        </w:tc>
      </w:tr>
      <w:tr w:rsidR="003F5809" w:rsidRPr="00CA5854" w14:paraId="022C76C6" w14:textId="10929D9F" w:rsidTr="00FB3D94">
        <w:trPr>
          <w:cnfStyle w:val="000000100000" w:firstRow="0" w:lastRow="0" w:firstColumn="0" w:lastColumn="0" w:oddVBand="0" w:evenVBand="0" w:oddHBand="1"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DEEAF6" w:themeFill="accent1" w:themeFillTint="33"/>
            <w:vAlign w:val="center"/>
          </w:tcPr>
          <w:p w14:paraId="3CFE4DD5" w14:textId="1790782A"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 xml:space="preserve">Dirección Distribución </w:t>
            </w:r>
          </w:p>
        </w:tc>
        <w:tc>
          <w:tcPr>
            <w:tcW w:w="1134" w:type="dxa"/>
            <w:shd w:val="clear" w:color="auto" w:fill="DEEAF6" w:themeFill="accent1" w:themeFillTint="33"/>
            <w:vAlign w:val="center"/>
          </w:tcPr>
          <w:p w14:paraId="31D2E1C8" w14:textId="2E42776C"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82.77</w:t>
            </w:r>
          </w:p>
        </w:tc>
        <w:tc>
          <w:tcPr>
            <w:tcW w:w="1134" w:type="dxa"/>
            <w:shd w:val="clear" w:color="auto" w:fill="DEEAF6" w:themeFill="accent1" w:themeFillTint="33"/>
            <w:vAlign w:val="center"/>
          </w:tcPr>
          <w:p w14:paraId="5E85C523" w14:textId="44EC46D2"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82.09</w:t>
            </w:r>
          </w:p>
        </w:tc>
        <w:tc>
          <w:tcPr>
            <w:tcW w:w="1276" w:type="dxa"/>
            <w:shd w:val="clear" w:color="auto" w:fill="DEEAF6" w:themeFill="accent1" w:themeFillTint="33"/>
            <w:vAlign w:val="center"/>
          </w:tcPr>
          <w:p w14:paraId="7F19D98B" w14:textId="3B8EC92C"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_tradnl" w:eastAsia="es-ES"/>
              </w:rPr>
              <w:t>78.21</w:t>
            </w:r>
          </w:p>
        </w:tc>
        <w:tc>
          <w:tcPr>
            <w:tcW w:w="1134" w:type="dxa"/>
            <w:shd w:val="clear" w:color="auto" w:fill="DEEAF6" w:themeFill="accent1" w:themeFillTint="33"/>
            <w:vAlign w:val="center"/>
          </w:tcPr>
          <w:p w14:paraId="63B59482" w14:textId="4221F55A"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2570CC">
              <w:t>81.02</w:t>
            </w:r>
          </w:p>
        </w:tc>
      </w:tr>
      <w:tr w:rsidR="003F5809" w:rsidRPr="00CA5854" w14:paraId="1C14AF39" w14:textId="480F1E76"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BDD6EE" w:themeFill="accent1" w:themeFillTint="66"/>
            <w:vAlign w:val="center"/>
          </w:tcPr>
          <w:p w14:paraId="13A806FE" w14:textId="1C5EAA71"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Gestión Social</w:t>
            </w:r>
          </w:p>
        </w:tc>
        <w:tc>
          <w:tcPr>
            <w:tcW w:w="1134" w:type="dxa"/>
            <w:shd w:val="clear" w:color="auto" w:fill="BDD6EE" w:themeFill="accent1" w:themeFillTint="66"/>
            <w:vAlign w:val="center"/>
          </w:tcPr>
          <w:p w14:paraId="7BDE594C" w14:textId="6DBCD841"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96.68</w:t>
            </w:r>
          </w:p>
        </w:tc>
        <w:tc>
          <w:tcPr>
            <w:tcW w:w="1134" w:type="dxa"/>
            <w:shd w:val="clear" w:color="auto" w:fill="BDD6EE" w:themeFill="accent1" w:themeFillTint="66"/>
            <w:vAlign w:val="center"/>
          </w:tcPr>
          <w:p w14:paraId="18BFB017" w14:textId="3BD9253F"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98.35</w:t>
            </w:r>
          </w:p>
        </w:tc>
        <w:tc>
          <w:tcPr>
            <w:tcW w:w="1276" w:type="dxa"/>
            <w:shd w:val="clear" w:color="auto" w:fill="BDD6EE" w:themeFill="accent1" w:themeFillTint="66"/>
            <w:vAlign w:val="center"/>
          </w:tcPr>
          <w:p w14:paraId="44F6B7ED" w14:textId="497C2E27"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98.92</w:t>
            </w:r>
          </w:p>
        </w:tc>
        <w:tc>
          <w:tcPr>
            <w:tcW w:w="1134" w:type="dxa"/>
            <w:shd w:val="clear" w:color="auto" w:fill="BDD6EE" w:themeFill="accent1" w:themeFillTint="66"/>
            <w:vAlign w:val="center"/>
          </w:tcPr>
          <w:p w14:paraId="0710698A" w14:textId="2BCE4C99"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2570CC">
              <w:t>97.98</w:t>
            </w:r>
          </w:p>
        </w:tc>
      </w:tr>
      <w:tr w:rsidR="003F5809" w:rsidRPr="00CA5854" w14:paraId="297C8A90" w14:textId="1BAD905A" w:rsidTr="00FB3D94">
        <w:trPr>
          <w:cnfStyle w:val="000000100000" w:firstRow="0" w:lastRow="0" w:firstColumn="0" w:lastColumn="0" w:oddVBand="0" w:evenVBand="0" w:oddHBand="1"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DEEAF6" w:themeFill="accent1" w:themeFillTint="33"/>
            <w:vAlign w:val="center"/>
          </w:tcPr>
          <w:p w14:paraId="187B818F" w14:textId="7CF0443A"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Seguridad Física</w:t>
            </w:r>
          </w:p>
        </w:tc>
        <w:tc>
          <w:tcPr>
            <w:tcW w:w="1134" w:type="dxa"/>
            <w:shd w:val="clear" w:color="auto" w:fill="DEEAF6" w:themeFill="accent1" w:themeFillTint="33"/>
            <w:vAlign w:val="center"/>
          </w:tcPr>
          <w:p w14:paraId="30618D75" w14:textId="14B87991"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134" w:type="dxa"/>
            <w:shd w:val="clear" w:color="auto" w:fill="DEEAF6" w:themeFill="accent1" w:themeFillTint="33"/>
            <w:vAlign w:val="center"/>
          </w:tcPr>
          <w:p w14:paraId="1CA553C3" w14:textId="7D43DA19"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276" w:type="dxa"/>
            <w:shd w:val="clear" w:color="auto" w:fill="DEEAF6" w:themeFill="accent1" w:themeFillTint="33"/>
            <w:vAlign w:val="center"/>
          </w:tcPr>
          <w:p w14:paraId="7F5E09F7" w14:textId="11C89090"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_tradnl" w:eastAsia="es-ES"/>
              </w:rPr>
              <w:t>100.00</w:t>
            </w:r>
          </w:p>
        </w:tc>
        <w:tc>
          <w:tcPr>
            <w:tcW w:w="1134" w:type="dxa"/>
            <w:shd w:val="clear" w:color="auto" w:fill="DEEAF6" w:themeFill="accent1" w:themeFillTint="33"/>
            <w:vAlign w:val="center"/>
          </w:tcPr>
          <w:p w14:paraId="6C878F87" w14:textId="245D4753"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2570CC">
              <w:t>100.00</w:t>
            </w:r>
          </w:p>
        </w:tc>
      </w:tr>
      <w:tr w:rsidR="003F5809" w:rsidRPr="00CA5854" w14:paraId="24893A0B" w14:textId="279A2F25"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BDD6EE" w:themeFill="accent1" w:themeFillTint="66"/>
            <w:vAlign w:val="center"/>
          </w:tcPr>
          <w:p w14:paraId="4FC8924B" w14:textId="3A23729A"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Gestión Humana</w:t>
            </w:r>
          </w:p>
        </w:tc>
        <w:tc>
          <w:tcPr>
            <w:tcW w:w="1134" w:type="dxa"/>
            <w:shd w:val="clear" w:color="auto" w:fill="BDD6EE" w:themeFill="accent1" w:themeFillTint="66"/>
            <w:vAlign w:val="center"/>
          </w:tcPr>
          <w:p w14:paraId="2EAFACE9" w14:textId="0569182C"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97.38</w:t>
            </w:r>
          </w:p>
        </w:tc>
        <w:tc>
          <w:tcPr>
            <w:tcW w:w="1134" w:type="dxa"/>
            <w:shd w:val="clear" w:color="auto" w:fill="BDD6EE" w:themeFill="accent1" w:themeFillTint="66"/>
            <w:vAlign w:val="center"/>
          </w:tcPr>
          <w:p w14:paraId="30648311" w14:textId="677632DA"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97.81</w:t>
            </w:r>
          </w:p>
        </w:tc>
        <w:tc>
          <w:tcPr>
            <w:tcW w:w="1276" w:type="dxa"/>
            <w:shd w:val="clear" w:color="auto" w:fill="BDD6EE" w:themeFill="accent1" w:themeFillTint="66"/>
            <w:vAlign w:val="center"/>
          </w:tcPr>
          <w:p w14:paraId="0D226C55" w14:textId="0BBD033D"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_tradnl" w:eastAsia="es-ES"/>
              </w:rPr>
              <w:t>93.79</w:t>
            </w:r>
          </w:p>
        </w:tc>
        <w:tc>
          <w:tcPr>
            <w:tcW w:w="1134" w:type="dxa"/>
            <w:shd w:val="clear" w:color="auto" w:fill="BDD6EE" w:themeFill="accent1" w:themeFillTint="66"/>
            <w:vAlign w:val="center"/>
          </w:tcPr>
          <w:p w14:paraId="610F7714" w14:textId="29860868"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2570CC">
              <w:t>96.33</w:t>
            </w:r>
          </w:p>
        </w:tc>
      </w:tr>
      <w:tr w:rsidR="003F5809" w:rsidRPr="00CA5854" w14:paraId="6A108801" w14:textId="295835E6" w:rsidTr="00FB3D94">
        <w:trPr>
          <w:cnfStyle w:val="000000100000" w:firstRow="0" w:lastRow="0" w:firstColumn="0" w:lastColumn="0" w:oddVBand="0" w:evenVBand="0" w:oddHBand="1"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DEEAF6" w:themeFill="accent1" w:themeFillTint="33"/>
            <w:vAlign w:val="center"/>
          </w:tcPr>
          <w:p w14:paraId="1F5783F3" w14:textId="28764D72"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Auditoría Interna</w:t>
            </w:r>
          </w:p>
        </w:tc>
        <w:tc>
          <w:tcPr>
            <w:tcW w:w="1134" w:type="dxa"/>
            <w:shd w:val="clear" w:color="auto" w:fill="DEEAF6" w:themeFill="accent1" w:themeFillTint="33"/>
            <w:vAlign w:val="center"/>
          </w:tcPr>
          <w:p w14:paraId="3BB356AA" w14:textId="6435E262"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41.67</w:t>
            </w:r>
          </w:p>
        </w:tc>
        <w:tc>
          <w:tcPr>
            <w:tcW w:w="1134" w:type="dxa"/>
            <w:shd w:val="clear" w:color="auto" w:fill="DEEAF6" w:themeFill="accent1" w:themeFillTint="33"/>
            <w:vAlign w:val="center"/>
          </w:tcPr>
          <w:p w14:paraId="27350D9B" w14:textId="4E897CA4"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85.21</w:t>
            </w:r>
          </w:p>
        </w:tc>
        <w:tc>
          <w:tcPr>
            <w:tcW w:w="1276" w:type="dxa"/>
            <w:shd w:val="clear" w:color="auto" w:fill="DEEAF6" w:themeFill="accent1" w:themeFillTint="33"/>
            <w:vAlign w:val="center"/>
          </w:tcPr>
          <w:p w14:paraId="0648216B" w14:textId="389767BF"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_tradnl" w:eastAsia="es-ES"/>
              </w:rPr>
              <w:t>78.04</w:t>
            </w:r>
          </w:p>
        </w:tc>
        <w:tc>
          <w:tcPr>
            <w:tcW w:w="1134" w:type="dxa"/>
            <w:shd w:val="clear" w:color="auto" w:fill="DEEAF6" w:themeFill="accent1" w:themeFillTint="33"/>
            <w:vAlign w:val="center"/>
          </w:tcPr>
          <w:p w14:paraId="38188728" w14:textId="15FD3BAD"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2570CC">
              <w:t>68.31</w:t>
            </w:r>
          </w:p>
        </w:tc>
      </w:tr>
      <w:tr w:rsidR="003F5809" w:rsidRPr="00CA5854" w14:paraId="6FE3DFCC" w14:textId="2005D1C4"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BDD6EE" w:themeFill="accent1" w:themeFillTint="66"/>
            <w:vAlign w:val="center"/>
          </w:tcPr>
          <w:p w14:paraId="69A40C60" w14:textId="5D85E94D"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Servicios Jurídicos</w:t>
            </w:r>
          </w:p>
        </w:tc>
        <w:tc>
          <w:tcPr>
            <w:tcW w:w="1134" w:type="dxa"/>
            <w:shd w:val="clear" w:color="auto" w:fill="BDD6EE" w:themeFill="accent1" w:themeFillTint="66"/>
            <w:vAlign w:val="center"/>
          </w:tcPr>
          <w:p w14:paraId="03DA7C6C" w14:textId="3E8B85D1"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134" w:type="dxa"/>
            <w:shd w:val="clear" w:color="auto" w:fill="BDD6EE" w:themeFill="accent1" w:themeFillTint="66"/>
            <w:vAlign w:val="center"/>
          </w:tcPr>
          <w:p w14:paraId="738394BB" w14:textId="627F2F53"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276" w:type="dxa"/>
            <w:shd w:val="clear" w:color="auto" w:fill="BDD6EE" w:themeFill="accent1" w:themeFillTint="66"/>
            <w:vAlign w:val="center"/>
          </w:tcPr>
          <w:p w14:paraId="05912718" w14:textId="61D06641"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_tradnl" w:eastAsia="es-ES"/>
              </w:rPr>
              <w:t>100.00</w:t>
            </w:r>
          </w:p>
        </w:tc>
        <w:tc>
          <w:tcPr>
            <w:tcW w:w="1134" w:type="dxa"/>
            <w:shd w:val="clear" w:color="auto" w:fill="BDD6EE" w:themeFill="accent1" w:themeFillTint="66"/>
            <w:vAlign w:val="center"/>
          </w:tcPr>
          <w:p w14:paraId="1A4D0394" w14:textId="2EE710AC"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2570CC">
              <w:t>100.00</w:t>
            </w:r>
          </w:p>
        </w:tc>
      </w:tr>
      <w:tr w:rsidR="003F5809" w:rsidRPr="00CA5854" w14:paraId="3374AE38" w14:textId="178F0129" w:rsidTr="00FB3D94">
        <w:trPr>
          <w:cnfStyle w:val="000000100000" w:firstRow="0" w:lastRow="0" w:firstColumn="0" w:lastColumn="0" w:oddVBand="0" w:evenVBand="0" w:oddHBand="1"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DEEAF6" w:themeFill="accent1" w:themeFillTint="33"/>
            <w:vAlign w:val="center"/>
          </w:tcPr>
          <w:p w14:paraId="07EBBBF1" w14:textId="75541579"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 xml:space="preserve">Dirección Servicios Generales </w:t>
            </w:r>
          </w:p>
        </w:tc>
        <w:tc>
          <w:tcPr>
            <w:tcW w:w="1134" w:type="dxa"/>
            <w:shd w:val="clear" w:color="auto" w:fill="DEEAF6" w:themeFill="accent1" w:themeFillTint="33"/>
            <w:vAlign w:val="center"/>
          </w:tcPr>
          <w:p w14:paraId="0219D107" w14:textId="34CC140F"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83.34</w:t>
            </w:r>
          </w:p>
        </w:tc>
        <w:tc>
          <w:tcPr>
            <w:tcW w:w="1134" w:type="dxa"/>
            <w:shd w:val="clear" w:color="auto" w:fill="DEEAF6" w:themeFill="accent1" w:themeFillTint="33"/>
            <w:vAlign w:val="center"/>
          </w:tcPr>
          <w:p w14:paraId="50CFA54A" w14:textId="4031F646"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276" w:type="dxa"/>
            <w:shd w:val="clear" w:color="auto" w:fill="DEEAF6" w:themeFill="accent1" w:themeFillTint="33"/>
            <w:vAlign w:val="center"/>
          </w:tcPr>
          <w:p w14:paraId="7F26F285" w14:textId="252EBF63"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_tradnl" w:eastAsia="es-ES"/>
              </w:rPr>
              <w:t>100.00</w:t>
            </w:r>
          </w:p>
        </w:tc>
        <w:tc>
          <w:tcPr>
            <w:tcW w:w="1134" w:type="dxa"/>
            <w:shd w:val="clear" w:color="auto" w:fill="DEEAF6" w:themeFill="accent1" w:themeFillTint="33"/>
            <w:vAlign w:val="center"/>
          </w:tcPr>
          <w:p w14:paraId="642C44CE" w14:textId="7177727E"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2570CC">
              <w:t>94.45</w:t>
            </w:r>
          </w:p>
        </w:tc>
      </w:tr>
      <w:tr w:rsidR="003F5809" w:rsidRPr="00CA5854" w14:paraId="4E83C38B" w14:textId="1158748C"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BDD6EE" w:themeFill="accent1" w:themeFillTint="66"/>
            <w:vAlign w:val="center"/>
          </w:tcPr>
          <w:p w14:paraId="37746ABF" w14:textId="35C8AF61"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Proyectos Financiados</w:t>
            </w:r>
          </w:p>
        </w:tc>
        <w:tc>
          <w:tcPr>
            <w:tcW w:w="1134" w:type="dxa"/>
            <w:shd w:val="clear" w:color="auto" w:fill="BDD6EE" w:themeFill="accent1" w:themeFillTint="66"/>
            <w:vAlign w:val="center"/>
          </w:tcPr>
          <w:p w14:paraId="3116B0A7" w14:textId="294ACCFC"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92.62</w:t>
            </w:r>
          </w:p>
        </w:tc>
        <w:tc>
          <w:tcPr>
            <w:tcW w:w="1134" w:type="dxa"/>
            <w:shd w:val="clear" w:color="auto" w:fill="BDD6EE" w:themeFill="accent1" w:themeFillTint="66"/>
            <w:vAlign w:val="center"/>
          </w:tcPr>
          <w:p w14:paraId="5AE9ECAA" w14:textId="4F3CBE55"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97.22</w:t>
            </w:r>
          </w:p>
        </w:tc>
        <w:tc>
          <w:tcPr>
            <w:tcW w:w="1276" w:type="dxa"/>
            <w:shd w:val="clear" w:color="auto" w:fill="BDD6EE" w:themeFill="accent1" w:themeFillTint="66"/>
            <w:vAlign w:val="center"/>
          </w:tcPr>
          <w:p w14:paraId="7C7885C5" w14:textId="60520B02"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97.08</w:t>
            </w:r>
          </w:p>
        </w:tc>
        <w:tc>
          <w:tcPr>
            <w:tcW w:w="1134" w:type="dxa"/>
            <w:shd w:val="clear" w:color="auto" w:fill="BDD6EE" w:themeFill="accent1" w:themeFillTint="66"/>
            <w:vAlign w:val="center"/>
          </w:tcPr>
          <w:p w14:paraId="097BCCF2" w14:textId="0E704E14"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2570CC">
              <w:t>95.64</w:t>
            </w:r>
          </w:p>
        </w:tc>
      </w:tr>
      <w:tr w:rsidR="003F5809" w:rsidRPr="00CA5854" w14:paraId="51808A5F" w14:textId="6D720839" w:rsidTr="00FB3D94">
        <w:trPr>
          <w:cnfStyle w:val="000000100000" w:firstRow="0" w:lastRow="0" w:firstColumn="0" w:lastColumn="0" w:oddVBand="0" w:evenVBand="0" w:oddHBand="1"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DEEAF6" w:themeFill="accent1" w:themeFillTint="33"/>
            <w:vAlign w:val="center"/>
          </w:tcPr>
          <w:p w14:paraId="49644BFE" w14:textId="6B2B8BAC"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Reducción de Pérdidas</w:t>
            </w:r>
          </w:p>
        </w:tc>
        <w:tc>
          <w:tcPr>
            <w:tcW w:w="1134" w:type="dxa"/>
            <w:shd w:val="clear" w:color="auto" w:fill="DEEAF6" w:themeFill="accent1" w:themeFillTint="33"/>
            <w:vAlign w:val="center"/>
          </w:tcPr>
          <w:p w14:paraId="2EA02A39" w14:textId="30A3B7C9"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84.99</w:t>
            </w:r>
          </w:p>
        </w:tc>
        <w:tc>
          <w:tcPr>
            <w:tcW w:w="1134" w:type="dxa"/>
            <w:shd w:val="clear" w:color="auto" w:fill="DEEAF6" w:themeFill="accent1" w:themeFillTint="33"/>
            <w:vAlign w:val="center"/>
          </w:tcPr>
          <w:p w14:paraId="511194B6" w14:textId="1C500712"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82.64</w:t>
            </w:r>
          </w:p>
        </w:tc>
        <w:tc>
          <w:tcPr>
            <w:tcW w:w="1276" w:type="dxa"/>
            <w:shd w:val="clear" w:color="auto" w:fill="DEEAF6" w:themeFill="accent1" w:themeFillTint="33"/>
            <w:vAlign w:val="center"/>
          </w:tcPr>
          <w:p w14:paraId="369F9299" w14:textId="4790D407" w:rsidR="003F5809" w:rsidRPr="00186DDE"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 w:eastAsia="es-ES"/>
              </w:rPr>
            </w:pPr>
            <w:r>
              <w:rPr>
                <w:rFonts w:eastAsia="MS Mincho" w:cstheme="minorHAnsi"/>
                <w:color w:val="000000" w:themeColor="text1"/>
                <w:sz w:val="24"/>
                <w:szCs w:val="24"/>
                <w:lang w:val="es-ES" w:eastAsia="es-ES"/>
              </w:rPr>
              <w:t>86.51</w:t>
            </w:r>
          </w:p>
        </w:tc>
        <w:tc>
          <w:tcPr>
            <w:tcW w:w="1134" w:type="dxa"/>
            <w:shd w:val="clear" w:color="auto" w:fill="DEEAF6" w:themeFill="accent1" w:themeFillTint="33"/>
            <w:vAlign w:val="center"/>
          </w:tcPr>
          <w:p w14:paraId="4AB26845" w14:textId="057003F3"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2570CC">
              <w:t>84.71</w:t>
            </w:r>
          </w:p>
        </w:tc>
      </w:tr>
      <w:tr w:rsidR="003F5809" w:rsidRPr="00CA5854" w14:paraId="6789F4A2" w14:textId="3956F8C2"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BDD6EE" w:themeFill="accent1" w:themeFillTint="66"/>
            <w:vAlign w:val="center"/>
          </w:tcPr>
          <w:p w14:paraId="4E350426" w14:textId="09EFC7EA"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Comunicación Estratégica</w:t>
            </w:r>
          </w:p>
        </w:tc>
        <w:tc>
          <w:tcPr>
            <w:tcW w:w="1134" w:type="dxa"/>
            <w:shd w:val="clear" w:color="auto" w:fill="BDD6EE" w:themeFill="accent1" w:themeFillTint="66"/>
            <w:vAlign w:val="center"/>
          </w:tcPr>
          <w:p w14:paraId="3B207735" w14:textId="13CE7330"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134" w:type="dxa"/>
            <w:shd w:val="clear" w:color="auto" w:fill="BDD6EE" w:themeFill="accent1" w:themeFillTint="66"/>
            <w:vAlign w:val="center"/>
          </w:tcPr>
          <w:p w14:paraId="7A9B1DBC" w14:textId="077156D3"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99.84</w:t>
            </w:r>
          </w:p>
        </w:tc>
        <w:tc>
          <w:tcPr>
            <w:tcW w:w="1276" w:type="dxa"/>
            <w:shd w:val="clear" w:color="auto" w:fill="BDD6EE" w:themeFill="accent1" w:themeFillTint="66"/>
            <w:vAlign w:val="center"/>
          </w:tcPr>
          <w:p w14:paraId="631F376B" w14:textId="451F5C34"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99.11</w:t>
            </w:r>
          </w:p>
        </w:tc>
        <w:tc>
          <w:tcPr>
            <w:tcW w:w="1134" w:type="dxa"/>
            <w:shd w:val="clear" w:color="auto" w:fill="BDD6EE" w:themeFill="accent1" w:themeFillTint="66"/>
            <w:vAlign w:val="center"/>
          </w:tcPr>
          <w:p w14:paraId="5891EE36" w14:textId="35543AF9"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2570CC">
              <w:t>99.65</w:t>
            </w:r>
          </w:p>
        </w:tc>
      </w:tr>
      <w:tr w:rsidR="003F5809" w:rsidRPr="00CA5854" w14:paraId="2A5FCB4C" w14:textId="716C6F3F" w:rsidTr="00FB3D94">
        <w:trPr>
          <w:cnfStyle w:val="000000100000" w:firstRow="0" w:lastRow="0" w:firstColumn="0" w:lastColumn="0" w:oddVBand="0" w:evenVBand="0" w:oddHBand="1"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DEEAF6" w:themeFill="accent1" w:themeFillTint="33"/>
            <w:vAlign w:val="center"/>
          </w:tcPr>
          <w:p w14:paraId="222278BA" w14:textId="6A1674AC"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Oficina Libre Acceso a la Información</w:t>
            </w:r>
          </w:p>
        </w:tc>
        <w:tc>
          <w:tcPr>
            <w:tcW w:w="1134" w:type="dxa"/>
            <w:shd w:val="clear" w:color="auto" w:fill="DEEAF6" w:themeFill="accent1" w:themeFillTint="33"/>
            <w:vAlign w:val="center"/>
          </w:tcPr>
          <w:p w14:paraId="4B342442" w14:textId="7225B1C1"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134" w:type="dxa"/>
            <w:shd w:val="clear" w:color="auto" w:fill="DEEAF6" w:themeFill="accent1" w:themeFillTint="33"/>
            <w:vAlign w:val="center"/>
          </w:tcPr>
          <w:p w14:paraId="7D3ACA6C" w14:textId="24DB2D9B"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276" w:type="dxa"/>
            <w:shd w:val="clear" w:color="auto" w:fill="DEEAF6" w:themeFill="accent1" w:themeFillTint="33"/>
            <w:vAlign w:val="center"/>
          </w:tcPr>
          <w:p w14:paraId="290421A0" w14:textId="73BB45E2"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_tradnl" w:eastAsia="es-ES"/>
              </w:rPr>
              <w:t>100.00</w:t>
            </w:r>
          </w:p>
        </w:tc>
        <w:tc>
          <w:tcPr>
            <w:tcW w:w="1134" w:type="dxa"/>
            <w:shd w:val="clear" w:color="auto" w:fill="DEEAF6" w:themeFill="accent1" w:themeFillTint="33"/>
            <w:vAlign w:val="center"/>
          </w:tcPr>
          <w:p w14:paraId="67F4B7B9" w14:textId="7B67370C"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2570CC">
              <w:t>100.00</w:t>
            </w:r>
          </w:p>
        </w:tc>
      </w:tr>
      <w:tr w:rsidR="003F5809" w:rsidRPr="00CA5854" w14:paraId="50BC0A62" w14:textId="32392D84"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BDD6EE" w:themeFill="accent1" w:themeFillTint="66"/>
            <w:vAlign w:val="center"/>
          </w:tcPr>
          <w:p w14:paraId="3EE833CF" w14:textId="74AF69F8"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Tecnología de la Información</w:t>
            </w:r>
          </w:p>
        </w:tc>
        <w:tc>
          <w:tcPr>
            <w:tcW w:w="1134" w:type="dxa"/>
            <w:shd w:val="clear" w:color="auto" w:fill="BDD6EE" w:themeFill="accent1" w:themeFillTint="66"/>
            <w:vAlign w:val="center"/>
          </w:tcPr>
          <w:p w14:paraId="5CB617CD" w14:textId="2B213798"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91.43</w:t>
            </w:r>
          </w:p>
        </w:tc>
        <w:tc>
          <w:tcPr>
            <w:tcW w:w="1134" w:type="dxa"/>
            <w:shd w:val="clear" w:color="auto" w:fill="BDD6EE" w:themeFill="accent1" w:themeFillTint="66"/>
            <w:vAlign w:val="center"/>
          </w:tcPr>
          <w:p w14:paraId="3B74D691" w14:textId="36137E25"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91.10</w:t>
            </w:r>
          </w:p>
        </w:tc>
        <w:tc>
          <w:tcPr>
            <w:tcW w:w="1276" w:type="dxa"/>
            <w:shd w:val="clear" w:color="auto" w:fill="BDD6EE" w:themeFill="accent1" w:themeFillTint="66"/>
            <w:vAlign w:val="center"/>
          </w:tcPr>
          <w:p w14:paraId="49524105" w14:textId="58BB21F9"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91.88</w:t>
            </w:r>
          </w:p>
        </w:tc>
        <w:tc>
          <w:tcPr>
            <w:tcW w:w="1134" w:type="dxa"/>
            <w:shd w:val="clear" w:color="auto" w:fill="BDD6EE" w:themeFill="accent1" w:themeFillTint="66"/>
            <w:vAlign w:val="center"/>
          </w:tcPr>
          <w:p w14:paraId="5693FDB7" w14:textId="41B7CA56"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2570CC">
              <w:t>91.47</w:t>
            </w:r>
          </w:p>
        </w:tc>
      </w:tr>
      <w:tr w:rsidR="003F5809" w:rsidRPr="00CA5854" w14:paraId="584B41E2" w14:textId="06792A61" w:rsidTr="00FB3D94">
        <w:trPr>
          <w:cnfStyle w:val="000000100000" w:firstRow="0" w:lastRow="0" w:firstColumn="0" w:lastColumn="0" w:oddVBand="0" w:evenVBand="0" w:oddHBand="1"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DEEAF6" w:themeFill="accent1" w:themeFillTint="33"/>
            <w:vAlign w:val="center"/>
          </w:tcPr>
          <w:p w14:paraId="045D414B" w14:textId="08814542"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Compra de Energía y Regulación</w:t>
            </w:r>
          </w:p>
        </w:tc>
        <w:tc>
          <w:tcPr>
            <w:tcW w:w="1134" w:type="dxa"/>
            <w:shd w:val="clear" w:color="auto" w:fill="DEEAF6" w:themeFill="accent1" w:themeFillTint="33"/>
            <w:vAlign w:val="center"/>
          </w:tcPr>
          <w:p w14:paraId="42F551AD" w14:textId="345E8D13"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134" w:type="dxa"/>
            <w:shd w:val="clear" w:color="auto" w:fill="DEEAF6" w:themeFill="accent1" w:themeFillTint="33"/>
            <w:vAlign w:val="center"/>
          </w:tcPr>
          <w:p w14:paraId="34FD7122" w14:textId="06B05758"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100.00</w:t>
            </w:r>
          </w:p>
        </w:tc>
        <w:tc>
          <w:tcPr>
            <w:tcW w:w="1276" w:type="dxa"/>
            <w:shd w:val="clear" w:color="auto" w:fill="DEEAF6" w:themeFill="accent1" w:themeFillTint="33"/>
            <w:vAlign w:val="center"/>
          </w:tcPr>
          <w:p w14:paraId="414CDAF3" w14:textId="1C2FF20D"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_tradnl" w:eastAsia="es-ES"/>
              </w:rPr>
              <w:t>100.00</w:t>
            </w:r>
          </w:p>
        </w:tc>
        <w:tc>
          <w:tcPr>
            <w:tcW w:w="1134" w:type="dxa"/>
            <w:shd w:val="clear" w:color="auto" w:fill="DEEAF6" w:themeFill="accent1" w:themeFillTint="33"/>
            <w:vAlign w:val="center"/>
          </w:tcPr>
          <w:p w14:paraId="715B76FE" w14:textId="42DA0C33"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2570CC">
              <w:t>100.00</w:t>
            </w:r>
          </w:p>
        </w:tc>
      </w:tr>
      <w:tr w:rsidR="003F5809" w:rsidRPr="00CA5854" w14:paraId="56BBA7F9" w14:textId="5CF0F179"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BDD6EE" w:themeFill="accent1" w:themeFillTint="66"/>
            <w:vAlign w:val="center"/>
          </w:tcPr>
          <w:p w14:paraId="76AAFC16" w14:textId="637878EA"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Grandes Clientes y Ayuntamiento</w:t>
            </w:r>
          </w:p>
        </w:tc>
        <w:tc>
          <w:tcPr>
            <w:tcW w:w="1134" w:type="dxa"/>
            <w:shd w:val="clear" w:color="auto" w:fill="BDD6EE" w:themeFill="accent1" w:themeFillTint="66"/>
            <w:vAlign w:val="center"/>
          </w:tcPr>
          <w:p w14:paraId="44B10939" w14:textId="341402C4"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82.18</w:t>
            </w:r>
          </w:p>
        </w:tc>
        <w:tc>
          <w:tcPr>
            <w:tcW w:w="1134" w:type="dxa"/>
            <w:shd w:val="clear" w:color="auto" w:fill="BDD6EE" w:themeFill="accent1" w:themeFillTint="66"/>
            <w:vAlign w:val="center"/>
          </w:tcPr>
          <w:p w14:paraId="1ECAC52D" w14:textId="5A7E5F86"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83.19</w:t>
            </w:r>
          </w:p>
        </w:tc>
        <w:tc>
          <w:tcPr>
            <w:tcW w:w="1276" w:type="dxa"/>
            <w:shd w:val="clear" w:color="auto" w:fill="BDD6EE" w:themeFill="accent1" w:themeFillTint="66"/>
            <w:vAlign w:val="center"/>
          </w:tcPr>
          <w:p w14:paraId="741331AC" w14:textId="7B2E8236"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93.71</w:t>
            </w:r>
          </w:p>
        </w:tc>
        <w:tc>
          <w:tcPr>
            <w:tcW w:w="1134" w:type="dxa"/>
            <w:shd w:val="clear" w:color="auto" w:fill="BDD6EE" w:themeFill="accent1" w:themeFillTint="66"/>
            <w:vAlign w:val="center"/>
          </w:tcPr>
          <w:p w14:paraId="226C8AE5" w14:textId="4212DAE4" w:rsidR="003F5809" w:rsidRPr="001E33AF" w:rsidRDefault="003F5809" w:rsidP="004F4B74">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000000" w:themeColor="text1"/>
                <w:sz w:val="24"/>
                <w:szCs w:val="24"/>
                <w:lang w:val="es-ES_tradnl" w:eastAsia="es-ES"/>
              </w:rPr>
            </w:pPr>
            <w:r w:rsidRPr="002570CC">
              <w:t>86.36</w:t>
            </w:r>
          </w:p>
        </w:tc>
      </w:tr>
      <w:tr w:rsidR="003F5809" w:rsidRPr="00CA5854" w14:paraId="3FF870EB" w14:textId="39194829" w:rsidTr="00FB3D94">
        <w:trPr>
          <w:cnfStyle w:val="000000100000" w:firstRow="0" w:lastRow="0" w:firstColumn="0" w:lastColumn="0" w:oddVBand="0" w:evenVBand="0" w:oddHBand="1" w:evenHBand="0" w:firstRowFirstColumn="0" w:firstRowLastColumn="0" w:lastRowFirstColumn="0" w:lastRowLastColumn="0"/>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DEEAF6" w:themeFill="accent1" w:themeFillTint="33"/>
            <w:vAlign w:val="center"/>
          </w:tcPr>
          <w:p w14:paraId="304E8370" w14:textId="67C25E11" w:rsidR="003F5809" w:rsidRPr="00A63B71" w:rsidRDefault="003F5809" w:rsidP="004F4B74">
            <w:pPr>
              <w:rPr>
                <w:rFonts w:eastAsia="MS Mincho" w:cstheme="minorHAnsi"/>
                <w:b w:val="0"/>
                <w:bCs w:val="0"/>
                <w:color w:val="000000" w:themeColor="text1"/>
                <w:sz w:val="26"/>
                <w:szCs w:val="26"/>
                <w:lang w:val="es-ES_tradnl" w:eastAsia="es-ES"/>
              </w:rPr>
            </w:pPr>
            <w:r w:rsidRPr="00A63B71">
              <w:rPr>
                <w:rFonts w:eastAsia="MS Mincho" w:cstheme="minorHAnsi"/>
                <w:b w:val="0"/>
                <w:bCs w:val="0"/>
                <w:color w:val="000000" w:themeColor="text1"/>
                <w:sz w:val="26"/>
                <w:szCs w:val="26"/>
                <w:lang w:val="es-ES_tradnl" w:eastAsia="es-ES"/>
              </w:rPr>
              <w:t>Dirección Planificación y Control de Gestión</w:t>
            </w:r>
          </w:p>
        </w:tc>
        <w:tc>
          <w:tcPr>
            <w:tcW w:w="1134" w:type="dxa"/>
            <w:shd w:val="clear" w:color="auto" w:fill="DEEAF6" w:themeFill="accent1" w:themeFillTint="33"/>
            <w:vAlign w:val="center"/>
          </w:tcPr>
          <w:p w14:paraId="78646EB8" w14:textId="1CA32520"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89.54</w:t>
            </w:r>
          </w:p>
        </w:tc>
        <w:tc>
          <w:tcPr>
            <w:tcW w:w="1134" w:type="dxa"/>
            <w:shd w:val="clear" w:color="auto" w:fill="DEEAF6" w:themeFill="accent1" w:themeFillTint="33"/>
            <w:vAlign w:val="center"/>
          </w:tcPr>
          <w:p w14:paraId="329388B3" w14:textId="4BA14324"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1E33AF">
              <w:rPr>
                <w:rFonts w:eastAsia="MS Mincho" w:cstheme="minorHAnsi"/>
                <w:color w:val="000000" w:themeColor="text1"/>
                <w:sz w:val="24"/>
                <w:szCs w:val="24"/>
                <w:lang w:val="es-ES_tradnl" w:eastAsia="es-ES"/>
              </w:rPr>
              <w:t>85.71</w:t>
            </w:r>
          </w:p>
        </w:tc>
        <w:tc>
          <w:tcPr>
            <w:tcW w:w="1276" w:type="dxa"/>
            <w:shd w:val="clear" w:color="auto" w:fill="DEEAF6" w:themeFill="accent1" w:themeFillTint="33"/>
            <w:vAlign w:val="center"/>
          </w:tcPr>
          <w:p w14:paraId="14617566" w14:textId="55D19731"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Pr>
                <w:rFonts w:eastAsia="MS Mincho" w:cstheme="minorHAnsi"/>
                <w:color w:val="000000" w:themeColor="text1"/>
                <w:sz w:val="24"/>
                <w:szCs w:val="24"/>
                <w:lang w:val="es-ES" w:eastAsia="es-ES"/>
              </w:rPr>
              <w:t>97.62</w:t>
            </w:r>
          </w:p>
        </w:tc>
        <w:tc>
          <w:tcPr>
            <w:tcW w:w="1134" w:type="dxa"/>
            <w:shd w:val="clear" w:color="auto" w:fill="DEEAF6" w:themeFill="accent1" w:themeFillTint="33"/>
            <w:vAlign w:val="center"/>
          </w:tcPr>
          <w:p w14:paraId="19F225FD" w14:textId="686438EA" w:rsidR="003F5809" w:rsidRPr="001E33AF" w:rsidRDefault="003F5809" w:rsidP="004F4B74">
            <w:pPr>
              <w:jc w:val="center"/>
              <w:cnfStyle w:val="000000100000" w:firstRow="0" w:lastRow="0" w:firstColumn="0" w:lastColumn="0" w:oddVBand="0" w:evenVBand="0" w:oddHBand="1" w:evenHBand="0" w:firstRowFirstColumn="0" w:firstRowLastColumn="0" w:lastRowFirstColumn="0" w:lastRowLastColumn="0"/>
              <w:rPr>
                <w:rFonts w:eastAsia="MS Mincho" w:cstheme="minorHAnsi"/>
                <w:color w:val="000000" w:themeColor="text1"/>
                <w:sz w:val="24"/>
                <w:szCs w:val="24"/>
                <w:lang w:val="es-ES_tradnl" w:eastAsia="es-ES"/>
              </w:rPr>
            </w:pPr>
            <w:r w:rsidRPr="002570CC">
              <w:t>90.96</w:t>
            </w:r>
          </w:p>
        </w:tc>
      </w:tr>
      <w:tr w:rsidR="00FB3D94" w:rsidRPr="00CA5854" w14:paraId="7BB15319" w14:textId="77777777" w:rsidTr="00FB3D94">
        <w:trPr>
          <w:trHeight w:val="347"/>
        </w:trPr>
        <w:tc>
          <w:tcPr>
            <w:cnfStyle w:val="001000000000" w:firstRow="0" w:lastRow="0" w:firstColumn="1" w:lastColumn="0" w:oddVBand="0" w:evenVBand="0" w:oddHBand="0" w:evenHBand="0" w:firstRowFirstColumn="0" w:firstRowLastColumn="0" w:lastRowFirstColumn="0" w:lastRowLastColumn="0"/>
            <w:tcW w:w="5095" w:type="dxa"/>
            <w:shd w:val="clear" w:color="auto" w:fill="002060"/>
            <w:vAlign w:val="center"/>
          </w:tcPr>
          <w:p w14:paraId="0514C552" w14:textId="2BA0C951" w:rsidR="00A16A7B" w:rsidRPr="00CA5854" w:rsidRDefault="00A16A7B" w:rsidP="00A16A7B">
            <w:pPr>
              <w:jc w:val="right"/>
              <w:rPr>
                <w:rFonts w:eastAsia="MS Mincho" w:cstheme="minorHAnsi"/>
                <w:sz w:val="24"/>
                <w:szCs w:val="24"/>
                <w:lang w:val="es-ES_tradnl" w:eastAsia="es-ES"/>
              </w:rPr>
            </w:pPr>
            <w:r w:rsidRPr="00CA5854">
              <w:rPr>
                <w:rFonts w:eastAsia="MS Mincho" w:cstheme="minorHAnsi"/>
                <w:sz w:val="24"/>
                <w:szCs w:val="24"/>
                <w:lang w:val="es-ES_tradnl" w:eastAsia="es-ES"/>
              </w:rPr>
              <w:t xml:space="preserve">Promedio General </w:t>
            </w:r>
          </w:p>
        </w:tc>
        <w:tc>
          <w:tcPr>
            <w:tcW w:w="1134" w:type="dxa"/>
            <w:shd w:val="clear" w:color="auto" w:fill="002060"/>
            <w:vAlign w:val="center"/>
          </w:tcPr>
          <w:p w14:paraId="08E29769" w14:textId="09F32AE0" w:rsidR="00A16A7B" w:rsidRPr="001B7B4B" w:rsidRDefault="00A16A7B" w:rsidP="00C30735">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FFFFFF" w:themeColor="background1"/>
                <w:sz w:val="24"/>
                <w:szCs w:val="24"/>
                <w:lang w:val="es-ES_tradnl" w:eastAsia="es-ES"/>
              </w:rPr>
            </w:pPr>
            <w:r w:rsidRPr="001B7B4B">
              <w:rPr>
                <w:sz w:val="24"/>
                <w:szCs w:val="24"/>
              </w:rPr>
              <w:t>89.91</w:t>
            </w:r>
          </w:p>
        </w:tc>
        <w:tc>
          <w:tcPr>
            <w:tcW w:w="1134" w:type="dxa"/>
            <w:shd w:val="clear" w:color="auto" w:fill="002060"/>
            <w:vAlign w:val="center"/>
          </w:tcPr>
          <w:p w14:paraId="77D74898" w14:textId="50C08FC4" w:rsidR="00A16A7B" w:rsidRPr="001B7B4B" w:rsidRDefault="00A16A7B" w:rsidP="00C30735">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FFFFFF" w:themeColor="background1"/>
                <w:sz w:val="24"/>
                <w:szCs w:val="24"/>
                <w:lang w:val="es-ES_tradnl" w:eastAsia="es-ES"/>
              </w:rPr>
            </w:pPr>
            <w:r w:rsidRPr="001B7B4B">
              <w:rPr>
                <w:sz w:val="24"/>
                <w:szCs w:val="24"/>
              </w:rPr>
              <w:t>91.04</w:t>
            </w:r>
          </w:p>
        </w:tc>
        <w:tc>
          <w:tcPr>
            <w:tcW w:w="1276" w:type="dxa"/>
            <w:shd w:val="clear" w:color="auto" w:fill="002060"/>
            <w:vAlign w:val="center"/>
          </w:tcPr>
          <w:p w14:paraId="1908EAEE" w14:textId="06583B7B" w:rsidR="00A16A7B" w:rsidRPr="001B7B4B" w:rsidRDefault="00A16A7B" w:rsidP="00C30735">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FFFFFF" w:themeColor="background1"/>
                <w:sz w:val="24"/>
                <w:szCs w:val="24"/>
                <w:lang w:val="es-ES_tradnl" w:eastAsia="es-ES"/>
              </w:rPr>
            </w:pPr>
            <w:r w:rsidRPr="001B7B4B">
              <w:rPr>
                <w:sz w:val="24"/>
                <w:szCs w:val="24"/>
              </w:rPr>
              <w:t>91.89</w:t>
            </w:r>
          </w:p>
        </w:tc>
        <w:tc>
          <w:tcPr>
            <w:tcW w:w="1134" w:type="dxa"/>
            <w:shd w:val="clear" w:color="auto" w:fill="002060"/>
            <w:vAlign w:val="center"/>
          </w:tcPr>
          <w:p w14:paraId="06295BBF" w14:textId="01EE9908" w:rsidR="00A16A7B" w:rsidRPr="001B7B4B" w:rsidRDefault="00A16A7B" w:rsidP="00C30735">
            <w:pPr>
              <w:jc w:val="center"/>
              <w:cnfStyle w:val="000000000000" w:firstRow="0" w:lastRow="0" w:firstColumn="0" w:lastColumn="0" w:oddVBand="0" w:evenVBand="0" w:oddHBand="0" w:evenHBand="0" w:firstRowFirstColumn="0" w:firstRowLastColumn="0" w:lastRowFirstColumn="0" w:lastRowLastColumn="0"/>
              <w:rPr>
                <w:rFonts w:eastAsia="MS Mincho" w:cstheme="minorHAnsi"/>
                <w:color w:val="FFFFFF" w:themeColor="background1"/>
                <w:sz w:val="24"/>
                <w:szCs w:val="24"/>
                <w:lang w:val="es-ES_tradnl" w:eastAsia="es-ES"/>
              </w:rPr>
            </w:pPr>
            <w:r w:rsidRPr="001B7B4B">
              <w:rPr>
                <w:sz w:val="24"/>
                <w:szCs w:val="24"/>
              </w:rPr>
              <w:t>90.94</w:t>
            </w:r>
          </w:p>
        </w:tc>
      </w:tr>
    </w:tbl>
    <w:p w14:paraId="27738E32" w14:textId="1FD12CAE" w:rsidR="00804116" w:rsidRPr="00CA5854" w:rsidRDefault="00804116" w:rsidP="00804116">
      <w:pPr>
        <w:spacing w:before="120" w:after="0" w:line="240" w:lineRule="auto"/>
        <w:ind w:left="1560" w:hanging="1560"/>
        <w:rPr>
          <w:rFonts w:eastAsia="MS Mincho" w:cstheme="minorHAnsi"/>
          <w:i/>
          <w:iCs/>
          <w:color w:val="000000" w:themeColor="text1"/>
          <w:sz w:val="20"/>
          <w:szCs w:val="20"/>
          <w:lang w:val="es-ES_tradnl" w:eastAsia="es-ES"/>
        </w:rPr>
      </w:pPr>
      <w:r w:rsidRPr="00CA5854">
        <w:rPr>
          <w:rFonts w:eastAsia="MS Mincho" w:cstheme="minorHAnsi"/>
          <w:i/>
          <w:iCs/>
          <w:color w:val="000000" w:themeColor="text1"/>
          <w:sz w:val="20"/>
          <w:szCs w:val="20"/>
          <w:lang w:val="es-ES_tradnl" w:eastAsia="es-ES"/>
        </w:rPr>
        <w:t>Resultados de Seguimiento Plan Operativo Anual 2022.</w:t>
      </w:r>
      <w:r w:rsidR="00154375" w:rsidRPr="00CA5854">
        <w:rPr>
          <w:rFonts w:eastAsia="MS Mincho" w:cstheme="minorHAnsi"/>
          <w:i/>
          <w:iCs/>
          <w:color w:val="000000" w:themeColor="text1"/>
          <w:sz w:val="20"/>
          <w:szCs w:val="20"/>
          <w:lang w:val="es-ES_tradnl" w:eastAsia="es-ES"/>
        </w:rPr>
        <w:t xml:space="preserve"> </w:t>
      </w:r>
    </w:p>
    <w:p w14:paraId="56126758" w14:textId="4C198AAA" w:rsidR="005C02FE" w:rsidRPr="00CA5854" w:rsidRDefault="005C02FE" w:rsidP="00722ECE">
      <w:pPr>
        <w:ind w:left="1560" w:hanging="1560"/>
        <w:rPr>
          <w:rFonts w:eastAsia="MS Mincho" w:cstheme="minorHAnsi"/>
          <w:b/>
          <w:bCs/>
          <w:color w:val="000000" w:themeColor="text1"/>
          <w:sz w:val="24"/>
          <w:szCs w:val="24"/>
          <w:lang w:val="es-ES_tradnl" w:eastAsia="es-ES"/>
        </w:rPr>
      </w:pPr>
    </w:p>
    <w:p w14:paraId="15176305" w14:textId="77777777" w:rsidR="005C02FE" w:rsidRPr="00CA5854" w:rsidRDefault="005C02FE" w:rsidP="00F93A08">
      <w:pPr>
        <w:ind w:left="1560" w:hanging="1560"/>
        <w:rPr>
          <w:rFonts w:cstheme="minorHAnsi"/>
        </w:rPr>
      </w:pPr>
    </w:p>
    <w:p w14:paraId="5525453B" w14:textId="11DDBFE1" w:rsidR="00481755" w:rsidRPr="00CA5854" w:rsidRDefault="00481755" w:rsidP="00F93A08">
      <w:pPr>
        <w:ind w:left="1560" w:hanging="1560"/>
        <w:rPr>
          <w:rFonts w:cstheme="minorHAnsi"/>
        </w:rPr>
      </w:pPr>
    </w:p>
    <w:p w14:paraId="0316CD3E" w14:textId="1CCC8756" w:rsidR="00481755" w:rsidRPr="00CA5854" w:rsidRDefault="00481755" w:rsidP="00F93A08">
      <w:pPr>
        <w:ind w:left="1560" w:hanging="1560"/>
        <w:rPr>
          <w:rFonts w:cstheme="minorHAnsi"/>
        </w:rPr>
      </w:pPr>
    </w:p>
    <w:p w14:paraId="6D70B07B" w14:textId="172F3F0B" w:rsidR="00481755" w:rsidRPr="00CA5854" w:rsidRDefault="00481755" w:rsidP="00F93A08">
      <w:pPr>
        <w:ind w:left="1560" w:hanging="1560"/>
        <w:rPr>
          <w:rFonts w:cstheme="minorHAnsi"/>
        </w:rPr>
      </w:pPr>
    </w:p>
    <w:p w14:paraId="338696E9" w14:textId="785175E2" w:rsidR="008A576D" w:rsidRDefault="008A576D" w:rsidP="008A576D">
      <w:pPr>
        <w:spacing w:after="0" w:line="240" w:lineRule="auto"/>
        <w:ind w:left="1920" w:hanging="1560"/>
        <w:rPr>
          <w:rFonts w:cstheme="minorHAnsi"/>
          <w:sz w:val="4"/>
          <w:szCs w:val="4"/>
        </w:rPr>
      </w:pPr>
    </w:p>
    <w:p w14:paraId="23145C05" w14:textId="77777777" w:rsidR="008A576D" w:rsidRPr="008A576D" w:rsidRDefault="008A576D" w:rsidP="00771D90">
      <w:pPr>
        <w:spacing w:after="240" w:line="240" w:lineRule="auto"/>
        <w:ind w:left="1920" w:hanging="1560"/>
        <w:rPr>
          <w:rFonts w:cstheme="minorHAnsi"/>
          <w:sz w:val="4"/>
          <w:szCs w:val="4"/>
        </w:rPr>
      </w:pPr>
    </w:p>
    <w:p w14:paraId="0FF04E2D" w14:textId="77777777" w:rsidR="00CB3EDB" w:rsidRPr="00CB3EDB" w:rsidRDefault="00CB3EDB" w:rsidP="00CB3EDB">
      <w:pPr>
        <w:pStyle w:val="Prrafodelista"/>
        <w:keepNext/>
        <w:keepLines/>
        <w:numPr>
          <w:ilvl w:val="0"/>
          <w:numId w:val="17"/>
        </w:numPr>
        <w:spacing w:before="120" w:after="120" w:line="360" w:lineRule="auto"/>
        <w:contextualSpacing w:val="0"/>
        <w:jc w:val="both"/>
        <w:outlineLvl w:val="1"/>
        <w:rPr>
          <w:rFonts w:eastAsia="MS Mincho" w:cstheme="minorHAnsi"/>
          <w:b/>
          <w:bCs/>
          <w:vanish/>
          <w:color w:val="00B0F0"/>
          <w:sz w:val="32"/>
          <w:szCs w:val="32"/>
          <w:lang w:val="es-ES_tradnl" w:eastAsia="es-ES"/>
        </w:rPr>
      </w:pPr>
      <w:bookmarkStart w:id="40" w:name="_Toc102048076"/>
      <w:bookmarkStart w:id="41" w:name="_Toc102048131"/>
      <w:bookmarkStart w:id="42" w:name="_Toc102048160"/>
      <w:bookmarkStart w:id="43" w:name="_Toc102048195"/>
      <w:bookmarkStart w:id="44" w:name="_Toc102048224"/>
      <w:bookmarkStart w:id="45" w:name="_Toc102048253"/>
      <w:bookmarkStart w:id="46" w:name="_Toc102048282"/>
      <w:bookmarkStart w:id="47" w:name="_Toc102048311"/>
      <w:bookmarkStart w:id="48" w:name="_Toc102134371"/>
      <w:bookmarkStart w:id="49" w:name="_Toc102134516"/>
      <w:bookmarkStart w:id="50" w:name="_Toc102134670"/>
      <w:bookmarkStart w:id="51" w:name="_Toc102038028"/>
      <w:bookmarkStart w:id="52" w:name="_Toc102038712"/>
      <w:bookmarkEnd w:id="40"/>
      <w:bookmarkEnd w:id="41"/>
      <w:bookmarkEnd w:id="42"/>
      <w:bookmarkEnd w:id="43"/>
      <w:bookmarkEnd w:id="44"/>
      <w:bookmarkEnd w:id="45"/>
      <w:bookmarkEnd w:id="46"/>
      <w:bookmarkEnd w:id="47"/>
      <w:bookmarkEnd w:id="48"/>
      <w:bookmarkEnd w:id="49"/>
      <w:bookmarkEnd w:id="50"/>
    </w:p>
    <w:p w14:paraId="731D7D22" w14:textId="77777777" w:rsidR="00CB3EDB" w:rsidRPr="00CB3EDB" w:rsidRDefault="00CB3EDB" w:rsidP="00CB3EDB">
      <w:pPr>
        <w:pStyle w:val="Prrafodelista"/>
        <w:keepNext/>
        <w:keepLines/>
        <w:numPr>
          <w:ilvl w:val="0"/>
          <w:numId w:val="17"/>
        </w:numPr>
        <w:spacing w:before="120" w:after="120" w:line="360" w:lineRule="auto"/>
        <w:contextualSpacing w:val="0"/>
        <w:jc w:val="both"/>
        <w:outlineLvl w:val="1"/>
        <w:rPr>
          <w:rFonts w:eastAsia="MS Mincho" w:cstheme="minorHAnsi"/>
          <w:b/>
          <w:bCs/>
          <w:vanish/>
          <w:color w:val="00B0F0"/>
          <w:sz w:val="32"/>
          <w:szCs w:val="32"/>
          <w:lang w:val="es-ES_tradnl" w:eastAsia="es-ES"/>
        </w:rPr>
      </w:pPr>
      <w:bookmarkStart w:id="53" w:name="_Toc102048077"/>
      <w:bookmarkStart w:id="54" w:name="_Toc102048132"/>
      <w:bookmarkStart w:id="55" w:name="_Toc102048161"/>
      <w:bookmarkStart w:id="56" w:name="_Toc102048196"/>
      <w:bookmarkStart w:id="57" w:name="_Toc102048225"/>
      <w:bookmarkStart w:id="58" w:name="_Toc102048254"/>
      <w:bookmarkStart w:id="59" w:name="_Toc102048283"/>
      <w:bookmarkStart w:id="60" w:name="_Toc102048312"/>
      <w:bookmarkStart w:id="61" w:name="_Toc102134372"/>
      <w:bookmarkStart w:id="62" w:name="_Toc102134517"/>
      <w:bookmarkStart w:id="63" w:name="_Toc102134671"/>
      <w:bookmarkEnd w:id="53"/>
      <w:bookmarkEnd w:id="54"/>
      <w:bookmarkEnd w:id="55"/>
      <w:bookmarkEnd w:id="56"/>
      <w:bookmarkEnd w:id="57"/>
      <w:bookmarkEnd w:id="58"/>
      <w:bookmarkEnd w:id="59"/>
      <w:bookmarkEnd w:id="60"/>
      <w:bookmarkEnd w:id="61"/>
      <w:bookmarkEnd w:id="62"/>
      <w:bookmarkEnd w:id="63"/>
    </w:p>
    <w:p w14:paraId="07C997F6" w14:textId="77777777" w:rsidR="00CB3EDB" w:rsidRPr="00CB3EDB" w:rsidRDefault="00CB3EDB" w:rsidP="00CB3EDB">
      <w:pPr>
        <w:pStyle w:val="Prrafodelista"/>
        <w:keepNext/>
        <w:keepLines/>
        <w:numPr>
          <w:ilvl w:val="0"/>
          <w:numId w:val="17"/>
        </w:numPr>
        <w:spacing w:before="120" w:after="120" w:line="360" w:lineRule="auto"/>
        <w:contextualSpacing w:val="0"/>
        <w:jc w:val="both"/>
        <w:outlineLvl w:val="1"/>
        <w:rPr>
          <w:rFonts w:eastAsia="MS Mincho" w:cstheme="minorHAnsi"/>
          <w:b/>
          <w:bCs/>
          <w:vanish/>
          <w:color w:val="00B0F0"/>
          <w:sz w:val="32"/>
          <w:szCs w:val="32"/>
          <w:lang w:val="es-ES_tradnl" w:eastAsia="es-ES"/>
        </w:rPr>
      </w:pPr>
      <w:bookmarkStart w:id="64" w:name="_Toc102048078"/>
      <w:bookmarkStart w:id="65" w:name="_Toc102048133"/>
      <w:bookmarkStart w:id="66" w:name="_Toc102048162"/>
      <w:bookmarkStart w:id="67" w:name="_Toc102048197"/>
      <w:bookmarkStart w:id="68" w:name="_Toc102048226"/>
      <w:bookmarkStart w:id="69" w:name="_Toc102048255"/>
      <w:bookmarkStart w:id="70" w:name="_Toc102048284"/>
      <w:bookmarkStart w:id="71" w:name="_Toc102048313"/>
      <w:bookmarkStart w:id="72" w:name="_Toc102134373"/>
      <w:bookmarkStart w:id="73" w:name="_Toc102134518"/>
      <w:bookmarkStart w:id="74" w:name="_Toc102134672"/>
      <w:bookmarkEnd w:id="64"/>
      <w:bookmarkEnd w:id="65"/>
      <w:bookmarkEnd w:id="66"/>
      <w:bookmarkEnd w:id="67"/>
      <w:bookmarkEnd w:id="68"/>
      <w:bookmarkEnd w:id="69"/>
      <w:bookmarkEnd w:id="70"/>
      <w:bookmarkEnd w:id="71"/>
      <w:bookmarkEnd w:id="72"/>
      <w:bookmarkEnd w:id="73"/>
      <w:bookmarkEnd w:id="74"/>
    </w:p>
    <w:p w14:paraId="4FCD08BC" w14:textId="4D566E12" w:rsidR="007B5596" w:rsidRDefault="00A3071E" w:rsidP="00CB3EDB">
      <w:pPr>
        <w:pStyle w:val="Ttulo2"/>
        <w:numPr>
          <w:ilvl w:val="1"/>
          <w:numId w:val="17"/>
        </w:numPr>
        <w:spacing w:before="120" w:after="120" w:line="360" w:lineRule="auto"/>
        <w:ind w:left="720"/>
        <w:jc w:val="both"/>
        <w:rPr>
          <w:rFonts w:asciiTheme="minorHAnsi" w:eastAsia="MS Mincho" w:hAnsiTheme="minorHAnsi" w:cstheme="minorHAnsi"/>
          <w:b/>
          <w:bCs/>
          <w:color w:val="00B0F0"/>
          <w:sz w:val="32"/>
          <w:szCs w:val="32"/>
          <w:lang w:val="es-ES_tradnl" w:eastAsia="es-ES"/>
        </w:rPr>
      </w:pPr>
      <w:bookmarkStart w:id="75" w:name="_Toc102048134"/>
      <w:bookmarkStart w:id="76" w:name="_Toc102048163"/>
      <w:bookmarkStart w:id="77" w:name="_Toc102134673"/>
      <w:r w:rsidRPr="00A528A4">
        <w:rPr>
          <w:rFonts w:asciiTheme="minorHAnsi" w:eastAsia="MS Mincho" w:hAnsiTheme="minorHAnsi" w:cstheme="minorHAnsi"/>
          <w:b/>
          <w:bCs/>
          <w:color w:val="00B0F0"/>
          <w:sz w:val="32"/>
          <w:szCs w:val="32"/>
          <w:lang w:val="es-ES_tradnl" w:eastAsia="es-ES"/>
        </w:rPr>
        <w:t>Resultados Dirección Comercial</w:t>
      </w:r>
      <w:bookmarkEnd w:id="51"/>
      <w:bookmarkEnd w:id="52"/>
      <w:bookmarkEnd w:id="75"/>
      <w:bookmarkEnd w:id="76"/>
      <w:bookmarkEnd w:id="77"/>
      <w:r w:rsidRPr="00A528A4">
        <w:rPr>
          <w:rFonts w:asciiTheme="minorHAnsi" w:eastAsia="MS Mincho" w:hAnsiTheme="minorHAnsi" w:cstheme="minorHAnsi"/>
          <w:b/>
          <w:bCs/>
          <w:color w:val="00B0F0"/>
          <w:sz w:val="32"/>
          <w:szCs w:val="32"/>
          <w:lang w:val="es-ES_tradnl" w:eastAsia="es-ES"/>
        </w:rPr>
        <w:t xml:space="preserve"> </w:t>
      </w:r>
    </w:p>
    <w:p w14:paraId="340070D3" w14:textId="75C6D21E" w:rsidR="008E2B37" w:rsidRPr="008E2B37" w:rsidRDefault="008E2B37" w:rsidP="008E2B37">
      <w:pPr>
        <w:spacing w:after="120" w:line="276" w:lineRule="auto"/>
        <w:rPr>
          <w:rFonts w:cstheme="minorHAnsi"/>
          <w:sz w:val="24"/>
          <w:szCs w:val="24"/>
        </w:rPr>
      </w:pPr>
      <w:r w:rsidRPr="008E2B37">
        <w:rPr>
          <w:rFonts w:cstheme="minorHAnsi"/>
          <w:sz w:val="24"/>
          <w:szCs w:val="24"/>
        </w:rPr>
        <w:t>A continuación, se muestra el cumplimiento de los indicadores de resultados de la dirección:</w:t>
      </w:r>
    </w:p>
    <w:tbl>
      <w:tblPr>
        <w:tblStyle w:val="Tablaconcuadrcula5oscura-nfasis5"/>
        <w:tblW w:w="8931" w:type="dxa"/>
        <w:tblInd w:w="-30"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ayout w:type="fixed"/>
        <w:tblLook w:val="04A0" w:firstRow="1" w:lastRow="0" w:firstColumn="1" w:lastColumn="0" w:noHBand="0" w:noVBand="1"/>
      </w:tblPr>
      <w:tblGrid>
        <w:gridCol w:w="3969"/>
        <w:gridCol w:w="1701"/>
        <w:gridCol w:w="1560"/>
        <w:gridCol w:w="1701"/>
      </w:tblGrid>
      <w:tr w:rsidR="0055358F" w:rsidRPr="00FB2513" w14:paraId="0F83FF61" w14:textId="77777777" w:rsidTr="002853BC">
        <w:trPr>
          <w:cnfStyle w:val="100000000000" w:firstRow="1" w:lastRow="0"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3969"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07D4F4A9" w14:textId="77777777" w:rsidR="007B5596" w:rsidRPr="00994AAB" w:rsidRDefault="007B5596" w:rsidP="00514A00">
            <w:pPr>
              <w:rPr>
                <w:rFonts w:eastAsia="Times New Roman" w:cstheme="minorHAnsi"/>
                <w:sz w:val="24"/>
                <w:szCs w:val="24"/>
                <w:lang w:eastAsia="es-DO"/>
              </w:rPr>
            </w:pPr>
            <w:r w:rsidRPr="00994AAB">
              <w:rPr>
                <w:rFonts w:eastAsia="Times New Roman" w:cstheme="minorHAnsi"/>
                <w:sz w:val="24"/>
                <w:szCs w:val="24"/>
                <w:lang w:eastAsia="es-DO"/>
              </w:rPr>
              <w:t>Indicadores</w:t>
            </w:r>
          </w:p>
        </w:tc>
        <w:tc>
          <w:tcPr>
            <w:tcW w:w="1701"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0FBA9B23" w14:textId="50154C7F" w:rsidR="007B5596" w:rsidRPr="00994AAB" w:rsidRDefault="001C749A" w:rsidP="00514A00">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Marzo</w:t>
            </w:r>
          </w:p>
        </w:tc>
        <w:tc>
          <w:tcPr>
            <w:tcW w:w="1560"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04DE59D9" w14:textId="77777777" w:rsidR="007B5596" w:rsidRPr="00994AAB" w:rsidRDefault="007B5596" w:rsidP="00514A00">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Acumulado T1</w:t>
            </w:r>
          </w:p>
        </w:tc>
        <w:tc>
          <w:tcPr>
            <w:tcW w:w="1701"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61297BEC" w14:textId="77777777" w:rsidR="007B5596" w:rsidRPr="00994AAB" w:rsidRDefault="007B5596" w:rsidP="00514A00">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Acumulado Año</w:t>
            </w:r>
          </w:p>
        </w:tc>
      </w:tr>
      <w:tr w:rsidR="0055358F" w:rsidRPr="00FB2513" w14:paraId="3EEEE120" w14:textId="77777777" w:rsidTr="002853BC">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3969" w:type="dxa"/>
            <w:tcBorders>
              <w:top w:val="single" w:sz="24" w:space="0" w:color="FFFFFF" w:themeColor="background1"/>
              <w:left w:val="single" w:sz="24" w:space="0" w:color="FFFFFF" w:themeColor="background1"/>
            </w:tcBorders>
            <w:shd w:val="clear" w:color="auto" w:fill="002060"/>
            <w:vAlign w:val="center"/>
            <w:hideMark/>
          </w:tcPr>
          <w:p w14:paraId="55E8DC44" w14:textId="77777777" w:rsidR="007B5596" w:rsidRPr="00994AAB" w:rsidRDefault="007B5596" w:rsidP="00514A00">
            <w:pPr>
              <w:rPr>
                <w:rFonts w:eastAsia="Times New Roman" w:cstheme="minorHAnsi"/>
                <w:sz w:val="24"/>
                <w:szCs w:val="24"/>
                <w:lang w:eastAsia="es-DO"/>
              </w:rPr>
            </w:pPr>
            <w:r w:rsidRPr="00994AAB">
              <w:rPr>
                <w:rFonts w:eastAsia="Times New Roman" w:cstheme="minorHAnsi"/>
                <w:sz w:val="24"/>
                <w:szCs w:val="24"/>
                <w:lang w:eastAsia="es-DO"/>
              </w:rPr>
              <w:t>% de Cobranza</w:t>
            </w:r>
          </w:p>
        </w:tc>
        <w:tc>
          <w:tcPr>
            <w:tcW w:w="1701" w:type="dxa"/>
            <w:tcBorders>
              <w:top w:val="single" w:sz="24" w:space="0" w:color="FFFFFF" w:themeColor="background1"/>
            </w:tcBorders>
            <w:shd w:val="clear" w:color="auto" w:fill="BDD6EE" w:themeFill="accent1" w:themeFillTint="66"/>
            <w:noWrap/>
            <w:vAlign w:val="center"/>
          </w:tcPr>
          <w:p w14:paraId="61570719" w14:textId="77777777" w:rsidR="007B5596" w:rsidRPr="00994AAB"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97.29%</w:t>
            </w:r>
          </w:p>
        </w:tc>
        <w:tc>
          <w:tcPr>
            <w:tcW w:w="1560" w:type="dxa"/>
            <w:tcBorders>
              <w:top w:val="single" w:sz="24" w:space="0" w:color="FFFFFF" w:themeColor="background1"/>
            </w:tcBorders>
            <w:shd w:val="clear" w:color="auto" w:fill="BDD6EE" w:themeFill="accent1" w:themeFillTint="66"/>
            <w:noWrap/>
            <w:vAlign w:val="center"/>
          </w:tcPr>
          <w:p w14:paraId="62B84796" w14:textId="61A7FEF0" w:rsidR="007B5596" w:rsidRPr="00994AAB" w:rsidRDefault="007254C6" w:rsidP="007254C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96.46</w:t>
            </w:r>
            <w:r w:rsidR="007B5596" w:rsidRPr="00994AAB">
              <w:rPr>
                <w:rFonts w:eastAsia="Times New Roman" w:cstheme="minorHAnsi"/>
                <w:sz w:val="24"/>
                <w:szCs w:val="24"/>
                <w:lang w:eastAsia="es-DO"/>
              </w:rPr>
              <w:t>%</w:t>
            </w:r>
          </w:p>
        </w:tc>
        <w:tc>
          <w:tcPr>
            <w:tcW w:w="1701" w:type="dxa"/>
            <w:tcBorders>
              <w:top w:val="single" w:sz="24" w:space="0" w:color="FFFFFF" w:themeColor="background1"/>
            </w:tcBorders>
            <w:shd w:val="clear" w:color="auto" w:fill="BDD6EE" w:themeFill="accent1" w:themeFillTint="66"/>
            <w:noWrap/>
            <w:vAlign w:val="center"/>
          </w:tcPr>
          <w:p w14:paraId="529F28D9" w14:textId="6FE8B67E" w:rsidR="007B5596" w:rsidRPr="00994AAB" w:rsidRDefault="007254C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24.11</w:t>
            </w:r>
            <w:r w:rsidR="007B5596" w:rsidRPr="00994AAB">
              <w:rPr>
                <w:rFonts w:eastAsia="Times New Roman" w:cstheme="minorHAnsi"/>
                <w:sz w:val="24"/>
                <w:szCs w:val="24"/>
                <w:lang w:eastAsia="es-DO"/>
              </w:rPr>
              <w:t>%</w:t>
            </w:r>
          </w:p>
        </w:tc>
      </w:tr>
      <w:tr w:rsidR="0055358F" w:rsidRPr="00FB2513" w14:paraId="078CE535" w14:textId="77777777" w:rsidTr="002853BC">
        <w:trPr>
          <w:trHeight w:val="567"/>
        </w:trPr>
        <w:tc>
          <w:tcPr>
            <w:cnfStyle w:val="001000000000" w:firstRow="0" w:lastRow="0" w:firstColumn="1" w:lastColumn="0" w:oddVBand="0" w:evenVBand="0" w:oddHBand="0" w:evenHBand="0" w:firstRowFirstColumn="0" w:firstRowLastColumn="0" w:lastRowFirstColumn="0" w:lastRowLastColumn="0"/>
            <w:tcW w:w="3969" w:type="dxa"/>
            <w:tcBorders>
              <w:left w:val="single" w:sz="24" w:space="0" w:color="FFFFFF" w:themeColor="background1"/>
            </w:tcBorders>
            <w:shd w:val="clear" w:color="auto" w:fill="002060"/>
            <w:vAlign w:val="center"/>
            <w:hideMark/>
          </w:tcPr>
          <w:p w14:paraId="6D3F6FB9" w14:textId="77777777" w:rsidR="007B5596" w:rsidRPr="00994AAB" w:rsidRDefault="007B5596" w:rsidP="00514A00">
            <w:pPr>
              <w:rPr>
                <w:rFonts w:eastAsia="Times New Roman" w:cstheme="minorHAnsi"/>
                <w:sz w:val="24"/>
                <w:szCs w:val="24"/>
                <w:lang w:eastAsia="es-DO"/>
              </w:rPr>
            </w:pPr>
            <w:r w:rsidRPr="00994AAB">
              <w:rPr>
                <w:rFonts w:eastAsia="Times New Roman" w:cstheme="minorHAnsi"/>
                <w:sz w:val="24"/>
                <w:szCs w:val="24"/>
                <w:lang w:eastAsia="es-DO"/>
              </w:rPr>
              <w:t>Calidad de Servicio</w:t>
            </w:r>
          </w:p>
        </w:tc>
        <w:tc>
          <w:tcPr>
            <w:tcW w:w="1701" w:type="dxa"/>
            <w:shd w:val="clear" w:color="auto" w:fill="BDD6EE" w:themeFill="accent1" w:themeFillTint="66"/>
            <w:noWrap/>
            <w:vAlign w:val="center"/>
          </w:tcPr>
          <w:p w14:paraId="35AE0A03" w14:textId="77777777" w:rsidR="007B5596" w:rsidRPr="00994AAB" w:rsidRDefault="007B5596" w:rsidP="00514A00">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94.99%</w:t>
            </w:r>
          </w:p>
        </w:tc>
        <w:tc>
          <w:tcPr>
            <w:tcW w:w="1560" w:type="dxa"/>
            <w:shd w:val="clear" w:color="auto" w:fill="BDD6EE" w:themeFill="accent1" w:themeFillTint="66"/>
            <w:noWrap/>
            <w:vAlign w:val="center"/>
          </w:tcPr>
          <w:p w14:paraId="70C2EE07" w14:textId="77777777" w:rsidR="007B5596" w:rsidRPr="00994AAB" w:rsidRDefault="007B5596" w:rsidP="00514A00">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96.66%</w:t>
            </w:r>
          </w:p>
        </w:tc>
        <w:tc>
          <w:tcPr>
            <w:tcW w:w="1701" w:type="dxa"/>
            <w:shd w:val="clear" w:color="auto" w:fill="BDD6EE" w:themeFill="accent1" w:themeFillTint="66"/>
            <w:noWrap/>
            <w:vAlign w:val="center"/>
          </w:tcPr>
          <w:p w14:paraId="013273B0" w14:textId="77777777" w:rsidR="007B5596" w:rsidRPr="00994AAB" w:rsidRDefault="007B5596" w:rsidP="00514A00">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24.16%</w:t>
            </w:r>
          </w:p>
        </w:tc>
      </w:tr>
      <w:tr w:rsidR="0055358F" w:rsidRPr="00FB2513" w14:paraId="541EEFBC" w14:textId="77777777" w:rsidTr="002853BC">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3969" w:type="dxa"/>
            <w:tcBorders>
              <w:left w:val="single" w:sz="24" w:space="0" w:color="FFFFFF" w:themeColor="background1"/>
              <w:bottom w:val="single" w:sz="24" w:space="0" w:color="FFFFFF" w:themeColor="background1"/>
            </w:tcBorders>
            <w:shd w:val="clear" w:color="auto" w:fill="002060"/>
            <w:vAlign w:val="center"/>
            <w:hideMark/>
          </w:tcPr>
          <w:p w14:paraId="4341D38F" w14:textId="77777777" w:rsidR="007B5596" w:rsidRPr="00994AAB" w:rsidRDefault="007B5596" w:rsidP="00514A00">
            <w:pPr>
              <w:spacing w:before="60" w:after="60"/>
              <w:rPr>
                <w:rFonts w:eastAsia="Times New Roman" w:cstheme="minorHAnsi"/>
                <w:sz w:val="24"/>
                <w:szCs w:val="24"/>
                <w:lang w:eastAsia="es-DO"/>
              </w:rPr>
            </w:pPr>
            <w:r w:rsidRPr="00994AAB">
              <w:rPr>
                <w:rFonts w:eastAsia="Times New Roman" w:cstheme="minorHAnsi"/>
                <w:sz w:val="24"/>
                <w:szCs w:val="24"/>
                <w:lang w:eastAsia="es-DO"/>
              </w:rPr>
              <w:t>% Pérdidas de Energía</w:t>
            </w:r>
          </w:p>
        </w:tc>
        <w:tc>
          <w:tcPr>
            <w:tcW w:w="1701" w:type="dxa"/>
            <w:shd w:val="clear" w:color="auto" w:fill="BDD6EE" w:themeFill="accent1" w:themeFillTint="66"/>
            <w:noWrap/>
            <w:vAlign w:val="center"/>
          </w:tcPr>
          <w:p w14:paraId="4F5DE7DB" w14:textId="77777777" w:rsidR="007B5596" w:rsidRPr="00994AAB"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100.00%</w:t>
            </w:r>
          </w:p>
        </w:tc>
        <w:tc>
          <w:tcPr>
            <w:tcW w:w="1560" w:type="dxa"/>
            <w:shd w:val="clear" w:color="auto" w:fill="BDD6EE" w:themeFill="accent1" w:themeFillTint="66"/>
            <w:noWrap/>
            <w:vAlign w:val="center"/>
          </w:tcPr>
          <w:p w14:paraId="6094A90E" w14:textId="77777777" w:rsidR="007B5596" w:rsidRPr="00994AAB"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100.00%</w:t>
            </w:r>
          </w:p>
        </w:tc>
        <w:tc>
          <w:tcPr>
            <w:tcW w:w="1701" w:type="dxa"/>
            <w:shd w:val="clear" w:color="auto" w:fill="BDD6EE" w:themeFill="accent1" w:themeFillTint="66"/>
            <w:noWrap/>
            <w:vAlign w:val="center"/>
          </w:tcPr>
          <w:p w14:paraId="42265886" w14:textId="77777777" w:rsidR="007B5596" w:rsidRPr="00994AAB"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25.00%</w:t>
            </w:r>
          </w:p>
        </w:tc>
      </w:tr>
    </w:tbl>
    <w:p w14:paraId="49298EAA" w14:textId="24C6EE85" w:rsidR="0055358F" w:rsidRPr="004A7D34" w:rsidRDefault="0055358F" w:rsidP="007B5596">
      <w:pPr>
        <w:spacing w:after="0"/>
        <w:ind w:left="1560" w:hanging="1560"/>
        <w:rPr>
          <w:rFonts w:cstheme="minorHAnsi"/>
          <w:sz w:val="16"/>
          <w:szCs w:val="16"/>
        </w:rPr>
      </w:pPr>
    </w:p>
    <w:p w14:paraId="7EB9384F" w14:textId="45C5EBE2" w:rsidR="00F349C4" w:rsidRPr="00F349C4" w:rsidRDefault="00526122" w:rsidP="00526122">
      <w:pPr>
        <w:spacing w:before="120" w:after="120" w:line="276" w:lineRule="auto"/>
        <w:jc w:val="both"/>
        <w:rPr>
          <w:rFonts w:cstheme="minorHAnsi"/>
          <w:sz w:val="24"/>
          <w:szCs w:val="24"/>
        </w:rPr>
      </w:pPr>
      <w:r w:rsidRPr="00B4330C">
        <w:rPr>
          <w:rFonts w:cstheme="minorHAnsi"/>
          <w:sz w:val="24"/>
          <w:szCs w:val="24"/>
        </w:rPr>
        <w:t xml:space="preserve">En </w:t>
      </w:r>
      <w:r>
        <w:rPr>
          <w:rFonts w:cstheme="minorHAnsi"/>
          <w:sz w:val="24"/>
          <w:szCs w:val="24"/>
        </w:rPr>
        <w:t>el siguiente gráfico se visualiza el nivel de cumplimiento del POA de</w:t>
      </w:r>
      <w:r w:rsidR="00E60985">
        <w:rPr>
          <w:rFonts w:cstheme="minorHAnsi"/>
          <w:sz w:val="24"/>
          <w:szCs w:val="24"/>
        </w:rPr>
        <w:t xml:space="preserve"> los Sectores</w:t>
      </w:r>
      <w:r>
        <w:rPr>
          <w:rFonts w:cstheme="minorHAnsi"/>
          <w:sz w:val="24"/>
          <w:szCs w:val="24"/>
        </w:rPr>
        <w:t xml:space="preserve"> </w:t>
      </w:r>
      <w:r w:rsidR="00AF7EF2">
        <w:rPr>
          <w:rFonts w:cstheme="minorHAnsi"/>
          <w:sz w:val="24"/>
          <w:szCs w:val="24"/>
        </w:rPr>
        <w:t xml:space="preserve">de </w:t>
      </w:r>
      <w:r>
        <w:rPr>
          <w:rFonts w:cstheme="minorHAnsi"/>
          <w:sz w:val="24"/>
          <w:szCs w:val="24"/>
        </w:rPr>
        <w:t>la Dirección Comercial:</w:t>
      </w:r>
    </w:p>
    <w:p w14:paraId="44579CDA" w14:textId="4A0A9C44" w:rsidR="007B5596" w:rsidRDefault="001D5818" w:rsidP="00385330">
      <w:pPr>
        <w:spacing w:after="120"/>
        <w:ind w:left="1560" w:hanging="1560"/>
        <w:rPr>
          <w:rFonts w:cstheme="minorHAnsi"/>
          <w:sz w:val="36"/>
          <w:szCs w:val="36"/>
        </w:rPr>
      </w:pPr>
      <w:r>
        <w:rPr>
          <w:rFonts w:cstheme="minorHAnsi"/>
          <w:noProof/>
          <w:sz w:val="36"/>
          <w:szCs w:val="36"/>
          <w:lang w:val="es-ES" w:eastAsia="es-ES"/>
        </w:rPr>
        <w:drawing>
          <wp:inline distT="0" distB="0" distL="0" distR="0" wp14:anchorId="51107C03" wp14:editId="5F0CFBED">
            <wp:extent cx="5657850" cy="2276475"/>
            <wp:effectExtent l="0" t="0" r="0" b="9525"/>
            <wp:docPr id="5" name="Imagen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669119" cy="2281009"/>
                    </a:xfrm>
                    <a:prstGeom prst="rect">
                      <a:avLst/>
                    </a:prstGeom>
                    <a:noFill/>
                  </pic:spPr>
                </pic:pic>
              </a:graphicData>
            </a:graphic>
          </wp:inline>
        </w:drawing>
      </w:r>
    </w:p>
    <w:p w14:paraId="5CB5E864" w14:textId="77777777" w:rsidR="007B5596" w:rsidRPr="00463047" w:rsidRDefault="007B5596" w:rsidP="007336F7">
      <w:pPr>
        <w:spacing w:after="0"/>
        <w:jc w:val="both"/>
        <w:rPr>
          <w:sz w:val="4"/>
          <w:szCs w:val="4"/>
        </w:rPr>
      </w:pPr>
    </w:p>
    <w:p w14:paraId="7EAD5D80" w14:textId="6E20BC44" w:rsidR="00F349C4" w:rsidRDefault="00F349C4" w:rsidP="00385330">
      <w:pPr>
        <w:spacing w:before="120" w:after="120" w:line="276" w:lineRule="auto"/>
        <w:jc w:val="both"/>
        <w:rPr>
          <w:sz w:val="24"/>
          <w:szCs w:val="24"/>
        </w:rPr>
      </w:pPr>
      <w:r>
        <w:rPr>
          <w:noProof/>
          <w:lang w:val="es-ES" w:eastAsia="es-ES"/>
        </w:rPr>
        <mc:AlternateContent>
          <mc:Choice Requires="wpg">
            <w:drawing>
              <wp:anchor distT="0" distB="0" distL="114300" distR="114300" simplePos="0" relativeHeight="251765760" behindDoc="0" locked="0" layoutInCell="1" allowOverlap="1" wp14:anchorId="15A71584" wp14:editId="534DF165">
                <wp:simplePos x="0" y="0"/>
                <wp:positionH relativeFrom="column">
                  <wp:posOffset>1539240</wp:posOffset>
                </wp:positionH>
                <wp:positionV relativeFrom="paragraph">
                  <wp:posOffset>33020</wp:posOffset>
                </wp:positionV>
                <wp:extent cx="2895106" cy="722037"/>
                <wp:effectExtent l="38100" t="57150" r="38735" b="40005"/>
                <wp:wrapNone/>
                <wp:docPr id="26" name="Grupo 26"/>
                <wp:cNvGraphicFramePr/>
                <a:graphic xmlns:a="http://schemas.openxmlformats.org/drawingml/2006/main">
                  <a:graphicData uri="http://schemas.microsoft.com/office/word/2010/wordprocessingGroup">
                    <wpg:wgp>
                      <wpg:cNvGrpSpPr/>
                      <wpg:grpSpPr>
                        <a:xfrm>
                          <a:off x="0" y="0"/>
                          <a:ext cx="2895106" cy="722037"/>
                          <a:chOff x="0" y="8681"/>
                          <a:chExt cx="2704670" cy="658090"/>
                        </a:xfrm>
                      </wpg:grpSpPr>
                      <wpg:grpSp>
                        <wpg:cNvPr id="18" name="Grupo 18"/>
                        <wpg:cNvGrpSpPr/>
                        <wpg:grpSpPr>
                          <a:xfrm>
                            <a:off x="0" y="8681"/>
                            <a:ext cx="1804875" cy="656360"/>
                            <a:chOff x="0" y="8681"/>
                            <a:chExt cx="1804875" cy="656360"/>
                          </a:xfrm>
                        </wpg:grpSpPr>
                        <wps:wsp>
                          <wps:cNvPr id="44" name="Diagrama de flujo: conector 77"/>
                          <wps:cNvSpPr/>
                          <wps:spPr>
                            <a:xfrm>
                              <a:off x="0" y="8681"/>
                              <a:ext cx="900000" cy="656234"/>
                            </a:xfrm>
                            <a:prstGeom prst="rect">
                              <a:avLst/>
                            </a:prstGeom>
                            <a:solidFill>
                              <a:srgbClr val="002060"/>
                            </a:solidFill>
                            <a:ln w="38100" cap="flat" cmpd="sng" algn="ctr">
                              <a:noFill/>
                              <a:prstDash val="solid"/>
                              <a:miter lim="800000"/>
                            </a:ln>
                            <a:effectLst/>
                            <a:scene3d>
                              <a:camera prst="orthographicFront">
                                <a:rot lat="0" lon="0" rev="0"/>
                              </a:camera>
                              <a:lightRig rig="contrasting" dir="t">
                                <a:rot lat="0" lon="0" rev="7800000"/>
                              </a:lightRig>
                            </a:scene3d>
                            <a:sp3d>
                              <a:bevelT w="139700" h="139700"/>
                            </a:sp3d>
                          </wps:spPr>
                          <wps:txbx>
                            <w:txbxContent>
                              <w:p w14:paraId="2960E13F" w14:textId="77777777" w:rsidR="007B5596" w:rsidRPr="00F3099B" w:rsidRDefault="007B5596" w:rsidP="007B5596">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F3099B">
                                  <w:rPr>
                                    <w:rFonts w:asciiTheme="minorHAnsi" w:eastAsia="Calibri" w:hAnsi="Calibri"/>
                                    <w:color w:val="FFFFFF" w:themeColor="background1"/>
                                    <w:kern w:val="24"/>
                                    <w:sz w:val="28"/>
                                    <w:szCs w:val="28"/>
                                    <w:u w:val="single"/>
                                    <w:lang w:val="es-ES"/>
                                  </w:rPr>
                                  <w:t>Enero</w:t>
                                </w:r>
                              </w:p>
                              <w:p w14:paraId="04ADF812" w14:textId="77777777" w:rsidR="007B5596" w:rsidRPr="00F3099B" w:rsidRDefault="007B5596" w:rsidP="007B5596">
                                <w:pPr>
                                  <w:pStyle w:val="NormalWeb"/>
                                  <w:spacing w:before="0" w:beforeAutospacing="0" w:after="0" w:afterAutospacing="0" w:line="256" w:lineRule="auto"/>
                                  <w:jc w:val="center"/>
                                  <w:rPr>
                                    <w:b/>
                                    <w:bCs/>
                                    <w:color w:val="FFFFFF" w:themeColor="background1"/>
                                    <w:sz w:val="28"/>
                                    <w:szCs w:val="28"/>
                                  </w:rPr>
                                </w:pPr>
                                <w:r w:rsidRPr="00F3099B">
                                  <w:rPr>
                                    <w:rFonts w:asciiTheme="minorHAnsi" w:eastAsia="Calibri" w:hAnsi="Calibri"/>
                                    <w:b/>
                                    <w:bCs/>
                                    <w:color w:val="FFFFFF" w:themeColor="background1"/>
                                    <w:kern w:val="24"/>
                                    <w:sz w:val="28"/>
                                    <w:szCs w:val="28"/>
                                    <w:lang w:val="es-ES"/>
                                  </w:rPr>
                                  <w:t>77.54%</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9" name="Diagrama de flujo: conector 76"/>
                          <wps:cNvSpPr/>
                          <wps:spPr>
                            <a:xfrm>
                              <a:off x="904875" y="8807"/>
                              <a:ext cx="900000" cy="656234"/>
                            </a:xfrm>
                            <a:prstGeom prst="rect">
                              <a:avLst/>
                            </a:prstGeom>
                            <a:solidFill>
                              <a:srgbClr val="0070C0"/>
                            </a:solidFill>
                            <a:ln w="38100" cap="flat" cmpd="sng" algn="ctr">
                              <a:noFill/>
                              <a:prstDash val="solid"/>
                              <a:miter lim="800000"/>
                            </a:ln>
                            <a:effectLst/>
                            <a:scene3d>
                              <a:camera prst="orthographicFront">
                                <a:rot lat="0" lon="0" rev="0"/>
                              </a:camera>
                              <a:lightRig rig="contrasting" dir="t">
                                <a:rot lat="0" lon="0" rev="7800000"/>
                              </a:lightRig>
                            </a:scene3d>
                            <a:sp3d>
                              <a:bevelT w="139700" h="139700"/>
                            </a:sp3d>
                          </wps:spPr>
                          <wps:txbx>
                            <w:txbxContent>
                              <w:p w14:paraId="7D97AD06" w14:textId="77777777" w:rsidR="007B5596" w:rsidRPr="00F3099B" w:rsidRDefault="007B5596" w:rsidP="007B5596">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F3099B">
                                  <w:rPr>
                                    <w:rFonts w:asciiTheme="minorHAnsi" w:eastAsia="Calibri" w:hAnsi="Calibri"/>
                                    <w:color w:val="FFFFFF"/>
                                    <w:kern w:val="24"/>
                                    <w:sz w:val="28"/>
                                    <w:szCs w:val="28"/>
                                    <w:u w:val="single"/>
                                    <w:lang w:val="es-ES"/>
                                  </w:rPr>
                                  <w:t>Febrero</w:t>
                                </w:r>
                              </w:p>
                              <w:p w14:paraId="3ED5C12E" w14:textId="77777777" w:rsidR="007B5596" w:rsidRPr="00F3099B" w:rsidRDefault="007B5596" w:rsidP="007B5596">
                                <w:pPr>
                                  <w:pStyle w:val="NormalWeb"/>
                                  <w:spacing w:before="0" w:beforeAutospacing="0" w:after="0" w:afterAutospacing="0" w:line="256" w:lineRule="auto"/>
                                  <w:jc w:val="center"/>
                                  <w:rPr>
                                    <w:b/>
                                    <w:bCs/>
                                    <w:sz w:val="28"/>
                                    <w:szCs w:val="28"/>
                                  </w:rPr>
                                </w:pPr>
                                <w:r w:rsidRPr="00F3099B">
                                  <w:rPr>
                                    <w:rFonts w:asciiTheme="minorHAnsi" w:eastAsia="Calibri" w:hAnsi="Calibri"/>
                                    <w:b/>
                                    <w:bCs/>
                                    <w:color w:val="FFFFFF"/>
                                    <w:kern w:val="24"/>
                                    <w:sz w:val="28"/>
                                    <w:szCs w:val="28"/>
                                    <w:lang w:val="es-ES"/>
                                  </w:rPr>
                                  <w:t>72.74%</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s:wsp>
                        <wps:cNvPr id="36" name="Diagrama de flujo: conector 78"/>
                        <wps:cNvSpPr/>
                        <wps:spPr>
                          <a:xfrm>
                            <a:off x="1804670" y="10537"/>
                            <a:ext cx="900000" cy="656234"/>
                          </a:xfrm>
                          <a:prstGeom prst="rect">
                            <a:avLst/>
                          </a:prstGeom>
                          <a:solidFill>
                            <a:schemeClr val="accent1">
                              <a:lumMod val="60000"/>
                              <a:lumOff val="40000"/>
                            </a:schemeClr>
                          </a:solidFill>
                          <a:ln w="38100" cap="flat" cmpd="sng" algn="ctr">
                            <a:noFill/>
                            <a:prstDash val="solid"/>
                            <a:miter lim="800000"/>
                          </a:ln>
                          <a:effectLst/>
                          <a:scene3d>
                            <a:camera prst="orthographicFront">
                              <a:rot lat="0" lon="0" rev="0"/>
                            </a:camera>
                            <a:lightRig rig="contrasting" dir="t">
                              <a:rot lat="0" lon="0" rev="7800000"/>
                            </a:lightRig>
                          </a:scene3d>
                          <a:sp3d>
                            <a:bevelT w="139700" h="139700"/>
                          </a:sp3d>
                        </wps:spPr>
                        <wps:txbx>
                          <w:txbxContent>
                            <w:p w14:paraId="370C82A5" w14:textId="77777777" w:rsidR="007B5596" w:rsidRPr="00F3099B" w:rsidRDefault="007B5596" w:rsidP="007B5596">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F3099B">
                                <w:rPr>
                                  <w:rFonts w:asciiTheme="minorHAnsi" w:eastAsia="Calibri" w:hAnsi="Calibri"/>
                                  <w:color w:val="FFFFFF"/>
                                  <w:kern w:val="24"/>
                                  <w:sz w:val="28"/>
                                  <w:szCs w:val="28"/>
                                  <w:u w:val="single"/>
                                  <w:lang w:val="es-ES"/>
                                </w:rPr>
                                <w:t>Marzo</w:t>
                              </w:r>
                            </w:p>
                            <w:p w14:paraId="75FCC828" w14:textId="77777777" w:rsidR="007B5596" w:rsidRPr="00F3099B" w:rsidRDefault="007B5596" w:rsidP="007B5596">
                              <w:pPr>
                                <w:pStyle w:val="NormalWeb"/>
                                <w:spacing w:before="0" w:beforeAutospacing="0" w:after="0" w:afterAutospacing="0" w:line="256" w:lineRule="auto"/>
                                <w:jc w:val="center"/>
                                <w:rPr>
                                  <w:b/>
                                  <w:bCs/>
                                  <w:sz w:val="28"/>
                                  <w:szCs w:val="28"/>
                                </w:rPr>
                              </w:pPr>
                              <w:r w:rsidRPr="00F3099B">
                                <w:rPr>
                                  <w:rFonts w:asciiTheme="minorHAnsi" w:eastAsia="Calibri" w:hAnsi="Calibri"/>
                                  <w:b/>
                                  <w:bCs/>
                                  <w:color w:val="FFFFFF"/>
                                  <w:kern w:val="24"/>
                                  <w:sz w:val="28"/>
                                  <w:szCs w:val="28"/>
                                  <w:lang w:val="es-ES"/>
                                </w:rPr>
                                <w:t>67.60%</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5A71584" id="Grupo 26" o:spid="_x0000_s1026" style="position:absolute;left:0;text-align:left;margin-left:121.2pt;margin-top:2.6pt;width:227.95pt;height:56.85pt;z-index:251765760;mso-width-relative:margin;mso-height-relative:margin" coordorigin=",86" coordsize="27046,6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jYMv/AMAAC4QAAAOAAAAZHJzL2Uyb0RvYy54bWzsV19v2zYQfx/Q70DovbFky5IsxCmCpAkG&#10;ZF2wZOgzTVESC4rkSNpy+ul3JCXZSZEtbbFgD/GDzBPJ+3+/O51+2Hcc7ag2TIp1lJzEEaKCyIqJ&#10;Zh39eX/1voiQsVhUmEtB19EDNdGHs3e/nPaqpHPZSl5RjYCJMGWv1lFrrSpnM0Na2mFzIhUVsFlL&#10;3WELpG5mlcY9cO/4bB7H2ayXulJaEmoMvL0Mm9GZ51/XlNjf69pQi/g6At2sf2r/3Ljn7OwUl43G&#10;qmVkUAP/gBYdZgKETqwuscVoq9k3rDpGtDSytidEdjNZ14xQbwNYk8RPrLnWcqu8LU3ZN2pyE7j2&#10;iZ9+mC35tLvW6k7davBErxrwhaecLftad+4ftER777KHyWV0bxGBl/NitUziLEIE9vL5PF7kwaek&#10;BccfrhVZkYwbH8e7eZxmOUTF3c2WRbzy8ZiNkmeP9JmIoCcofqsRqyDpIMUE7iC5rvVWSQT0YMt3&#10;G3fQcrQvKeK0yJejjtkiG3LmBfY9c/dZ+6ACzCHI5ueCfNdiRX3umPLgqzQdfXXJMKR9h1FFUc23&#10;X2SJCFQosVKj3MewV/7mlBumNJAmzybGt75bxe43uW6+SF1gJvNxqbSx11R2yC3WkQbpvojw7sbY&#10;cHQ84sQayVl1xTj3hG42F1yjHXaVHc/jEBjg/ugYF6hfR4si8YpgQJiaYws6dQpSx4gmQpg3AF3E&#10;ai9bSCcBhAf1LrFpgwzPNqRwxyyAFmfdOiqCjUFZLtw16mEnWADaECroonIbBJJU48FYqW0rB+C5&#10;0lIEy7UEpMIBpQAwfdFpuhvKDowLPBw3zprW/sEapBngAcTOamwsYGCEKgYI9y8M88eaD8x8eI5U&#10;NiqovqE7yu+dK5PFKne+bKdlsD2chJId08St7H6zh2233MjqAQoWDPRGGUWuGET9BnS+xRowF3hC&#10;H4HdVuqvEeoBkyFAf22xphHivwqoh1WSpnDMeiJd5nMg9PHO5nhHbLsLCcmRQAdSxC/decvHZa1l&#10;9xnax7mTCltYEJAdUmEgLmzoFdCACD0/98cAuBW2N+JOEcd8zJT7/Wes1RBdC/jxSY41iMsnGR3O&#10;uptCnm+trJlP94OfIA6OADwI3vvPgWGxehEwZAFaXwgMqwE7Ad6LIh4aw4isr4kOeXwxthZfxiOI&#10;vKHDM3DzaugQOviYVW8gcdT2vgskDrPSawEGzHxh6vrHSWKYxV4IGG5i8hMhIEYSL8dZ8nUgw31y&#10;0GmkwAQatw3wzrfdb7IKY0DmZxo/H8BrN+P6CSQdX7sBZOQUuunx1PIGOP8LwJm/AY4bPn5mKvGA&#10;Ax+lPseHOdZ99R7Tfoo5fOaf/Q0AAP//AwBQSwMEFAAGAAgAAAAhAL37px3gAAAACQEAAA8AAABk&#10;cnMvZG93bnJldi54bWxMj01Lw0AQhu+C/2EZwZvdJP0gjdmUUtRTEWwF8TbNTpPQ7GzIbpP037ue&#10;9Di8D+/7TL6ZTCsG6l1jWUE8i0AQl1Y3XCn4PL4+pSCcR9bYWiYFN3KwKe7vcsy0HfmDhoOvRChh&#10;l6GC2vsuk9KVNRl0M9sRh+xse4M+nH0ldY9jKDetTKJoJQ02HBZq7GhXU3k5XI2CtxHH7Tx+GfaX&#10;8+72fVy+f+1jUurxYdo+g/A0+T8YfvWDOhTB6WSvrJ1oFSSLZBFQBcsERMhX63QO4hTAOF2DLHL5&#10;/4PiBwAA//8DAFBLAQItABQABgAIAAAAIQC2gziS/gAAAOEBAAATAAAAAAAAAAAAAAAAAAAAAABb&#10;Q29udGVudF9UeXBlc10ueG1sUEsBAi0AFAAGAAgAAAAhADj9If/WAAAAlAEAAAsAAAAAAAAAAAAA&#10;AAAALwEAAF9yZWxzLy5yZWxzUEsBAi0AFAAGAAgAAAAhAEuNgy/8AwAALhAAAA4AAAAAAAAAAAAA&#10;AAAALgIAAGRycy9lMm9Eb2MueG1sUEsBAi0AFAAGAAgAAAAhAL37px3gAAAACQEAAA8AAAAAAAAA&#10;AAAAAAAAVgYAAGRycy9kb3ducmV2LnhtbFBLBQYAAAAABAAEAPMAAABjBwAAAAA=&#10;">
                <v:group id="Grupo 18" o:spid="_x0000_s1027" style="position:absolute;top:86;width:18048;height:6564" coordorigin=",86" coordsize="18048,65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S84cxQAAANsAAAAPAAAAZHJzL2Rvd25yZXYueG1sRI9Pa8JA&#10;EMXvQr/DMoXedBNLS0ndiEiVHqRQLYi3ITv5g9nZkF2T+O07h0JvM7w37/1mtZ5cqwbqQ+PZQLpI&#10;QBEX3jZcGfg57eZvoEJEtth6JgN3CrDOH2YrzKwf+ZuGY6yUhHDI0EAdY5dpHYqaHIaF74hFK33v&#10;MMraV9r2OEq4a/UySV61w4alocaOtjUV1+PNGdiPOG6e04/hcC2398vp5et8SMmYp8dp8w4q0hT/&#10;zX/Xn1bwBVZ+kQF0/gsAAP//AwBQSwECLQAUAAYACAAAACEA2+H2y+4AAACFAQAAEwAAAAAAAAAA&#10;AAAAAAAAAAAAW0NvbnRlbnRfVHlwZXNdLnhtbFBLAQItABQABgAIAAAAIQBa9CxbvwAAABUBAAAL&#10;AAAAAAAAAAAAAAAAAB8BAABfcmVscy8ucmVsc1BLAQItABQABgAIAAAAIQATS84cxQAAANsAAAAP&#10;AAAAAAAAAAAAAAAAAAcCAABkcnMvZG93bnJldi54bWxQSwUGAAAAAAMAAwC3AAAA+QIAAAAA&#10;">
                  <v:rect id="Diagrama de flujo: conector 77" o:spid="_x0000_s1028" style="position:absolute;top:86;width:9000;height:65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JdnxAAAANsAAAAPAAAAZHJzL2Rvd25yZXYueG1sRI9Pi8Iw&#10;FMTvC36H8ARva6qIK9UoInTXm39WBG+vzbOtNi+liVq/vREW9jjMzG+Y2aI1lbhT40rLCgb9CARx&#10;ZnXJuYLDb/I5AeE8ssbKMil4koPFvPMxw1jbB+/ovve5CBB2MSoovK9jKV1WkEHXtzVx8M62MeiD&#10;bHKpG3wEuKnkMIrG0mDJYaHAmlYFZdf9zSgYHn/OOt0evpPN9uRSn6Tjy/JLqV63XU5BeGr9f/iv&#10;vdYKRiN4fwk/QM5fAAAA//8DAFBLAQItABQABgAIAAAAIQDb4fbL7gAAAIUBAAATAAAAAAAAAAAA&#10;AAAAAAAAAABbQ29udGVudF9UeXBlc10ueG1sUEsBAi0AFAAGAAgAAAAhAFr0LFu/AAAAFQEAAAsA&#10;AAAAAAAAAAAAAAAAHwEAAF9yZWxzLy5yZWxzUEsBAi0AFAAGAAgAAAAhABFMl2fEAAAA2wAAAA8A&#10;AAAAAAAAAAAAAAAABwIAAGRycy9kb3ducmV2LnhtbFBLBQYAAAAAAwADALcAAAD4AgAAAAA=&#10;" fillcolor="#002060" stroked="f" strokeweight="3pt">
                    <v:textbox>
                      <w:txbxContent>
                        <w:p w14:paraId="2960E13F" w14:textId="77777777" w:rsidR="007B5596" w:rsidRPr="00F3099B" w:rsidRDefault="007B5596" w:rsidP="007B5596">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F3099B">
                            <w:rPr>
                              <w:rFonts w:asciiTheme="minorHAnsi" w:eastAsia="Calibri" w:hAnsi="Calibri"/>
                              <w:color w:val="FFFFFF" w:themeColor="background1"/>
                              <w:kern w:val="24"/>
                              <w:sz w:val="28"/>
                              <w:szCs w:val="28"/>
                              <w:u w:val="single"/>
                              <w:lang w:val="es-ES"/>
                            </w:rPr>
                            <w:t>Enero</w:t>
                          </w:r>
                        </w:p>
                        <w:p w14:paraId="04ADF812" w14:textId="77777777" w:rsidR="007B5596" w:rsidRPr="00F3099B" w:rsidRDefault="007B5596" w:rsidP="007B5596">
                          <w:pPr>
                            <w:pStyle w:val="NormalWeb"/>
                            <w:spacing w:before="0" w:beforeAutospacing="0" w:after="0" w:afterAutospacing="0" w:line="256" w:lineRule="auto"/>
                            <w:jc w:val="center"/>
                            <w:rPr>
                              <w:b/>
                              <w:bCs/>
                              <w:color w:val="FFFFFF" w:themeColor="background1"/>
                              <w:sz w:val="28"/>
                              <w:szCs w:val="28"/>
                            </w:rPr>
                          </w:pPr>
                          <w:r w:rsidRPr="00F3099B">
                            <w:rPr>
                              <w:rFonts w:asciiTheme="minorHAnsi" w:eastAsia="Calibri" w:hAnsi="Calibri"/>
                              <w:b/>
                              <w:bCs/>
                              <w:color w:val="FFFFFF" w:themeColor="background1"/>
                              <w:kern w:val="24"/>
                              <w:sz w:val="28"/>
                              <w:szCs w:val="28"/>
                              <w:lang w:val="es-ES"/>
                            </w:rPr>
                            <w:t>77.54%</w:t>
                          </w:r>
                        </w:p>
                      </w:txbxContent>
                    </v:textbox>
                  </v:rect>
                  <v:rect id="Diagrama de flujo: conector 76" o:spid="_x0000_s1029" style="position:absolute;left:9048;top:88;width:9000;height:656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j7X8xQAAANsAAAAPAAAAZHJzL2Rvd25yZXYueG1sRI9Pa8JA&#10;FMTvgt9heUJvulFBNHUVFVqkPYh/oNdH9jVJzb4Nu2uS+um7BcHjMDO/YZbrzlSiIedLywrGowQE&#10;cWZ1ybmCy/ltOAfhA7LGyjIp+CUP61W/t8RU25aP1JxCLiKEfYoKihDqVEqfFWTQj2xNHL1v6wyG&#10;KF0utcM2wk0lJ0kykwZLjgsF1rQrKLuebkaB+5y83+/20ExvLW5n4Sv/+dhvlHoZdJtXEIG68Aw/&#10;2nutYLqA/y/xB8jVHwAAAP//AwBQSwECLQAUAAYACAAAACEA2+H2y+4AAACFAQAAEwAAAAAAAAAA&#10;AAAAAAAAAAAAW0NvbnRlbnRfVHlwZXNdLnhtbFBLAQItABQABgAIAAAAIQBa9CxbvwAAABUBAAAL&#10;AAAAAAAAAAAAAAAAAB8BAABfcmVscy8ucmVsc1BLAQItABQABgAIAAAAIQCMj7X8xQAAANsAAAAP&#10;AAAAAAAAAAAAAAAAAAcCAABkcnMvZG93bnJldi54bWxQSwUGAAAAAAMAAwC3AAAA+QIAAAAA&#10;" fillcolor="#0070c0" stroked="f" strokeweight="3pt">
                    <v:textbox>
                      <w:txbxContent>
                        <w:p w14:paraId="7D97AD06" w14:textId="77777777" w:rsidR="007B5596" w:rsidRPr="00F3099B" w:rsidRDefault="007B5596" w:rsidP="007B5596">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F3099B">
                            <w:rPr>
                              <w:rFonts w:asciiTheme="minorHAnsi" w:eastAsia="Calibri" w:hAnsi="Calibri"/>
                              <w:color w:val="FFFFFF"/>
                              <w:kern w:val="24"/>
                              <w:sz w:val="28"/>
                              <w:szCs w:val="28"/>
                              <w:u w:val="single"/>
                              <w:lang w:val="es-ES"/>
                            </w:rPr>
                            <w:t>Febrero</w:t>
                          </w:r>
                        </w:p>
                        <w:p w14:paraId="3ED5C12E" w14:textId="77777777" w:rsidR="007B5596" w:rsidRPr="00F3099B" w:rsidRDefault="007B5596" w:rsidP="007B5596">
                          <w:pPr>
                            <w:pStyle w:val="NormalWeb"/>
                            <w:spacing w:before="0" w:beforeAutospacing="0" w:after="0" w:afterAutospacing="0" w:line="256" w:lineRule="auto"/>
                            <w:jc w:val="center"/>
                            <w:rPr>
                              <w:b/>
                              <w:bCs/>
                              <w:sz w:val="28"/>
                              <w:szCs w:val="28"/>
                            </w:rPr>
                          </w:pPr>
                          <w:r w:rsidRPr="00F3099B">
                            <w:rPr>
                              <w:rFonts w:asciiTheme="minorHAnsi" w:eastAsia="Calibri" w:hAnsi="Calibri"/>
                              <w:b/>
                              <w:bCs/>
                              <w:color w:val="FFFFFF"/>
                              <w:kern w:val="24"/>
                              <w:sz w:val="28"/>
                              <w:szCs w:val="28"/>
                              <w:lang w:val="es-ES"/>
                            </w:rPr>
                            <w:t>72.74%</w:t>
                          </w:r>
                        </w:p>
                      </w:txbxContent>
                    </v:textbox>
                  </v:rect>
                </v:group>
                <v:rect id="Diagrama de flujo: conector 78" o:spid="_x0000_s1030" style="position:absolute;left:18046;top:105;width:9000;height:656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3BYowgAAANsAAAAPAAAAZHJzL2Rvd25yZXYueG1sRI9Ba8JA&#10;FITvBf/D8gRv9cUKtkRXEatgyalW8PrIPpNo9m3YXTX9991CocdhZr5hFqveturOPjRONEzGGSiW&#10;0plGKg3Hr93zG6gQSQy1TljDNwdYLQdPC8qNe8gn3w+xUgkiIScNdYxdjhjKmi2FsetYknd23lJM&#10;0ldoPD0S3Lb4kmUztNRIWqip403N5fVwsxr8Dk1BRfGBKJf3brt/PV0yr/Vo2K/noCL38T/8194b&#10;DdMZ/H5JPwCXPwAAAP//AwBQSwECLQAUAAYACAAAACEA2+H2y+4AAACFAQAAEwAAAAAAAAAAAAAA&#10;AAAAAAAAW0NvbnRlbnRfVHlwZXNdLnhtbFBLAQItABQABgAIAAAAIQBa9CxbvwAAABUBAAALAAAA&#10;AAAAAAAAAAAAAB8BAABfcmVscy8ucmVsc1BLAQItABQABgAIAAAAIQAA3BYowgAAANsAAAAPAAAA&#10;AAAAAAAAAAAAAAcCAABkcnMvZG93bnJldi54bWxQSwUGAAAAAAMAAwC3AAAA9gIAAAAA&#10;" fillcolor="#9cc2e5 [1940]" stroked="f" strokeweight="3pt">
                  <v:textbox>
                    <w:txbxContent>
                      <w:p w14:paraId="370C82A5" w14:textId="77777777" w:rsidR="007B5596" w:rsidRPr="00F3099B" w:rsidRDefault="007B5596" w:rsidP="007B5596">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F3099B">
                          <w:rPr>
                            <w:rFonts w:asciiTheme="minorHAnsi" w:eastAsia="Calibri" w:hAnsi="Calibri"/>
                            <w:color w:val="FFFFFF"/>
                            <w:kern w:val="24"/>
                            <w:sz w:val="28"/>
                            <w:szCs w:val="28"/>
                            <w:u w:val="single"/>
                            <w:lang w:val="es-ES"/>
                          </w:rPr>
                          <w:t>Marzo</w:t>
                        </w:r>
                      </w:p>
                      <w:p w14:paraId="75FCC828" w14:textId="77777777" w:rsidR="007B5596" w:rsidRPr="00F3099B" w:rsidRDefault="007B5596" w:rsidP="007B5596">
                        <w:pPr>
                          <w:pStyle w:val="NormalWeb"/>
                          <w:spacing w:before="0" w:beforeAutospacing="0" w:after="0" w:afterAutospacing="0" w:line="256" w:lineRule="auto"/>
                          <w:jc w:val="center"/>
                          <w:rPr>
                            <w:b/>
                            <w:bCs/>
                            <w:sz w:val="28"/>
                            <w:szCs w:val="28"/>
                          </w:rPr>
                        </w:pPr>
                        <w:r w:rsidRPr="00F3099B">
                          <w:rPr>
                            <w:rFonts w:asciiTheme="minorHAnsi" w:eastAsia="Calibri" w:hAnsi="Calibri"/>
                            <w:b/>
                            <w:bCs/>
                            <w:color w:val="FFFFFF"/>
                            <w:kern w:val="24"/>
                            <w:sz w:val="28"/>
                            <w:szCs w:val="28"/>
                            <w:lang w:val="es-ES"/>
                          </w:rPr>
                          <w:t>67.60%</w:t>
                        </w:r>
                      </w:p>
                    </w:txbxContent>
                  </v:textbox>
                </v:rect>
              </v:group>
            </w:pict>
          </mc:Fallback>
        </mc:AlternateContent>
      </w:r>
    </w:p>
    <w:p w14:paraId="12821101" w14:textId="77777777" w:rsidR="00F349C4" w:rsidRDefault="00F349C4" w:rsidP="00385330">
      <w:pPr>
        <w:spacing w:before="120" w:after="120" w:line="276" w:lineRule="auto"/>
        <w:jc w:val="both"/>
        <w:rPr>
          <w:sz w:val="24"/>
          <w:szCs w:val="24"/>
        </w:rPr>
      </w:pPr>
    </w:p>
    <w:p w14:paraId="5F5C59DF" w14:textId="77777777" w:rsidR="00F349C4" w:rsidRDefault="00F349C4" w:rsidP="00385330">
      <w:pPr>
        <w:spacing w:before="120" w:after="120" w:line="276" w:lineRule="auto"/>
        <w:jc w:val="both"/>
        <w:rPr>
          <w:sz w:val="24"/>
          <w:szCs w:val="24"/>
        </w:rPr>
      </w:pPr>
    </w:p>
    <w:p w14:paraId="2F88C4FF" w14:textId="77777777" w:rsidR="004A7D34" w:rsidRDefault="004A7D34" w:rsidP="00385330">
      <w:pPr>
        <w:spacing w:before="120" w:after="120" w:line="276" w:lineRule="auto"/>
        <w:jc w:val="both"/>
        <w:rPr>
          <w:sz w:val="24"/>
          <w:szCs w:val="24"/>
        </w:rPr>
      </w:pPr>
    </w:p>
    <w:p w14:paraId="16F9BB51" w14:textId="77777777" w:rsidR="004A7D34" w:rsidRDefault="004A7D34" w:rsidP="00385330">
      <w:pPr>
        <w:spacing w:before="120" w:after="120" w:line="276" w:lineRule="auto"/>
        <w:jc w:val="both"/>
        <w:rPr>
          <w:sz w:val="24"/>
          <w:szCs w:val="24"/>
        </w:rPr>
      </w:pPr>
    </w:p>
    <w:p w14:paraId="11699D1A" w14:textId="77777777" w:rsidR="004A7D34" w:rsidRDefault="004A7D34" w:rsidP="00385330">
      <w:pPr>
        <w:spacing w:before="120" w:after="120" w:line="276" w:lineRule="auto"/>
        <w:jc w:val="both"/>
        <w:rPr>
          <w:sz w:val="24"/>
          <w:szCs w:val="24"/>
        </w:rPr>
      </w:pPr>
    </w:p>
    <w:p w14:paraId="2F1E0697" w14:textId="77777777" w:rsidR="004A7D34" w:rsidRDefault="004A7D34" w:rsidP="00385330">
      <w:pPr>
        <w:spacing w:before="120" w:after="120" w:line="276" w:lineRule="auto"/>
        <w:jc w:val="both"/>
        <w:rPr>
          <w:sz w:val="24"/>
          <w:szCs w:val="24"/>
        </w:rPr>
      </w:pPr>
    </w:p>
    <w:p w14:paraId="594ADE55" w14:textId="77777777" w:rsidR="004A7D34" w:rsidRDefault="004A7D34" w:rsidP="00385330">
      <w:pPr>
        <w:spacing w:before="120" w:after="120" w:line="276" w:lineRule="auto"/>
        <w:jc w:val="both"/>
        <w:rPr>
          <w:sz w:val="24"/>
          <w:szCs w:val="24"/>
        </w:rPr>
      </w:pPr>
    </w:p>
    <w:p w14:paraId="4648EF47" w14:textId="77777777" w:rsidR="004A7D34" w:rsidRDefault="004A7D34" w:rsidP="00385330">
      <w:pPr>
        <w:spacing w:before="120" w:after="120" w:line="276" w:lineRule="auto"/>
        <w:jc w:val="both"/>
        <w:rPr>
          <w:sz w:val="24"/>
          <w:szCs w:val="24"/>
        </w:rPr>
      </w:pPr>
    </w:p>
    <w:p w14:paraId="50B8697F" w14:textId="28404FFA" w:rsidR="007B5596" w:rsidRDefault="008E2B37" w:rsidP="00385330">
      <w:pPr>
        <w:spacing w:before="120" w:after="120" w:line="276" w:lineRule="auto"/>
        <w:jc w:val="both"/>
        <w:rPr>
          <w:sz w:val="24"/>
          <w:szCs w:val="24"/>
        </w:rPr>
      </w:pPr>
      <w:r w:rsidRPr="00E4287C">
        <w:rPr>
          <w:sz w:val="24"/>
          <w:szCs w:val="24"/>
        </w:rPr>
        <w:t>A continuación, se presenta</w:t>
      </w:r>
      <w:r w:rsidR="00385330">
        <w:rPr>
          <w:sz w:val="24"/>
          <w:szCs w:val="24"/>
        </w:rPr>
        <w:t xml:space="preserve">n </w:t>
      </w:r>
      <w:r w:rsidRPr="00E4287C">
        <w:rPr>
          <w:sz w:val="24"/>
          <w:szCs w:val="24"/>
        </w:rPr>
        <w:t xml:space="preserve">las </w:t>
      </w:r>
      <w:r w:rsidR="00385330">
        <w:rPr>
          <w:sz w:val="24"/>
          <w:szCs w:val="24"/>
        </w:rPr>
        <w:t xml:space="preserve">principales </w:t>
      </w:r>
      <w:r w:rsidRPr="00E4287C">
        <w:rPr>
          <w:sz w:val="24"/>
          <w:szCs w:val="24"/>
        </w:rPr>
        <w:t xml:space="preserve">actividades o proyectos </w:t>
      </w:r>
      <w:r w:rsidR="00385330">
        <w:rPr>
          <w:sz w:val="24"/>
          <w:szCs w:val="24"/>
        </w:rPr>
        <w:t xml:space="preserve">operativos </w:t>
      </w:r>
      <w:r w:rsidRPr="00E4287C">
        <w:rPr>
          <w:sz w:val="24"/>
          <w:szCs w:val="24"/>
        </w:rPr>
        <w:t>de la dirección</w:t>
      </w:r>
      <w:r w:rsidR="00385330">
        <w:rPr>
          <w:sz w:val="24"/>
          <w:szCs w:val="24"/>
        </w:rPr>
        <w:t xml:space="preserve"> </w:t>
      </w:r>
      <w:r w:rsidR="007B5596" w:rsidRPr="007336F7">
        <w:rPr>
          <w:sz w:val="24"/>
          <w:szCs w:val="24"/>
        </w:rPr>
        <w:t>que al cierre del primer trimestre (enero - marzo) presentaron una desviación de la meta con respecto al objetivo programado</w:t>
      </w:r>
      <w:r w:rsidR="00463047">
        <w:rPr>
          <w:sz w:val="24"/>
          <w:szCs w:val="24"/>
        </w:rPr>
        <w:t xml:space="preserve">, y </w:t>
      </w:r>
      <w:r w:rsidR="00074786" w:rsidRPr="007336F7">
        <w:rPr>
          <w:sz w:val="24"/>
          <w:szCs w:val="24"/>
        </w:rPr>
        <w:t>tienen una ejecución por debajo de</w:t>
      </w:r>
      <w:r w:rsidR="0081440D" w:rsidRPr="007336F7">
        <w:rPr>
          <w:sz w:val="24"/>
          <w:szCs w:val="24"/>
        </w:rPr>
        <w:t>l</w:t>
      </w:r>
      <w:r w:rsidR="00074786" w:rsidRPr="007336F7">
        <w:rPr>
          <w:sz w:val="24"/>
          <w:szCs w:val="24"/>
        </w:rPr>
        <w:t xml:space="preserve"> 70% de cumplimiento</w:t>
      </w:r>
      <w:r w:rsidR="00463047">
        <w:rPr>
          <w:sz w:val="24"/>
          <w:szCs w:val="24"/>
        </w:rPr>
        <w:t xml:space="preserve">: </w:t>
      </w:r>
    </w:p>
    <w:tbl>
      <w:tblPr>
        <w:tblStyle w:val="Tabladelista4-nfasis5"/>
        <w:tblW w:w="9067" w:type="dxa"/>
        <w:tblBorders>
          <w:top w:val="single" w:sz="24" w:space="0" w:color="002060"/>
          <w:left w:val="single" w:sz="24" w:space="0" w:color="002060"/>
          <w:bottom w:val="single" w:sz="24" w:space="0" w:color="002060"/>
          <w:right w:val="single" w:sz="24" w:space="0" w:color="002060"/>
          <w:insideH w:val="single" w:sz="24" w:space="0" w:color="002060"/>
          <w:insideV w:val="single" w:sz="24" w:space="0" w:color="002060"/>
        </w:tblBorders>
        <w:tblLook w:val="04A0" w:firstRow="1" w:lastRow="0" w:firstColumn="1" w:lastColumn="0" w:noHBand="0" w:noVBand="1"/>
      </w:tblPr>
      <w:tblGrid>
        <w:gridCol w:w="6516"/>
        <w:gridCol w:w="2551"/>
      </w:tblGrid>
      <w:tr w:rsidR="007B5596" w:rsidRPr="007336F7" w14:paraId="282448D1" w14:textId="77777777" w:rsidTr="004A7D34">
        <w:trPr>
          <w:cnfStyle w:val="100000000000" w:firstRow="1" w:lastRow="0" w:firstColumn="0" w:lastColumn="0" w:oddVBand="0" w:evenVBand="0" w:oddHBand="0" w:evenHBand="0" w:firstRowFirstColumn="0" w:firstRowLastColumn="0" w:lastRowFirstColumn="0" w:lastRowLastColumn="0"/>
          <w:trHeight w:val="397"/>
          <w:tblHeader/>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002060"/>
            <w:vAlign w:val="center"/>
            <w:hideMark/>
          </w:tcPr>
          <w:p w14:paraId="4DB41908" w14:textId="41DD889A" w:rsidR="007B5596" w:rsidRPr="007336F7" w:rsidRDefault="007B5596" w:rsidP="00A71861">
            <w:pPr>
              <w:jc w:val="center"/>
              <w:rPr>
                <w:rFonts w:eastAsia="Times New Roman" w:cstheme="minorHAnsi"/>
                <w:sz w:val="24"/>
                <w:szCs w:val="24"/>
                <w:lang w:eastAsia="es-DO"/>
              </w:rPr>
            </w:pPr>
            <w:bookmarkStart w:id="78" w:name="_Hlk101272459"/>
            <w:r w:rsidRPr="007336F7">
              <w:rPr>
                <w:rFonts w:eastAsia="Times New Roman" w:cstheme="minorHAnsi"/>
                <w:sz w:val="24"/>
                <w:szCs w:val="24"/>
                <w:lang w:eastAsia="es-DO"/>
              </w:rPr>
              <w:t>Actividad</w:t>
            </w:r>
          </w:p>
        </w:tc>
        <w:tc>
          <w:tcPr>
            <w:tcW w:w="2551" w:type="dxa"/>
            <w:tcBorders>
              <w:top w:val="single" w:sz="4" w:space="0" w:color="auto"/>
              <w:left w:val="single" w:sz="4" w:space="0" w:color="auto"/>
              <w:bottom w:val="single" w:sz="4" w:space="0" w:color="auto"/>
              <w:right w:val="single" w:sz="4" w:space="0" w:color="auto"/>
            </w:tcBorders>
            <w:shd w:val="clear" w:color="auto" w:fill="002060"/>
            <w:vAlign w:val="center"/>
            <w:hideMark/>
          </w:tcPr>
          <w:p w14:paraId="11313754" w14:textId="77777777" w:rsidR="007B5596" w:rsidRPr="007336F7" w:rsidRDefault="007B5596" w:rsidP="00A71861">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7336F7">
              <w:rPr>
                <w:rFonts w:eastAsia="Times New Roman" w:cstheme="minorHAnsi"/>
                <w:sz w:val="24"/>
                <w:szCs w:val="24"/>
                <w:lang w:eastAsia="es-DO"/>
              </w:rPr>
              <w:t>Responsable</w:t>
            </w:r>
          </w:p>
        </w:tc>
      </w:tr>
      <w:tr w:rsidR="007B5596" w:rsidRPr="007336F7" w14:paraId="6256FEE7" w14:textId="77777777" w:rsidTr="004A7D34">
        <w:trPr>
          <w:cnfStyle w:val="000000100000" w:firstRow="0" w:lastRow="0" w:firstColumn="0" w:lastColumn="0" w:oddVBand="0" w:evenVBand="0" w:oddHBand="1" w:evenHBand="0" w:firstRowFirstColumn="0" w:firstRowLastColumn="0" w:lastRowFirstColumn="0" w:lastRowLastColumn="0"/>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130A2F5A" w14:textId="77777777" w:rsidR="007B5596" w:rsidRPr="00755B20" w:rsidRDefault="007B5596" w:rsidP="002853BC">
            <w:pPr>
              <w:spacing w:line="276" w:lineRule="auto"/>
              <w:rPr>
                <w:rFonts w:eastAsia="Times New Roman" w:cstheme="minorHAnsi"/>
                <w:b w:val="0"/>
                <w:bCs w:val="0"/>
                <w:color w:val="000000"/>
                <w:sz w:val="24"/>
                <w:szCs w:val="24"/>
                <w:lang w:eastAsia="es-DO"/>
              </w:rPr>
            </w:pPr>
            <w:r w:rsidRPr="00755B20">
              <w:rPr>
                <w:rFonts w:eastAsia="Times New Roman" w:cstheme="minorHAnsi"/>
                <w:b w:val="0"/>
                <w:bCs w:val="0"/>
                <w:color w:val="000000"/>
                <w:sz w:val="24"/>
                <w:szCs w:val="24"/>
                <w:lang w:eastAsia="es-DO"/>
              </w:rPr>
              <w:t>Compensación de fianzas vencidas que cumplan con los parámetros regulatorios.</w:t>
            </w:r>
          </w:p>
        </w:tc>
        <w:tc>
          <w:tcPr>
            <w:tcW w:w="2551"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08C756BB" w14:textId="77777777" w:rsidR="007B5596" w:rsidRPr="007336F7"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7336F7">
              <w:rPr>
                <w:rFonts w:eastAsia="Times New Roman" w:cstheme="minorHAnsi"/>
                <w:color w:val="000000"/>
                <w:sz w:val="24"/>
                <w:szCs w:val="24"/>
                <w:lang w:eastAsia="es-DO"/>
              </w:rPr>
              <w:t>Control Gestión Comercial</w:t>
            </w:r>
          </w:p>
        </w:tc>
      </w:tr>
      <w:tr w:rsidR="007B5596" w:rsidRPr="007336F7" w14:paraId="54846CED" w14:textId="77777777" w:rsidTr="004A7D34">
        <w:trPr>
          <w:trHeight w:val="34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E7DBBE2" w14:textId="77777777" w:rsidR="007B5596" w:rsidRPr="00755B20" w:rsidRDefault="007B5596" w:rsidP="002853BC">
            <w:pPr>
              <w:spacing w:line="276" w:lineRule="auto"/>
              <w:rPr>
                <w:rFonts w:eastAsia="Times New Roman" w:cstheme="minorHAnsi"/>
                <w:b w:val="0"/>
                <w:bCs w:val="0"/>
                <w:color w:val="000000" w:themeColor="text1"/>
                <w:sz w:val="24"/>
                <w:szCs w:val="24"/>
                <w:lang w:eastAsia="es-DO"/>
              </w:rPr>
            </w:pPr>
            <w:r w:rsidRPr="00755B20">
              <w:rPr>
                <w:rFonts w:eastAsia="Times New Roman" w:cstheme="minorHAnsi"/>
                <w:b w:val="0"/>
                <w:bCs w:val="0"/>
                <w:color w:val="000000" w:themeColor="text1"/>
                <w:sz w:val="24"/>
                <w:szCs w:val="24"/>
                <w:lang w:eastAsia="es-DO"/>
              </w:rPr>
              <w:t>Generación de Órdenes de Supervisión de Distribución.</w:t>
            </w:r>
          </w:p>
        </w:tc>
        <w:tc>
          <w:tcPr>
            <w:tcW w:w="2551"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89DB061" w14:textId="77777777" w:rsidR="007B5596" w:rsidRPr="007336F7" w:rsidRDefault="007B5596" w:rsidP="00514A00">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themeColor="text1"/>
                <w:sz w:val="24"/>
                <w:szCs w:val="24"/>
                <w:lang w:eastAsia="es-DO"/>
              </w:rPr>
            </w:pPr>
            <w:r w:rsidRPr="007336F7">
              <w:rPr>
                <w:rFonts w:eastAsia="Times New Roman" w:cstheme="minorHAnsi"/>
                <w:color w:val="000000" w:themeColor="text1"/>
                <w:sz w:val="24"/>
                <w:szCs w:val="24"/>
                <w:lang w:eastAsia="es-DO"/>
              </w:rPr>
              <w:t>Técnica Comercial</w:t>
            </w:r>
          </w:p>
        </w:tc>
      </w:tr>
      <w:bookmarkEnd w:id="78"/>
      <w:tr w:rsidR="007B5596" w:rsidRPr="007336F7" w14:paraId="38FE9119" w14:textId="77777777" w:rsidTr="004A7D34">
        <w:trPr>
          <w:cnfStyle w:val="000000100000" w:firstRow="0" w:lastRow="0" w:firstColumn="0" w:lastColumn="0" w:oddVBand="0" w:evenVBand="0" w:oddHBand="1" w:evenHBand="0" w:firstRowFirstColumn="0" w:firstRowLastColumn="0" w:lastRowFirstColumn="0" w:lastRowLastColumn="0"/>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7753AB51" w14:textId="77777777" w:rsidR="007B5596" w:rsidRPr="00755B20" w:rsidRDefault="007B5596" w:rsidP="002853BC">
            <w:pPr>
              <w:spacing w:line="276" w:lineRule="auto"/>
              <w:rPr>
                <w:rFonts w:eastAsia="Times New Roman" w:cstheme="minorHAnsi"/>
                <w:b w:val="0"/>
                <w:bCs w:val="0"/>
                <w:color w:val="000000"/>
                <w:sz w:val="24"/>
                <w:szCs w:val="24"/>
                <w:lang w:eastAsia="es-DO"/>
              </w:rPr>
            </w:pPr>
            <w:r w:rsidRPr="00755B20">
              <w:rPr>
                <w:rFonts w:eastAsia="Times New Roman" w:cstheme="minorHAnsi"/>
                <w:b w:val="0"/>
                <w:bCs w:val="0"/>
                <w:color w:val="000000"/>
                <w:sz w:val="24"/>
                <w:szCs w:val="24"/>
                <w:lang w:eastAsia="es-DO"/>
              </w:rPr>
              <w:t>Realizar actualización de datos de clientes y de fianzas en el Sistema Open.</w:t>
            </w:r>
          </w:p>
        </w:tc>
        <w:tc>
          <w:tcPr>
            <w:tcW w:w="2551" w:type="dxa"/>
            <w:vMerge w:val="restart"/>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5FE03FDB" w14:textId="77777777" w:rsidR="007B5596" w:rsidRPr="007336F7"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7336F7">
              <w:rPr>
                <w:rFonts w:eastAsia="Times New Roman" w:cstheme="minorHAnsi"/>
                <w:color w:val="000000"/>
                <w:sz w:val="24"/>
                <w:szCs w:val="24"/>
                <w:lang w:eastAsia="es-DO"/>
              </w:rPr>
              <w:t>Comercial Sectores</w:t>
            </w:r>
          </w:p>
        </w:tc>
      </w:tr>
      <w:tr w:rsidR="007B5596" w:rsidRPr="007336F7" w14:paraId="6F32FAE4" w14:textId="77777777" w:rsidTr="004A7D34">
        <w:trPr>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19112C13" w14:textId="3507F33B" w:rsidR="007B5596" w:rsidRPr="00755B20" w:rsidRDefault="007B5596" w:rsidP="002853BC">
            <w:pPr>
              <w:spacing w:line="276" w:lineRule="auto"/>
              <w:rPr>
                <w:rFonts w:eastAsia="Times New Roman" w:cstheme="minorHAnsi"/>
                <w:b w:val="0"/>
                <w:bCs w:val="0"/>
                <w:color w:val="000000"/>
                <w:sz w:val="24"/>
                <w:szCs w:val="24"/>
                <w:lang w:eastAsia="es-DO"/>
              </w:rPr>
            </w:pPr>
            <w:r w:rsidRPr="00755B20">
              <w:rPr>
                <w:rFonts w:eastAsia="Times New Roman" w:cstheme="minorHAnsi"/>
                <w:b w:val="0"/>
                <w:bCs w:val="0"/>
                <w:color w:val="000000" w:themeColor="text1"/>
                <w:sz w:val="24"/>
                <w:szCs w:val="24"/>
                <w:lang w:eastAsia="es-DO"/>
              </w:rPr>
              <w:t>Aumentar la cantidad de contratos comercialmente activos</w:t>
            </w:r>
            <w:r w:rsidR="003A2006" w:rsidRPr="00755B20">
              <w:rPr>
                <w:rFonts w:eastAsia="Times New Roman" w:cstheme="minorHAnsi"/>
                <w:b w:val="0"/>
                <w:bCs w:val="0"/>
                <w:color w:val="000000" w:themeColor="text1"/>
                <w:sz w:val="24"/>
                <w:szCs w:val="24"/>
                <w:lang w:eastAsia="es-DO"/>
              </w:rPr>
              <w:t>.</w:t>
            </w:r>
          </w:p>
        </w:tc>
        <w:tc>
          <w:tcPr>
            <w:tcW w:w="2551" w:type="dxa"/>
            <w:vMerge/>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42D48D06" w14:textId="77777777" w:rsidR="007B5596" w:rsidRPr="007336F7" w:rsidRDefault="007B5596" w:rsidP="00514A00">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p>
        </w:tc>
      </w:tr>
      <w:tr w:rsidR="007B5596" w:rsidRPr="007336F7" w14:paraId="224DB5A4" w14:textId="77777777" w:rsidTr="004A7D34">
        <w:trPr>
          <w:cnfStyle w:val="000000100000" w:firstRow="0" w:lastRow="0" w:firstColumn="0" w:lastColumn="0" w:oddVBand="0" w:evenVBand="0" w:oddHBand="1" w:evenHBand="0" w:firstRowFirstColumn="0" w:firstRowLastColumn="0" w:lastRowFirstColumn="0" w:lastRowLastColumn="0"/>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11CFE342" w14:textId="611B297F" w:rsidR="007B5596" w:rsidRPr="00755B20" w:rsidRDefault="007B5596" w:rsidP="002853BC">
            <w:pPr>
              <w:spacing w:line="276" w:lineRule="auto"/>
              <w:rPr>
                <w:rFonts w:eastAsia="Times New Roman" w:cstheme="minorHAnsi"/>
                <w:b w:val="0"/>
                <w:bCs w:val="0"/>
                <w:color w:val="000000"/>
                <w:sz w:val="24"/>
                <w:szCs w:val="24"/>
                <w:lang w:eastAsia="es-DO"/>
              </w:rPr>
            </w:pPr>
            <w:r w:rsidRPr="00755B20">
              <w:rPr>
                <w:rFonts w:eastAsia="Times New Roman" w:cstheme="minorHAnsi"/>
                <w:b w:val="0"/>
                <w:bCs w:val="0"/>
                <w:color w:val="000000"/>
                <w:sz w:val="24"/>
                <w:szCs w:val="24"/>
                <w:lang w:eastAsia="es-DO"/>
              </w:rPr>
              <w:t>Aumentar cantidad de transacciones realizadas por canales de pagos externos (fuera de la Oficina).</w:t>
            </w:r>
          </w:p>
        </w:tc>
        <w:tc>
          <w:tcPr>
            <w:tcW w:w="2551" w:type="dxa"/>
            <w:vMerge/>
            <w:tcBorders>
              <w:top w:val="single" w:sz="2" w:space="0" w:color="FFFFFF" w:themeColor="background1"/>
              <w:left w:val="single" w:sz="4" w:space="0" w:color="auto"/>
              <w:bottom w:val="single" w:sz="4" w:space="0" w:color="auto"/>
              <w:right w:val="single" w:sz="4" w:space="0" w:color="auto"/>
            </w:tcBorders>
            <w:shd w:val="clear" w:color="auto" w:fill="BDD6EE" w:themeFill="accent1" w:themeFillTint="66"/>
            <w:vAlign w:val="center"/>
          </w:tcPr>
          <w:p w14:paraId="6F4E1A23" w14:textId="77777777" w:rsidR="007B5596" w:rsidRPr="007336F7"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p>
        </w:tc>
      </w:tr>
      <w:tr w:rsidR="007B5596" w:rsidRPr="007336F7" w14:paraId="35EED8BF" w14:textId="77777777" w:rsidTr="004A7D34">
        <w:trPr>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1A3E110C" w14:textId="00120AA9" w:rsidR="007B5596" w:rsidRPr="00755B20" w:rsidRDefault="007B5596" w:rsidP="002853BC">
            <w:pPr>
              <w:spacing w:line="276" w:lineRule="auto"/>
              <w:rPr>
                <w:rFonts w:eastAsia="Times New Roman" w:cstheme="minorHAnsi"/>
                <w:b w:val="0"/>
                <w:bCs w:val="0"/>
                <w:color w:val="000000"/>
                <w:sz w:val="24"/>
                <w:szCs w:val="24"/>
                <w:lang w:eastAsia="es-DO"/>
              </w:rPr>
            </w:pPr>
            <w:r w:rsidRPr="00755B20">
              <w:rPr>
                <w:rFonts w:eastAsia="Times New Roman" w:cstheme="minorHAnsi"/>
                <w:b w:val="0"/>
                <w:bCs w:val="0"/>
                <w:color w:val="000000" w:themeColor="text1"/>
                <w:sz w:val="24"/>
                <w:szCs w:val="24"/>
                <w:lang w:eastAsia="es-DO"/>
              </w:rPr>
              <w:t>Gestionar cambio de tarifa de BTS1 a BTS2</w:t>
            </w:r>
            <w:r w:rsidR="0043557D" w:rsidRPr="00755B20">
              <w:rPr>
                <w:rFonts w:eastAsia="Times New Roman" w:cstheme="minorHAnsi"/>
                <w:b w:val="0"/>
                <w:bCs w:val="0"/>
                <w:color w:val="000000" w:themeColor="text1"/>
                <w:sz w:val="24"/>
                <w:szCs w:val="24"/>
                <w:lang w:eastAsia="es-DO"/>
              </w:rPr>
              <w:t xml:space="preserve"> </w:t>
            </w:r>
            <w:r w:rsidRPr="00755B20">
              <w:rPr>
                <w:rFonts w:eastAsia="Times New Roman" w:cstheme="minorHAnsi"/>
                <w:b w:val="0"/>
                <w:bCs w:val="0"/>
                <w:color w:val="000000" w:themeColor="text1"/>
                <w:sz w:val="24"/>
                <w:szCs w:val="24"/>
                <w:lang w:eastAsia="es-DO"/>
              </w:rPr>
              <w:t>Ejecutadas en SGC.</w:t>
            </w:r>
          </w:p>
        </w:tc>
        <w:tc>
          <w:tcPr>
            <w:tcW w:w="2551" w:type="dxa"/>
            <w:vMerge/>
            <w:tcBorders>
              <w:top w:val="single" w:sz="2" w:space="0" w:color="FFFFFF" w:themeColor="background1"/>
              <w:left w:val="single" w:sz="4" w:space="0" w:color="auto"/>
              <w:bottom w:val="single" w:sz="4" w:space="0" w:color="auto"/>
              <w:right w:val="single" w:sz="4" w:space="0" w:color="auto"/>
            </w:tcBorders>
            <w:shd w:val="clear" w:color="auto" w:fill="BDD6EE" w:themeFill="accent1" w:themeFillTint="66"/>
            <w:vAlign w:val="center"/>
          </w:tcPr>
          <w:p w14:paraId="5A20C33D" w14:textId="77777777" w:rsidR="007B5596" w:rsidRPr="007336F7" w:rsidRDefault="007B5596" w:rsidP="00514A00">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p>
        </w:tc>
      </w:tr>
      <w:tr w:rsidR="007B5596" w:rsidRPr="007336F7" w14:paraId="2E270EBD" w14:textId="77777777" w:rsidTr="004A7D34">
        <w:trPr>
          <w:cnfStyle w:val="000000100000" w:firstRow="0" w:lastRow="0" w:firstColumn="0" w:lastColumn="0" w:oddVBand="0" w:evenVBand="0" w:oddHBand="1" w:evenHBand="0" w:firstRowFirstColumn="0" w:firstRowLastColumn="0" w:lastRowFirstColumn="0" w:lastRowLastColumn="0"/>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26FDEC35" w14:textId="686CDCA4" w:rsidR="007B5596" w:rsidRPr="00755B20" w:rsidRDefault="007B5596" w:rsidP="002853BC">
            <w:pPr>
              <w:spacing w:line="276" w:lineRule="auto"/>
              <w:rPr>
                <w:rFonts w:eastAsia="Times New Roman" w:cstheme="minorHAnsi"/>
                <w:b w:val="0"/>
                <w:bCs w:val="0"/>
                <w:color w:val="000000"/>
                <w:sz w:val="24"/>
                <w:szCs w:val="24"/>
                <w:lang w:eastAsia="es-DO"/>
              </w:rPr>
            </w:pPr>
            <w:r w:rsidRPr="00755B20">
              <w:rPr>
                <w:rFonts w:eastAsia="Times New Roman" w:cstheme="minorHAnsi"/>
                <w:b w:val="0"/>
                <w:bCs w:val="0"/>
                <w:color w:val="000000"/>
                <w:sz w:val="24"/>
                <w:szCs w:val="24"/>
                <w:lang w:eastAsia="es-DO"/>
              </w:rPr>
              <w:t>Gestionar normalización de clientes con estimaciones recurrentes.</w:t>
            </w:r>
          </w:p>
        </w:tc>
        <w:tc>
          <w:tcPr>
            <w:tcW w:w="2551" w:type="dxa"/>
            <w:vMerge/>
            <w:tcBorders>
              <w:top w:val="single" w:sz="2" w:space="0" w:color="FFFFFF" w:themeColor="background1"/>
              <w:left w:val="single" w:sz="4" w:space="0" w:color="auto"/>
              <w:bottom w:val="single" w:sz="4" w:space="0" w:color="auto"/>
              <w:right w:val="single" w:sz="4" w:space="0" w:color="auto"/>
            </w:tcBorders>
            <w:shd w:val="clear" w:color="auto" w:fill="BDD6EE" w:themeFill="accent1" w:themeFillTint="66"/>
            <w:vAlign w:val="center"/>
          </w:tcPr>
          <w:p w14:paraId="765B7867" w14:textId="77777777" w:rsidR="007B5596" w:rsidRPr="007336F7"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p>
        </w:tc>
      </w:tr>
      <w:tr w:rsidR="007B5596" w:rsidRPr="007336F7" w14:paraId="0CD030C1" w14:textId="77777777" w:rsidTr="004A7D34">
        <w:trPr>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2B6D444D" w14:textId="77777777" w:rsidR="007B5596" w:rsidRPr="00755B20" w:rsidRDefault="007B5596" w:rsidP="002853BC">
            <w:pPr>
              <w:spacing w:line="276" w:lineRule="auto"/>
              <w:rPr>
                <w:rFonts w:eastAsia="Times New Roman" w:cstheme="minorHAnsi"/>
                <w:b w:val="0"/>
                <w:bCs w:val="0"/>
                <w:color w:val="000000"/>
                <w:sz w:val="24"/>
                <w:szCs w:val="24"/>
                <w:lang w:eastAsia="es-DO"/>
              </w:rPr>
            </w:pPr>
            <w:r w:rsidRPr="00755B20">
              <w:rPr>
                <w:rFonts w:eastAsia="Times New Roman" w:cstheme="minorHAnsi"/>
                <w:b w:val="0"/>
                <w:bCs w:val="0"/>
                <w:color w:val="000000" w:themeColor="text1"/>
                <w:sz w:val="24"/>
                <w:szCs w:val="24"/>
                <w:lang w:eastAsia="es-DO"/>
              </w:rPr>
              <w:t>Identificar nuevos puntos de cobros para la coordinación con Mercadeo y Gestión Cobranzas.</w:t>
            </w:r>
          </w:p>
        </w:tc>
        <w:tc>
          <w:tcPr>
            <w:tcW w:w="2551" w:type="dxa"/>
            <w:vMerge/>
            <w:tcBorders>
              <w:top w:val="single" w:sz="2" w:space="0" w:color="FFFFFF" w:themeColor="background1"/>
              <w:left w:val="single" w:sz="4" w:space="0" w:color="auto"/>
              <w:bottom w:val="single" w:sz="4" w:space="0" w:color="auto"/>
              <w:right w:val="single" w:sz="4" w:space="0" w:color="auto"/>
            </w:tcBorders>
            <w:shd w:val="clear" w:color="auto" w:fill="BDD6EE" w:themeFill="accent1" w:themeFillTint="66"/>
            <w:vAlign w:val="center"/>
          </w:tcPr>
          <w:p w14:paraId="19E1F712" w14:textId="77777777" w:rsidR="007B5596" w:rsidRPr="007336F7" w:rsidRDefault="007B5596" w:rsidP="00514A00">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p>
        </w:tc>
      </w:tr>
      <w:tr w:rsidR="007B5596" w:rsidRPr="007336F7" w14:paraId="4AEECB42" w14:textId="77777777" w:rsidTr="004A7D34">
        <w:trPr>
          <w:cnfStyle w:val="000000100000" w:firstRow="0" w:lastRow="0" w:firstColumn="0" w:lastColumn="0" w:oddVBand="0" w:evenVBand="0" w:oddHBand="1" w:evenHBand="0" w:firstRowFirstColumn="0" w:firstRowLastColumn="0" w:lastRowFirstColumn="0" w:lastRowLastColumn="0"/>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29EB0CF8" w14:textId="77777777" w:rsidR="007B5596" w:rsidRPr="00755B20" w:rsidRDefault="007B5596" w:rsidP="002853BC">
            <w:pPr>
              <w:spacing w:line="276" w:lineRule="auto"/>
              <w:rPr>
                <w:rFonts w:eastAsia="Times New Roman" w:cstheme="minorHAnsi"/>
                <w:b w:val="0"/>
                <w:bCs w:val="0"/>
                <w:color w:val="000000"/>
                <w:sz w:val="24"/>
                <w:szCs w:val="24"/>
                <w:lang w:eastAsia="es-DO"/>
              </w:rPr>
            </w:pPr>
            <w:r w:rsidRPr="00755B20">
              <w:rPr>
                <w:rFonts w:eastAsia="Times New Roman" w:cstheme="minorHAnsi"/>
                <w:b w:val="0"/>
                <w:bCs w:val="0"/>
                <w:color w:val="000000"/>
                <w:sz w:val="24"/>
                <w:szCs w:val="24"/>
                <w:lang w:eastAsia="es-DO"/>
              </w:rPr>
              <w:t xml:space="preserve">Porcentaje de la calidad de la lectura y distribución de las facturas. </w:t>
            </w:r>
          </w:p>
        </w:tc>
        <w:tc>
          <w:tcPr>
            <w:tcW w:w="2551" w:type="dxa"/>
            <w:vMerge/>
            <w:tcBorders>
              <w:top w:val="single" w:sz="2" w:space="0" w:color="FFFFFF" w:themeColor="background1"/>
              <w:left w:val="single" w:sz="4" w:space="0" w:color="auto"/>
              <w:bottom w:val="single" w:sz="4" w:space="0" w:color="auto"/>
              <w:right w:val="single" w:sz="4" w:space="0" w:color="auto"/>
            </w:tcBorders>
            <w:shd w:val="clear" w:color="auto" w:fill="BDD6EE" w:themeFill="accent1" w:themeFillTint="66"/>
            <w:vAlign w:val="center"/>
          </w:tcPr>
          <w:p w14:paraId="395D4A0E" w14:textId="77777777" w:rsidR="007B5596" w:rsidRPr="007336F7"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p>
        </w:tc>
      </w:tr>
      <w:tr w:rsidR="007B5596" w:rsidRPr="007336F7" w14:paraId="6E18F95A" w14:textId="77777777" w:rsidTr="004A7D34">
        <w:trPr>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5A0EF8A9" w14:textId="2A3C52C3" w:rsidR="007B5596" w:rsidRPr="00755B20" w:rsidRDefault="007B5596" w:rsidP="002853BC">
            <w:pPr>
              <w:spacing w:line="276" w:lineRule="auto"/>
              <w:jc w:val="both"/>
              <w:rPr>
                <w:rFonts w:eastAsia="Times New Roman" w:cstheme="minorHAnsi"/>
                <w:b w:val="0"/>
                <w:bCs w:val="0"/>
                <w:color w:val="000000"/>
                <w:sz w:val="24"/>
                <w:szCs w:val="24"/>
                <w:lang w:eastAsia="es-DO"/>
              </w:rPr>
            </w:pPr>
            <w:r w:rsidRPr="00755B20">
              <w:rPr>
                <w:rFonts w:eastAsia="Times New Roman" w:cstheme="minorHAnsi"/>
                <w:b w:val="0"/>
                <w:bCs w:val="0"/>
                <w:color w:val="000000"/>
                <w:sz w:val="24"/>
                <w:szCs w:val="24"/>
                <w:lang w:eastAsia="es-DO"/>
              </w:rPr>
              <w:t>Seguimiento a la calidad</w:t>
            </w:r>
            <w:r w:rsidR="003A2006" w:rsidRPr="00755B20">
              <w:rPr>
                <w:rFonts w:eastAsia="Times New Roman" w:cstheme="minorHAnsi"/>
                <w:b w:val="0"/>
                <w:bCs w:val="0"/>
                <w:color w:val="000000"/>
                <w:sz w:val="24"/>
                <w:szCs w:val="24"/>
                <w:lang w:eastAsia="es-DO"/>
              </w:rPr>
              <w:t xml:space="preserve">, tiempo </w:t>
            </w:r>
            <w:r w:rsidR="00B91403" w:rsidRPr="00755B20">
              <w:rPr>
                <w:rFonts w:eastAsia="Times New Roman" w:cstheme="minorHAnsi"/>
                <w:b w:val="0"/>
                <w:bCs w:val="0"/>
                <w:color w:val="000000"/>
                <w:sz w:val="24"/>
                <w:szCs w:val="24"/>
                <w:lang w:eastAsia="es-DO"/>
              </w:rPr>
              <w:t xml:space="preserve">medio </w:t>
            </w:r>
            <w:r w:rsidR="003A2006" w:rsidRPr="00755B20">
              <w:rPr>
                <w:rFonts w:eastAsia="Times New Roman" w:cstheme="minorHAnsi"/>
                <w:b w:val="0"/>
                <w:bCs w:val="0"/>
                <w:color w:val="000000"/>
                <w:sz w:val="24"/>
                <w:szCs w:val="24"/>
                <w:lang w:eastAsia="es-DO"/>
              </w:rPr>
              <w:t xml:space="preserve">de resolución </w:t>
            </w:r>
            <w:r w:rsidRPr="00755B20">
              <w:rPr>
                <w:rFonts w:eastAsia="Times New Roman" w:cstheme="minorHAnsi"/>
                <w:b w:val="0"/>
                <w:bCs w:val="0"/>
                <w:color w:val="000000"/>
                <w:sz w:val="24"/>
                <w:szCs w:val="24"/>
                <w:lang w:eastAsia="es-DO"/>
              </w:rPr>
              <w:t xml:space="preserve">de las </w:t>
            </w:r>
            <w:r w:rsidR="00B91403" w:rsidRPr="00755B20">
              <w:rPr>
                <w:rFonts w:eastAsia="Times New Roman" w:cstheme="minorHAnsi"/>
                <w:b w:val="0"/>
                <w:bCs w:val="0"/>
                <w:color w:val="000000"/>
                <w:sz w:val="24"/>
                <w:szCs w:val="24"/>
                <w:lang w:eastAsia="es-DO"/>
              </w:rPr>
              <w:t>órdenes de servicios</w:t>
            </w:r>
            <w:r w:rsidRPr="00755B20">
              <w:rPr>
                <w:rFonts w:eastAsia="Times New Roman" w:cstheme="minorHAnsi"/>
                <w:b w:val="0"/>
                <w:bCs w:val="0"/>
                <w:color w:val="000000"/>
                <w:sz w:val="24"/>
                <w:szCs w:val="24"/>
                <w:lang w:eastAsia="es-DO"/>
              </w:rPr>
              <w:t xml:space="preserve"> y las supervisiones a estas.</w:t>
            </w:r>
          </w:p>
        </w:tc>
        <w:tc>
          <w:tcPr>
            <w:tcW w:w="2551" w:type="dxa"/>
            <w:vMerge/>
            <w:tcBorders>
              <w:top w:val="single" w:sz="2" w:space="0" w:color="FFFFFF" w:themeColor="background1"/>
              <w:left w:val="single" w:sz="4" w:space="0" w:color="auto"/>
              <w:bottom w:val="single" w:sz="4" w:space="0" w:color="auto"/>
              <w:right w:val="single" w:sz="4" w:space="0" w:color="auto"/>
            </w:tcBorders>
            <w:shd w:val="clear" w:color="auto" w:fill="BDD6EE" w:themeFill="accent1" w:themeFillTint="66"/>
            <w:vAlign w:val="center"/>
          </w:tcPr>
          <w:p w14:paraId="0B66495C" w14:textId="77777777" w:rsidR="007B5596" w:rsidRPr="007336F7" w:rsidRDefault="007B5596" w:rsidP="00514A00">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p>
        </w:tc>
      </w:tr>
      <w:tr w:rsidR="007B5596" w:rsidRPr="007336F7" w14:paraId="66BC3DFA" w14:textId="77777777" w:rsidTr="004A7D34">
        <w:trPr>
          <w:cnfStyle w:val="000000100000" w:firstRow="0" w:lastRow="0" w:firstColumn="0" w:lastColumn="0" w:oddVBand="0" w:evenVBand="0" w:oddHBand="1" w:evenHBand="0" w:firstRowFirstColumn="0" w:firstRowLastColumn="0" w:lastRowFirstColumn="0" w:lastRowLastColumn="0"/>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4F22F4F8" w14:textId="3714D1B1" w:rsidR="007B5596" w:rsidRPr="00755B20" w:rsidRDefault="00B91403" w:rsidP="002853BC">
            <w:pPr>
              <w:spacing w:line="276" w:lineRule="auto"/>
              <w:jc w:val="both"/>
              <w:rPr>
                <w:rFonts w:eastAsia="Times New Roman" w:cstheme="minorHAnsi"/>
                <w:b w:val="0"/>
                <w:bCs w:val="0"/>
                <w:color w:val="000000" w:themeColor="text1"/>
                <w:sz w:val="24"/>
                <w:szCs w:val="24"/>
                <w:lang w:eastAsia="es-DO"/>
              </w:rPr>
            </w:pPr>
            <w:r w:rsidRPr="00755B20">
              <w:rPr>
                <w:rFonts w:eastAsia="Times New Roman" w:cstheme="minorHAnsi"/>
                <w:b w:val="0"/>
                <w:bCs w:val="0"/>
                <w:color w:val="000000" w:themeColor="text1"/>
                <w:sz w:val="24"/>
                <w:szCs w:val="24"/>
                <w:lang w:eastAsia="es-DO"/>
              </w:rPr>
              <w:t>Incrementar gestión del cobro automático y operativos de cobros móviles.</w:t>
            </w:r>
          </w:p>
        </w:tc>
        <w:tc>
          <w:tcPr>
            <w:tcW w:w="2551" w:type="dxa"/>
            <w:vMerge/>
            <w:tcBorders>
              <w:top w:val="single" w:sz="2" w:space="0" w:color="FFFFFF" w:themeColor="background1"/>
              <w:left w:val="single" w:sz="4" w:space="0" w:color="auto"/>
              <w:bottom w:val="single" w:sz="4" w:space="0" w:color="auto"/>
              <w:right w:val="single" w:sz="4" w:space="0" w:color="auto"/>
            </w:tcBorders>
            <w:shd w:val="clear" w:color="auto" w:fill="BDD6EE" w:themeFill="accent1" w:themeFillTint="66"/>
            <w:vAlign w:val="center"/>
          </w:tcPr>
          <w:p w14:paraId="0B1CB0ED" w14:textId="77777777" w:rsidR="007B5596" w:rsidRPr="007336F7"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p>
        </w:tc>
      </w:tr>
      <w:tr w:rsidR="007B5596" w:rsidRPr="007336F7" w14:paraId="330F8619" w14:textId="77777777" w:rsidTr="004A7D34">
        <w:trPr>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5EA27D67" w14:textId="694C4424" w:rsidR="007B5596" w:rsidRPr="00755B20" w:rsidRDefault="00B91403" w:rsidP="002853BC">
            <w:pPr>
              <w:spacing w:line="276" w:lineRule="auto"/>
              <w:jc w:val="both"/>
              <w:rPr>
                <w:rFonts w:eastAsia="Times New Roman" w:cstheme="minorHAnsi"/>
                <w:b w:val="0"/>
                <w:bCs w:val="0"/>
                <w:color w:val="000000" w:themeColor="text1"/>
                <w:sz w:val="24"/>
                <w:szCs w:val="24"/>
                <w:rtl/>
                <w:lang w:eastAsia="es-DO"/>
              </w:rPr>
            </w:pPr>
            <w:r w:rsidRPr="00755B20">
              <w:rPr>
                <w:rFonts w:eastAsia="Times New Roman" w:cstheme="minorHAnsi"/>
                <w:b w:val="0"/>
                <w:bCs w:val="0"/>
                <w:color w:val="000000" w:themeColor="text1"/>
                <w:sz w:val="24"/>
                <w:szCs w:val="24"/>
                <w:lang w:eastAsia="es-DO"/>
              </w:rPr>
              <w:t>Mantener el plazo medio de atención de instalaciones y reconexiones dentro del tiempo establecido en la Norma de Calidad.</w:t>
            </w:r>
          </w:p>
        </w:tc>
        <w:tc>
          <w:tcPr>
            <w:tcW w:w="2551" w:type="dxa"/>
            <w:vMerge/>
            <w:tcBorders>
              <w:top w:val="single" w:sz="2" w:space="0" w:color="FFFFFF" w:themeColor="background1"/>
              <w:left w:val="single" w:sz="4" w:space="0" w:color="auto"/>
              <w:bottom w:val="single" w:sz="4" w:space="0" w:color="auto"/>
              <w:right w:val="single" w:sz="4" w:space="0" w:color="auto"/>
            </w:tcBorders>
            <w:shd w:val="clear" w:color="auto" w:fill="BDD6EE" w:themeFill="accent1" w:themeFillTint="66"/>
            <w:vAlign w:val="center"/>
          </w:tcPr>
          <w:p w14:paraId="1AB1D39A" w14:textId="77777777" w:rsidR="007B5596" w:rsidRPr="007336F7" w:rsidRDefault="007B5596" w:rsidP="00514A00">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p>
        </w:tc>
      </w:tr>
      <w:tr w:rsidR="007B5596" w:rsidRPr="007336F7" w14:paraId="08F5C3DD" w14:textId="77777777" w:rsidTr="004A7D34">
        <w:trPr>
          <w:cnfStyle w:val="000000100000" w:firstRow="0" w:lastRow="0" w:firstColumn="0" w:lastColumn="0" w:oddVBand="0" w:evenVBand="0" w:oddHBand="1" w:evenHBand="0" w:firstRowFirstColumn="0" w:firstRowLastColumn="0" w:lastRowFirstColumn="0" w:lastRowLastColumn="0"/>
          <w:trHeight w:val="509"/>
        </w:trPr>
        <w:tc>
          <w:tcPr>
            <w:cnfStyle w:val="001000000000" w:firstRow="0" w:lastRow="0" w:firstColumn="1" w:lastColumn="0" w:oddVBand="0" w:evenVBand="0" w:oddHBand="0" w:evenHBand="0" w:firstRowFirstColumn="0" w:firstRowLastColumn="0" w:lastRowFirstColumn="0" w:lastRowLastColumn="0"/>
            <w:tcW w:w="6516"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75984E09" w14:textId="16B7BCAC" w:rsidR="007B5596" w:rsidRPr="00755B20" w:rsidRDefault="00B91403" w:rsidP="002853BC">
            <w:pPr>
              <w:spacing w:line="276" w:lineRule="auto"/>
              <w:jc w:val="both"/>
              <w:rPr>
                <w:rFonts w:eastAsia="Times New Roman" w:cstheme="minorHAnsi"/>
                <w:b w:val="0"/>
                <w:bCs w:val="0"/>
                <w:color w:val="000000" w:themeColor="text1"/>
                <w:sz w:val="24"/>
                <w:szCs w:val="24"/>
                <w:lang w:eastAsia="es-DO"/>
              </w:rPr>
            </w:pPr>
            <w:r w:rsidRPr="00755B20">
              <w:rPr>
                <w:rFonts w:eastAsia="Times New Roman" w:cstheme="minorHAnsi"/>
                <w:b w:val="0"/>
                <w:bCs w:val="0"/>
                <w:color w:val="000000" w:themeColor="text1"/>
                <w:sz w:val="24"/>
                <w:szCs w:val="24"/>
                <w:lang w:eastAsia="es-DO"/>
              </w:rPr>
              <w:t xml:space="preserve">Realizar </w:t>
            </w:r>
            <w:r w:rsidR="00FF58B7" w:rsidRPr="00755B20">
              <w:rPr>
                <w:rFonts w:eastAsia="Times New Roman" w:cstheme="minorHAnsi"/>
                <w:b w:val="0"/>
                <w:bCs w:val="0"/>
                <w:color w:val="000000" w:themeColor="text1"/>
                <w:sz w:val="24"/>
                <w:szCs w:val="24"/>
                <w:lang w:eastAsia="es-DO"/>
              </w:rPr>
              <w:t>s</w:t>
            </w:r>
            <w:r w:rsidRPr="00755B20">
              <w:rPr>
                <w:rFonts w:eastAsia="Times New Roman" w:cstheme="minorHAnsi"/>
                <w:b w:val="0"/>
                <w:bCs w:val="0"/>
                <w:color w:val="000000" w:themeColor="text1"/>
                <w:sz w:val="24"/>
                <w:szCs w:val="24"/>
                <w:lang w:eastAsia="es-DO"/>
              </w:rPr>
              <w:t>upervisiones de corte, campo e inspección de posibilidad de servicio.</w:t>
            </w:r>
          </w:p>
        </w:tc>
        <w:tc>
          <w:tcPr>
            <w:tcW w:w="2551" w:type="dxa"/>
            <w:vMerge/>
            <w:tcBorders>
              <w:top w:val="single" w:sz="2" w:space="0" w:color="FFFFFF" w:themeColor="background1"/>
              <w:left w:val="single" w:sz="4" w:space="0" w:color="auto"/>
              <w:bottom w:val="single" w:sz="4" w:space="0" w:color="auto"/>
              <w:right w:val="single" w:sz="4" w:space="0" w:color="auto"/>
            </w:tcBorders>
            <w:shd w:val="clear" w:color="auto" w:fill="BDD6EE" w:themeFill="accent1" w:themeFillTint="66"/>
            <w:vAlign w:val="center"/>
          </w:tcPr>
          <w:p w14:paraId="6EF6B11E" w14:textId="77777777" w:rsidR="007B5596" w:rsidRPr="007336F7" w:rsidRDefault="007B5596"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p>
        </w:tc>
      </w:tr>
    </w:tbl>
    <w:p w14:paraId="008E2B8B" w14:textId="77777777" w:rsidR="007B5596" w:rsidRPr="007336F7" w:rsidRDefault="007B5596" w:rsidP="007B5596">
      <w:pPr>
        <w:ind w:left="1390" w:hanging="1560"/>
        <w:rPr>
          <w:rFonts w:cstheme="minorHAnsi"/>
          <w:sz w:val="24"/>
          <w:szCs w:val="24"/>
        </w:rPr>
      </w:pPr>
    </w:p>
    <w:p w14:paraId="692918E2" w14:textId="51843AB5" w:rsidR="007B5596" w:rsidRDefault="007B5596" w:rsidP="007B5596">
      <w:pPr>
        <w:ind w:left="1390" w:hanging="1560"/>
        <w:rPr>
          <w:rFonts w:cstheme="minorHAnsi"/>
          <w:sz w:val="6"/>
          <w:szCs w:val="6"/>
        </w:rPr>
      </w:pPr>
    </w:p>
    <w:p w14:paraId="58CD11E3" w14:textId="4E340D07" w:rsidR="00A71861" w:rsidRDefault="00A71861" w:rsidP="007B5596">
      <w:pPr>
        <w:ind w:left="1390" w:hanging="1560"/>
        <w:rPr>
          <w:rFonts w:cstheme="minorHAnsi"/>
          <w:sz w:val="6"/>
          <w:szCs w:val="6"/>
        </w:rPr>
      </w:pPr>
    </w:p>
    <w:p w14:paraId="3DE49E09" w14:textId="068F869B" w:rsidR="00A71861" w:rsidRDefault="00A71861" w:rsidP="007B5596">
      <w:pPr>
        <w:ind w:left="1390" w:hanging="1560"/>
        <w:rPr>
          <w:rFonts w:cstheme="minorHAnsi"/>
          <w:sz w:val="6"/>
          <w:szCs w:val="6"/>
        </w:rPr>
      </w:pPr>
    </w:p>
    <w:p w14:paraId="371AB609" w14:textId="16C655D5" w:rsidR="00A71861" w:rsidRDefault="00A71861" w:rsidP="007B5596">
      <w:pPr>
        <w:ind w:left="1390" w:hanging="1560"/>
        <w:rPr>
          <w:rFonts w:cstheme="minorHAnsi"/>
          <w:sz w:val="6"/>
          <w:szCs w:val="6"/>
        </w:rPr>
      </w:pPr>
    </w:p>
    <w:p w14:paraId="70B43193" w14:textId="4BDEC1F2" w:rsidR="00A71861" w:rsidRDefault="00A71861" w:rsidP="007B5596">
      <w:pPr>
        <w:ind w:left="1390" w:hanging="1560"/>
        <w:rPr>
          <w:rFonts w:cstheme="minorHAnsi"/>
          <w:sz w:val="6"/>
          <w:szCs w:val="6"/>
        </w:rPr>
      </w:pPr>
    </w:p>
    <w:p w14:paraId="76F0AE51" w14:textId="77777777" w:rsidR="006D6B3B" w:rsidRDefault="006D6B3B" w:rsidP="00C329E9">
      <w:pPr>
        <w:spacing w:after="0"/>
        <w:rPr>
          <w:rFonts w:cstheme="minorHAnsi"/>
          <w:sz w:val="4"/>
          <w:szCs w:val="4"/>
        </w:rPr>
      </w:pPr>
    </w:p>
    <w:tbl>
      <w:tblPr>
        <w:tblStyle w:val="Tablaconcuadrcula5oscura-nfasis51"/>
        <w:tblpPr w:leftFromText="141" w:rightFromText="141" w:vertAnchor="text" w:horzAnchor="margin" w:tblpX="223" w:tblpY="1632"/>
        <w:tblW w:w="8536"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4000"/>
        <w:gridCol w:w="1417"/>
        <w:gridCol w:w="1560"/>
        <w:gridCol w:w="1559"/>
      </w:tblGrid>
      <w:tr w:rsidR="00880D33" w:rsidRPr="00A12224" w14:paraId="495BD371" w14:textId="77777777" w:rsidTr="005C692B">
        <w:trPr>
          <w:cnfStyle w:val="100000000000" w:firstRow="1" w:lastRow="0" w:firstColumn="0" w:lastColumn="0" w:oddVBand="0" w:evenVBand="0" w:oddHBand="0" w:evenHBand="0" w:firstRowFirstColumn="0" w:firstRowLastColumn="0" w:lastRowFirstColumn="0" w:lastRowLastColumn="0"/>
          <w:trHeight w:val="662"/>
        </w:trPr>
        <w:tc>
          <w:tcPr>
            <w:cnfStyle w:val="001000000000" w:firstRow="0" w:lastRow="0" w:firstColumn="1" w:lastColumn="0" w:oddVBand="0" w:evenVBand="0" w:oddHBand="0" w:evenHBand="0" w:firstRowFirstColumn="0" w:firstRowLastColumn="0" w:lastRowFirstColumn="0" w:lastRowLastColumn="0"/>
            <w:tcW w:w="4000"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00498026" w14:textId="77777777" w:rsidR="00880D33" w:rsidRPr="006902AC" w:rsidRDefault="00880D33" w:rsidP="005C692B">
            <w:pPr>
              <w:rPr>
                <w:rFonts w:eastAsia="Times New Roman" w:cstheme="minorHAnsi"/>
                <w:sz w:val="24"/>
                <w:szCs w:val="24"/>
                <w:lang w:eastAsia="es-DO"/>
              </w:rPr>
            </w:pPr>
            <w:bookmarkStart w:id="79" w:name="_Toc100331247"/>
            <w:r w:rsidRPr="006902AC">
              <w:rPr>
                <w:rFonts w:eastAsia="Times New Roman" w:cstheme="minorHAnsi"/>
                <w:sz w:val="24"/>
                <w:szCs w:val="24"/>
                <w:lang w:eastAsia="es-DO"/>
              </w:rPr>
              <w:lastRenderedPageBreak/>
              <w:t>Indicadores</w:t>
            </w:r>
          </w:p>
        </w:tc>
        <w:tc>
          <w:tcPr>
            <w:tcW w:w="1417"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1EC5E1B0" w14:textId="77777777" w:rsidR="00880D33" w:rsidRPr="006902AC" w:rsidRDefault="00880D33" w:rsidP="005C692B">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902AC">
              <w:rPr>
                <w:rFonts w:eastAsia="Times New Roman" w:cstheme="minorHAnsi"/>
                <w:sz w:val="24"/>
                <w:szCs w:val="24"/>
                <w:lang w:eastAsia="es-DO"/>
              </w:rPr>
              <w:t>Marzo</w:t>
            </w:r>
          </w:p>
        </w:tc>
        <w:tc>
          <w:tcPr>
            <w:tcW w:w="1560"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286FD30A" w14:textId="77777777" w:rsidR="00880D33" w:rsidRPr="006902AC" w:rsidRDefault="00880D33" w:rsidP="005C692B">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902AC">
              <w:rPr>
                <w:rFonts w:eastAsia="Times New Roman" w:cstheme="minorHAnsi"/>
                <w:sz w:val="24"/>
                <w:szCs w:val="24"/>
                <w:lang w:eastAsia="es-DO"/>
              </w:rPr>
              <w:t>Acumulado T1</w:t>
            </w:r>
          </w:p>
        </w:tc>
        <w:tc>
          <w:tcPr>
            <w:tcW w:w="1559"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64FFEE0A" w14:textId="77777777" w:rsidR="00880D33" w:rsidRPr="006902AC" w:rsidRDefault="00880D33" w:rsidP="005C692B">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902AC">
              <w:rPr>
                <w:rFonts w:eastAsia="Times New Roman" w:cstheme="minorHAnsi"/>
                <w:sz w:val="24"/>
                <w:szCs w:val="24"/>
                <w:lang w:eastAsia="es-DO"/>
              </w:rPr>
              <w:t>Acumulado Año</w:t>
            </w:r>
          </w:p>
        </w:tc>
      </w:tr>
      <w:tr w:rsidR="00880D33" w:rsidRPr="00A12224" w14:paraId="6E21BE10" w14:textId="77777777" w:rsidTr="005C692B">
        <w:trPr>
          <w:cnfStyle w:val="000000100000" w:firstRow="0" w:lastRow="0" w:firstColumn="0" w:lastColumn="0" w:oddVBand="0" w:evenVBand="0" w:oddHBand="1" w:evenHBand="0" w:firstRowFirstColumn="0" w:firstRowLastColumn="0" w:lastRowFirstColumn="0" w:lastRowLastColumn="0"/>
          <w:trHeight w:val="783"/>
        </w:trPr>
        <w:tc>
          <w:tcPr>
            <w:cnfStyle w:val="001000000000" w:firstRow="0" w:lastRow="0" w:firstColumn="1" w:lastColumn="0" w:oddVBand="0" w:evenVBand="0" w:oddHBand="0" w:evenHBand="0" w:firstRowFirstColumn="0" w:firstRowLastColumn="0" w:lastRowFirstColumn="0" w:lastRowLastColumn="0"/>
            <w:tcW w:w="4000" w:type="dxa"/>
            <w:tcBorders>
              <w:left w:val="single" w:sz="24" w:space="0" w:color="FFFFFF" w:themeColor="background1"/>
            </w:tcBorders>
            <w:shd w:val="clear" w:color="auto" w:fill="002060"/>
            <w:vAlign w:val="center"/>
            <w:hideMark/>
          </w:tcPr>
          <w:p w14:paraId="62CB7FC6" w14:textId="77777777" w:rsidR="00880D33" w:rsidRPr="006902AC" w:rsidRDefault="00880D33" w:rsidP="005C692B">
            <w:pPr>
              <w:rPr>
                <w:rFonts w:eastAsia="Times New Roman" w:cstheme="minorHAnsi"/>
                <w:sz w:val="24"/>
                <w:szCs w:val="24"/>
                <w:lang w:eastAsia="es-DO"/>
              </w:rPr>
            </w:pPr>
            <w:r w:rsidRPr="006902AC">
              <w:rPr>
                <w:rFonts w:eastAsia="Times New Roman" w:cstheme="minorHAnsi"/>
                <w:sz w:val="24"/>
                <w:szCs w:val="24"/>
                <w:lang w:eastAsia="es-DO"/>
              </w:rPr>
              <w:t>Calidad de Servicio</w:t>
            </w:r>
          </w:p>
        </w:tc>
        <w:tc>
          <w:tcPr>
            <w:tcW w:w="1417" w:type="dxa"/>
            <w:shd w:val="clear" w:color="auto" w:fill="BDD6EE" w:themeFill="accent1" w:themeFillTint="66"/>
            <w:noWrap/>
            <w:vAlign w:val="center"/>
          </w:tcPr>
          <w:p w14:paraId="33F1B415" w14:textId="77777777" w:rsidR="00880D33" w:rsidRPr="006902AC" w:rsidRDefault="00880D33" w:rsidP="005C692B">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902AC">
              <w:rPr>
                <w:rFonts w:eastAsia="Times New Roman" w:cstheme="minorHAnsi"/>
                <w:sz w:val="24"/>
                <w:szCs w:val="24"/>
                <w:lang w:eastAsia="es-DO"/>
              </w:rPr>
              <w:t>94.99%</w:t>
            </w:r>
          </w:p>
        </w:tc>
        <w:tc>
          <w:tcPr>
            <w:tcW w:w="1560" w:type="dxa"/>
            <w:shd w:val="clear" w:color="auto" w:fill="BDD6EE" w:themeFill="accent1" w:themeFillTint="66"/>
            <w:noWrap/>
            <w:vAlign w:val="center"/>
          </w:tcPr>
          <w:p w14:paraId="5A966BB5" w14:textId="77777777" w:rsidR="00880D33" w:rsidRPr="006902AC" w:rsidRDefault="00880D33" w:rsidP="005C692B">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902AC">
              <w:rPr>
                <w:rFonts w:eastAsia="Times New Roman" w:cstheme="minorHAnsi"/>
                <w:sz w:val="24"/>
                <w:szCs w:val="24"/>
                <w:lang w:eastAsia="es-DO"/>
              </w:rPr>
              <w:t>96.66%</w:t>
            </w:r>
          </w:p>
        </w:tc>
        <w:tc>
          <w:tcPr>
            <w:tcW w:w="1559" w:type="dxa"/>
            <w:shd w:val="clear" w:color="auto" w:fill="BDD6EE" w:themeFill="accent1" w:themeFillTint="66"/>
            <w:noWrap/>
            <w:vAlign w:val="center"/>
          </w:tcPr>
          <w:p w14:paraId="57AEF60A" w14:textId="77777777" w:rsidR="00880D33" w:rsidRPr="006902AC" w:rsidRDefault="00880D33" w:rsidP="005C692B">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902AC">
              <w:rPr>
                <w:rFonts w:eastAsia="Times New Roman" w:cstheme="minorHAnsi"/>
                <w:sz w:val="24"/>
                <w:szCs w:val="24"/>
                <w:lang w:eastAsia="es-DO"/>
              </w:rPr>
              <w:t>24.16%</w:t>
            </w:r>
          </w:p>
        </w:tc>
      </w:tr>
      <w:tr w:rsidR="00880D33" w:rsidRPr="00A12224" w14:paraId="6C4D4C32" w14:textId="77777777" w:rsidTr="005C692B">
        <w:trPr>
          <w:trHeight w:val="783"/>
        </w:trPr>
        <w:tc>
          <w:tcPr>
            <w:cnfStyle w:val="001000000000" w:firstRow="0" w:lastRow="0" w:firstColumn="1" w:lastColumn="0" w:oddVBand="0" w:evenVBand="0" w:oddHBand="0" w:evenHBand="0" w:firstRowFirstColumn="0" w:firstRowLastColumn="0" w:lastRowFirstColumn="0" w:lastRowLastColumn="0"/>
            <w:tcW w:w="4000" w:type="dxa"/>
            <w:tcBorders>
              <w:left w:val="single" w:sz="24" w:space="0" w:color="FFFFFF" w:themeColor="background1"/>
              <w:bottom w:val="single" w:sz="24" w:space="0" w:color="FFFFFF" w:themeColor="background1"/>
            </w:tcBorders>
            <w:shd w:val="clear" w:color="auto" w:fill="002060"/>
            <w:vAlign w:val="center"/>
            <w:hideMark/>
          </w:tcPr>
          <w:p w14:paraId="1F856340" w14:textId="77777777" w:rsidR="00880D33" w:rsidRPr="006902AC" w:rsidRDefault="00880D33" w:rsidP="005C692B">
            <w:pPr>
              <w:spacing w:before="60" w:after="60"/>
              <w:rPr>
                <w:rFonts w:eastAsia="Times New Roman" w:cstheme="minorHAnsi"/>
                <w:sz w:val="24"/>
                <w:szCs w:val="24"/>
                <w:lang w:eastAsia="es-DO"/>
              </w:rPr>
            </w:pPr>
            <w:r w:rsidRPr="006902AC">
              <w:rPr>
                <w:rFonts w:eastAsia="Times New Roman" w:cstheme="minorHAnsi"/>
                <w:sz w:val="24"/>
                <w:szCs w:val="24"/>
                <w:lang w:eastAsia="es-DO"/>
              </w:rPr>
              <w:t>% Pérdidas de Energía</w:t>
            </w:r>
          </w:p>
        </w:tc>
        <w:tc>
          <w:tcPr>
            <w:tcW w:w="1417" w:type="dxa"/>
            <w:shd w:val="clear" w:color="auto" w:fill="BDD6EE" w:themeFill="accent1" w:themeFillTint="66"/>
            <w:noWrap/>
            <w:vAlign w:val="center"/>
          </w:tcPr>
          <w:p w14:paraId="5B3D5668" w14:textId="77777777" w:rsidR="00880D33" w:rsidRPr="006902AC" w:rsidRDefault="00880D33" w:rsidP="005C692B">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902AC">
              <w:rPr>
                <w:rFonts w:eastAsia="Times New Roman" w:cstheme="minorHAnsi"/>
                <w:sz w:val="24"/>
                <w:szCs w:val="24"/>
                <w:lang w:eastAsia="es-DO"/>
              </w:rPr>
              <w:t>100.00%</w:t>
            </w:r>
          </w:p>
        </w:tc>
        <w:tc>
          <w:tcPr>
            <w:tcW w:w="1560" w:type="dxa"/>
            <w:shd w:val="clear" w:color="auto" w:fill="BDD6EE" w:themeFill="accent1" w:themeFillTint="66"/>
            <w:noWrap/>
            <w:vAlign w:val="center"/>
          </w:tcPr>
          <w:p w14:paraId="5B28AA8C" w14:textId="77777777" w:rsidR="00880D33" w:rsidRPr="006902AC" w:rsidRDefault="00880D33" w:rsidP="005C692B">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902AC">
              <w:rPr>
                <w:rFonts w:eastAsia="Times New Roman" w:cstheme="minorHAnsi"/>
                <w:sz w:val="24"/>
                <w:szCs w:val="24"/>
                <w:lang w:eastAsia="es-DO"/>
              </w:rPr>
              <w:t>100.00%</w:t>
            </w:r>
          </w:p>
        </w:tc>
        <w:tc>
          <w:tcPr>
            <w:tcW w:w="1559" w:type="dxa"/>
            <w:shd w:val="clear" w:color="auto" w:fill="BDD6EE" w:themeFill="accent1" w:themeFillTint="66"/>
            <w:noWrap/>
            <w:vAlign w:val="center"/>
          </w:tcPr>
          <w:p w14:paraId="4223A3BC" w14:textId="77777777" w:rsidR="00880D33" w:rsidRPr="006902AC" w:rsidRDefault="00880D33" w:rsidP="005C692B">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902AC">
              <w:rPr>
                <w:rFonts w:eastAsia="Times New Roman" w:cstheme="minorHAnsi"/>
                <w:sz w:val="24"/>
                <w:szCs w:val="24"/>
                <w:lang w:eastAsia="es-DO"/>
              </w:rPr>
              <w:t>25.00%</w:t>
            </w:r>
          </w:p>
        </w:tc>
      </w:tr>
    </w:tbl>
    <w:p w14:paraId="784D786D" w14:textId="0C2A1380" w:rsidR="00A12224" w:rsidRPr="000A4234" w:rsidRDefault="00A12224" w:rsidP="00CB3EDB">
      <w:pPr>
        <w:pStyle w:val="Ttulo2"/>
        <w:numPr>
          <w:ilvl w:val="1"/>
          <w:numId w:val="17"/>
        </w:numPr>
        <w:spacing w:before="120" w:after="120" w:line="360" w:lineRule="auto"/>
        <w:ind w:left="850" w:hanging="567"/>
        <w:jc w:val="both"/>
        <w:rPr>
          <w:rFonts w:asciiTheme="minorHAnsi" w:eastAsia="MS Mincho" w:hAnsiTheme="minorHAnsi" w:cstheme="minorHAnsi"/>
          <w:b/>
          <w:bCs/>
          <w:color w:val="00B0F0"/>
          <w:sz w:val="32"/>
          <w:szCs w:val="32"/>
          <w:lang w:val="es-ES_tradnl" w:eastAsia="es-ES"/>
        </w:rPr>
      </w:pPr>
      <w:bookmarkStart w:id="80" w:name="_Toc102038029"/>
      <w:bookmarkStart w:id="81" w:name="_Toc102038713"/>
      <w:bookmarkStart w:id="82" w:name="_Toc102048135"/>
      <w:bookmarkStart w:id="83" w:name="_Toc102048164"/>
      <w:bookmarkStart w:id="84" w:name="_Toc102134674"/>
      <w:r w:rsidRPr="000A4234">
        <w:rPr>
          <w:rFonts w:asciiTheme="minorHAnsi" w:eastAsia="MS Mincho" w:hAnsiTheme="minorHAnsi" w:cstheme="minorHAnsi"/>
          <w:b/>
          <w:bCs/>
          <w:color w:val="00B0F0"/>
          <w:sz w:val="32"/>
          <w:szCs w:val="32"/>
          <w:lang w:val="es-ES_tradnl" w:eastAsia="es-ES"/>
        </w:rPr>
        <w:t xml:space="preserve">Resultados </w:t>
      </w:r>
      <w:r w:rsidR="003508CA">
        <w:rPr>
          <w:rFonts w:asciiTheme="minorHAnsi" w:eastAsia="MS Mincho" w:hAnsiTheme="minorHAnsi" w:cstheme="minorHAnsi"/>
          <w:b/>
          <w:bCs/>
          <w:color w:val="00B0F0"/>
          <w:sz w:val="32"/>
          <w:szCs w:val="32"/>
          <w:lang w:val="es-ES_tradnl" w:eastAsia="es-ES"/>
        </w:rPr>
        <w:t>G</w:t>
      </w:r>
      <w:r w:rsidR="003508CA" w:rsidRPr="000A4234">
        <w:rPr>
          <w:rFonts w:asciiTheme="minorHAnsi" w:eastAsia="MS Mincho" w:hAnsiTheme="minorHAnsi" w:cstheme="minorHAnsi"/>
          <w:b/>
          <w:bCs/>
          <w:color w:val="00B0F0"/>
          <w:sz w:val="32"/>
          <w:szCs w:val="32"/>
          <w:lang w:val="es-ES_tradnl" w:eastAsia="es-ES"/>
        </w:rPr>
        <w:t xml:space="preserve">estión </w:t>
      </w:r>
      <w:r w:rsidR="003508CA">
        <w:rPr>
          <w:rFonts w:asciiTheme="minorHAnsi" w:eastAsia="MS Mincho" w:hAnsiTheme="minorHAnsi" w:cstheme="minorHAnsi"/>
          <w:b/>
          <w:bCs/>
          <w:color w:val="00B0F0"/>
          <w:sz w:val="32"/>
          <w:szCs w:val="32"/>
          <w:lang w:val="es-ES_tradnl" w:eastAsia="es-ES"/>
        </w:rPr>
        <w:t>S</w:t>
      </w:r>
      <w:r w:rsidR="003508CA" w:rsidRPr="000A4234">
        <w:rPr>
          <w:rFonts w:asciiTheme="minorHAnsi" w:eastAsia="MS Mincho" w:hAnsiTheme="minorHAnsi" w:cstheme="minorHAnsi"/>
          <w:b/>
          <w:bCs/>
          <w:color w:val="00B0F0"/>
          <w:sz w:val="32"/>
          <w:szCs w:val="32"/>
          <w:lang w:val="es-ES_tradnl" w:eastAsia="es-ES"/>
        </w:rPr>
        <w:t>ocial</w:t>
      </w:r>
      <w:bookmarkEnd w:id="79"/>
      <w:bookmarkEnd w:id="80"/>
      <w:bookmarkEnd w:id="81"/>
      <w:bookmarkEnd w:id="82"/>
      <w:bookmarkEnd w:id="83"/>
      <w:bookmarkEnd w:id="84"/>
    </w:p>
    <w:p w14:paraId="4F11ED5A" w14:textId="2DF699AA" w:rsidR="00A12224" w:rsidRPr="006D6B3B" w:rsidRDefault="00903F47" w:rsidP="005C692B">
      <w:pPr>
        <w:spacing w:after="240" w:line="276" w:lineRule="auto"/>
        <w:ind w:left="283"/>
        <w:rPr>
          <w:rFonts w:cstheme="minorHAnsi"/>
          <w:sz w:val="24"/>
          <w:szCs w:val="24"/>
        </w:rPr>
      </w:pPr>
      <w:r w:rsidRPr="006D6B3B">
        <w:rPr>
          <w:rFonts w:cstheme="minorHAnsi"/>
          <w:sz w:val="24"/>
          <w:szCs w:val="24"/>
        </w:rPr>
        <w:t>A continuación, se muestra</w:t>
      </w:r>
      <w:r w:rsidR="006E3BB3">
        <w:rPr>
          <w:rFonts w:cstheme="minorHAnsi"/>
          <w:sz w:val="24"/>
          <w:szCs w:val="24"/>
        </w:rPr>
        <w:t xml:space="preserve"> el cumplimiento</w:t>
      </w:r>
      <w:r w:rsidRPr="006D6B3B">
        <w:rPr>
          <w:rFonts w:cstheme="minorHAnsi"/>
          <w:sz w:val="24"/>
          <w:szCs w:val="24"/>
        </w:rPr>
        <w:t xml:space="preserve"> de los indicadores de resultados de la dirección:</w:t>
      </w:r>
    </w:p>
    <w:p w14:paraId="1B17F68F" w14:textId="77777777" w:rsidR="006D6B3B" w:rsidRPr="00AC212B" w:rsidRDefault="006D6B3B" w:rsidP="005C692B">
      <w:pPr>
        <w:spacing w:after="0"/>
        <w:ind w:left="1560" w:hanging="1560"/>
        <w:rPr>
          <w:rFonts w:cstheme="minorHAnsi"/>
          <w:sz w:val="2"/>
          <w:szCs w:val="2"/>
        </w:rPr>
      </w:pPr>
    </w:p>
    <w:p w14:paraId="57DE98E5" w14:textId="417FC35A" w:rsidR="00121A29" w:rsidRPr="00B4330C" w:rsidRDefault="00B4330C" w:rsidP="00AC212B">
      <w:pPr>
        <w:spacing w:before="120" w:after="120" w:line="276" w:lineRule="auto"/>
        <w:ind w:left="283"/>
        <w:rPr>
          <w:rFonts w:cstheme="minorHAnsi"/>
          <w:sz w:val="24"/>
          <w:szCs w:val="24"/>
        </w:rPr>
      </w:pPr>
      <w:r w:rsidRPr="00B4330C">
        <w:rPr>
          <w:rFonts w:cstheme="minorHAnsi"/>
          <w:sz w:val="24"/>
          <w:szCs w:val="24"/>
        </w:rPr>
        <w:t xml:space="preserve">En </w:t>
      </w:r>
      <w:r>
        <w:rPr>
          <w:rFonts w:cstheme="minorHAnsi"/>
          <w:sz w:val="24"/>
          <w:szCs w:val="24"/>
        </w:rPr>
        <w:t>el siguiente gráfico se visualiza el nivel de cumplimiento del POA de Gestión Social</w:t>
      </w:r>
      <w:r w:rsidR="00FA78B4">
        <w:rPr>
          <w:rFonts w:cstheme="minorHAnsi"/>
          <w:sz w:val="24"/>
          <w:szCs w:val="24"/>
        </w:rPr>
        <w:t xml:space="preserve"> en el</w:t>
      </w:r>
      <w:r w:rsidR="008938C1">
        <w:rPr>
          <w:rFonts w:cstheme="minorHAnsi"/>
          <w:sz w:val="24"/>
          <w:szCs w:val="24"/>
        </w:rPr>
        <w:t xml:space="preserve"> trimestre enero – marzo 2022</w:t>
      </w:r>
      <w:r>
        <w:rPr>
          <w:rFonts w:cstheme="minorHAnsi"/>
          <w:sz w:val="24"/>
          <w:szCs w:val="24"/>
        </w:rPr>
        <w:t xml:space="preserve">. </w:t>
      </w:r>
    </w:p>
    <w:p w14:paraId="0A229254" w14:textId="77777777" w:rsidR="00CF58EA" w:rsidRPr="00A12224" w:rsidRDefault="00CF58EA" w:rsidP="00016BF0">
      <w:pPr>
        <w:spacing w:after="0"/>
        <w:ind w:left="1560" w:hanging="1560"/>
        <w:rPr>
          <w:rFonts w:cstheme="minorHAnsi"/>
          <w:sz w:val="4"/>
          <w:szCs w:val="4"/>
        </w:rPr>
      </w:pPr>
    </w:p>
    <w:p w14:paraId="7406D18E" w14:textId="3D298CC5" w:rsidR="00A12224" w:rsidRPr="00A12224" w:rsidRDefault="006902AC" w:rsidP="00016BF0">
      <w:pPr>
        <w:spacing w:before="120" w:after="0"/>
        <w:ind w:left="1843" w:hanging="1560"/>
        <w:rPr>
          <w:rFonts w:cstheme="minorHAnsi"/>
          <w:sz w:val="26"/>
          <w:szCs w:val="26"/>
        </w:rPr>
      </w:pPr>
      <w:r w:rsidRPr="00A12224">
        <w:rPr>
          <w:noProof/>
          <w:shd w:val="clear" w:color="auto" w:fill="99CCFF"/>
          <w:lang w:val="es-ES" w:eastAsia="es-ES"/>
        </w:rPr>
        <w:drawing>
          <wp:inline distT="0" distB="0" distL="0" distR="0" wp14:anchorId="7E0A2F1D" wp14:editId="5D390BDA">
            <wp:extent cx="5403850" cy="2257425"/>
            <wp:effectExtent l="0" t="0" r="6350" b="9525"/>
            <wp:docPr id="21" name="Gráfico 21">
              <a:extLst xmlns:a="http://schemas.openxmlformats.org/drawingml/2006/main">
                <a:ext uri="{FF2B5EF4-FFF2-40B4-BE49-F238E27FC236}">
                  <a16:creationId xmlns:a16="http://schemas.microsoft.com/office/drawing/2014/main" id="{0596E0C6-4EBA-487A-8AE3-371A534E1F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00653AE1" w14:textId="7560C6B5" w:rsidR="0096571B" w:rsidRPr="00AC212B" w:rsidRDefault="0096571B" w:rsidP="0096571B">
      <w:pPr>
        <w:spacing w:after="240" w:line="276" w:lineRule="auto"/>
        <w:jc w:val="both"/>
        <w:rPr>
          <w:rFonts w:cstheme="minorHAnsi"/>
          <w:sz w:val="2"/>
          <w:szCs w:val="2"/>
        </w:rPr>
      </w:pPr>
      <w:bookmarkStart w:id="85" w:name="_Hlk101273156"/>
    </w:p>
    <w:p w14:paraId="5F000C14" w14:textId="57CC836C" w:rsidR="000B2F8B" w:rsidRDefault="00F61AAF" w:rsidP="00AC212B">
      <w:pPr>
        <w:spacing w:before="120" w:after="120" w:line="276" w:lineRule="auto"/>
        <w:ind w:left="284"/>
        <w:rPr>
          <w:rFonts w:cstheme="minorHAnsi"/>
          <w:sz w:val="24"/>
          <w:szCs w:val="24"/>
        </w:rPr>
      </w:pPr>
      <w:r w:rsidRPr="00087D44">
        <w:rPr>
          <w:rFonts w:cstheme="minorHAnsi"/>
          <w:sz w:val="24"/>
          <w:szCs w:val="24"/>
        </w:rPr>
        <w:t xml:space="preserve">Al cierre del primer trimestre la dirección no presenta actividades o proyectos con </w:t>
      </w:r>
      <w:r w:rsidR="00087D44" w:rsidRPr="00087D44">
        <w:rPr>
          <w:rFonts w:cstheme="minorHAnsi"/>
          <w:sz w:val="24"/>
          <w:szCs w:val="24"/>
        </w:rPr>
        <w:t xml:space="preserve">baja ejecución (menor de un 70%). </w:t>
      </w:r>
      <w:bookmarkEnd w:id="85"/>
    </w:p>
    <w:p w14:paraId="302B734F" w14:textId="41389B85" w:rsidR="0032357E" w:rsidRDefault="00C055B5" w:rsidP="00E1018E">
      <w:pPr>
        <w:rPr>
          <w:rFonts w:cstheme="minorHAnsi"/>
          <w:sz w:val="24"/>
          <w:szCs w:val="24"/>
        </w:rPr>
      </w:pPr>
      <w:r>
        <w:rPr>
          <w:rFonts w:cstheme="minorHAnsi"/>
          <w:sz w:val="24"/>
          <w:szCs w:val="24"/>
        </w:rPr>
        <w:br w:type="page"/>
      </w:r>
    </w:p>
    <w:p w14:paraId="0B7FC6FD" w14:textId="47396E97" w:rsidR="00A12224" w:rsidRDefault="00A12224" w:rsidP="00CB3EDB">
      <w:pPr>
        <w:pStyle w:val="Ttulo2"/>
        <w:numPr>
          <w:ilvl w:val="1"/>
          <w:numId w:val="17"/>
        </w:numPr>
        <w:spacing w:before="120" w:after="120" w:line="360" w:lineRule="auto"/>
        <w:ind w:left="567" w:hanging="567"/>
        <w:jc w:val="both"/>
        <w:rPr>
          <w:rFonts w:asciiTheme="minorHAnsi" w:eastAsia="MS Mincho" w:hAnsiTheme="minorHAnsi" w:cstheme="minorHAnsi"/>
          <w:b/>
          <w:bCs/>
          <w:color w:val="00B0F0"/>
          <w:sz w:val="32"/>
          <w:szCs w:val="32"/>
          <w:lang w:val="es-ES_tradnl" w:eastAsia="es-ES"/>
        </w:rPr>
      </w:pPr>
      <w:bookmarkStart w:id="86" w:name="_Toc100331248"/>
      <w:bookmarkStart w:id="87" w:name="_Toc102038030"/>
      <w:bookmarkStart w:id="88" w:name="_Toc102038714"/>
      <w:bookmarkStart w:id="89" w:name="_Toc102048136"/>
      <w:bookmarkStart w:id="90" w:name="_Toc102048165"/>
      <w:bookmarkStart w:id="91" w:name="_Toc102134675"/>
      <w:r w:rsidRPr="004D4C9C">
        <w:rPr>
          <w:rFonts w:asciiTheme="minorHAnsi" w:eastAsia="MS Mincho" w:hAnsiTheme="minorHAnsi" w:cstheme="minorHAnsi"/>
          <w:b/>
          <w:bCs/>
          <w:color w:val="00B0F0"/>
          <w:sz w:val="32"/>
          <w:szCs w:val="32"/>
          <w:lang w:val="es-ES_tradnl" w:eastAsia="es-ES"/>
        </w:rPr>
        <w:lastRenderedPageBreak/>
        <w:t>Resultados Servicios Generales</w:t>
      </w:r>
      <w:bookmarkEnd w:id="86"/>
      <w:bookmarkEnd w:id="87"/>
      <w:bookmarkEnd w:id="88"/>
      <w:bookmarkEnd w:id="89"/>
      <w:bookmarkEnd w:id="90"/>
      <w:bookmarkEnd w:id="91"/>
    </w:p>
    <w:p w14:paraId="2335A15B" w14:textId="34C64056" w:rsidR="0098510A" w:rsidRPr="008A0790" w:rsidRDefault="0098510A" w:rsidP="008A0790">
      <w:pPr>
        <w:spacing w:after="120" w:line="276" w:lineRule="auto"/>
        <w:rPr>
          <w:rFonts w:cstheme="minorHAnsi"/>
          <w:sz w:val="24"/>
          <w:szCs w:val="24"/>
        </w:rPr>
      </w:pPr>
      <w:r w:rsidRPr="0098510A">
        <w:rPr>
          <w:rFonts w:cstheme="minorHAnsi"/>
          <w:sz w:val="24"/>
          <w:szCs w:val="24"/>
        </w:rPr>
        <w:t xml:space="preserve">A continuación, se muestra </w:t>
      </w:r>
      <w:r w:rsidR="006E3BB3">
        <w:rPr>
          <w:rFonts w:cstheme="minorHAnsi"/>
          <w:sz w:val="24"/>
          <w:szCs w:val="24"/>
        </w:rPr>
        <w:t>el cumplimiento</w:t>
      </w:r>
      <w:r w:rsidR="006E3BB3" w:rsidRPr="00D65CE8">
        <w:rPr>
          <w:rFonts w:cstheme="minorHAnsi"/>
          <w:sz w:val="24"/>
          <w:szCs w:val="24"/>
        </w:rPr>
        <w:t xml:space="preserve"> </w:t>
      </w:r>
      <w:r w:rsidRPr="0098510A">
        <w:rPr>
          <w:rFonts w:cstheme="minorHAnsi"/>
          <w:sz w:val="24"/>
          <w:szCs w:val="24"/>
        </w:rPr>
        <w:t>de los indicadores de resultados de la dirección:</w:t>
      </w:r>
    </w:p>
    <w:tbl>
      <w:tblPr>
        <w:tblStyle w:val="Tablaconcuadrcula5oscura-nfasis5"/>
        <w:tblpPr w:leftFromText="141" w:rightFromText="141" w:vertAnchor="text" w:horzAnchor="page" w:tblpX="1621" w:tblpY="106"/>
        <w:tblW w:w="9326"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4790"/>
        <w:gridCol w:w="1417"/>
        <w:gridCol w:w="1560"/>
        <w:gridCol w:w="1559"/>
      </w:tblGrid>
      <w:tr w:rsidR="00837CC7" w:rsidRPr="00FB2513" w14:paraId="279576C0" w14:textId="77777777" w:rsidTr="00DA5C1A">
        <w:trPr>
          <w:cnfStyle w:val="100000000000" w:firstRow="1" w:lastRow="0"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790"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2DFFF253" w14:textId="3E3BA9FC" w:rsidR="00837CC7" w:rsidRPr="00E524F8" w:rsidRDefault="00837CC7" w:rsidP="00635B01">
            <w:pPr>
              <w:spacing w:before="60" w:after="60"/>
              <w:rPr>
                <w:rFonts w:eastAsia="Times New Roman" w:cstheme="minorHAnsi"/>
                <w:sz w:val="24"/>
                <w:szCs w:val="24"/>
                <w:lang w:eastAsia="es-DO"/>
              </w:rPr>
            </w:pPr>
            <w:r w:rsidRPr="00E524F8">
              <w:rPr>
                <w:rFonts w:eastAsia="Times New Roman" w:cstheme="minorHAnsi"/>
                <w:sz w:val="24"/>
                <w:szCs w:val="24"/>
                <w:lang w:eastAsia="es-DO"/>
              </w:rPr>
              <w:t>Indicadores</w:t>
            </w:r>
          </w:p>
        </w:tc>
        <w:tc>
          <w:tcPr>
            <w:tcW w:w="1417"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4F00132C" w14:textId="7E1BF0A3" w:rsidR="00837CC7" w:rsidRPr="00E524F8" w:rsidRDefault="00837CC7" w:rsidP="00635B01">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Marzo</w:t>
            </w:r>
          </w:p>
        </w:tc>
        <w:tc>
          <w:tcPr>
            <w:tcW w:w="1560"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50EC6197" w14:textId="36D84817" w:rsidR="00837CC7" w:rsidRPr="00E524F8" w:rsidRDefault="00837CC7" w:rsidP="00635B01">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Acumulado T1</w:t>
            </w:r>
          </w:p>
        </w:tc>
        <w:tc>
          <w:tcPr>
            <w:tcW w:w="1559"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1768B932" w14:textId="4D29F766" w:rsidR="00837CC7" w:rsidRPr="00E524F8" w:rsidRDefault="00837CC7" w:rsidP="00635B01">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Acumulado Año</w:t>
            </w:r>
          </w:p>
        </w:tc>
      </w:tr>
      <w:tr w:rsidR="00837CC7" w:rsidRPr="00FB2513" w14:paraId="6F669BB7" w14:textId="77777777" w:rsidTr="00DA5C1A">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2BF97772" w14:textId="74884774" w:rsidR="00F13484" w:rsidRPr="00E524F8" w:rsidRDefault="00F13484" w:rsidP="00635B01">
            <w:pPr>
              <w:spacing w:before="60" w:after="60"/>
              <w:rPr>
                <w:rFonts w:eastAsia="Times New Roman" w:cstheme="minorHAnsi"/>
                <w:sz w:val="24"/>
                <w:szCs w:val="24"/>
                <w:lang w:eastAsia="es-DO"/>
              </w:rPr>
            </w:pPr>
            <w:r w:rsidRPr="00E524F8">
              <w:rPr>
                <w:rFonts w:eastAsia="Times New Roman" w:cstheme="minorHAnsi"/>
                <w:sz w:val="24"/>
                <w:szCs w:val="24"/>
                <w:lang w:eastAsia="es-DO"/>
              </w:rPr>
              <w:t>Mantener el nivel disponibilidad de equipos de la empresa</w:t>
            </w:r>
          </w:p>
        </w:tc>
        <w:tc>
          <w:tcPr>
            <w:tcW w:w="1417" w:type="dxa"/>
            <w:shd w:val="clear" w:color="auto" w:fill="BDD6EE" w:themeFill="accent1" w:themeFillTint="66"/>
            <w:noWrap/>
            <w:vAlign w:val="center"/>
          </w:tcPr>
          <w:p w14:paraId="1C682622" w14:textId="77777777" w:rsidR="00F13484" w:rsidRPr="00E524F8" w:rsidRDefault="00F13484" w:rsidP="00635B01">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100.00%</w:t>
            </w:r>
          </w:p>
        </w:tc>
        <w:tc>
          <w:tcPr>
            <w:tcW w:w="1560" w:type="dxa"/>
            <w:shd w:val="clear" w:color="auto" w:fill="BDD6EE" w:themeFill="accent1" w:themeFillTint="66"/>
            <w:noWrap/>
            <w:vAlign w:val="center"/>
          </w:tcPr>
          <w:p w14:paraId="628BB865" w14:textId="77777777" w:rsidR="00F13484" w:rsidRPr="00E524F8" w:rsidRDefault="00F13484" w:rsidP="00635B01">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100.00%</w:t>
            </w:r>
          </w:p>
        </w:tc>
        <w:tc>
          <w:tcPr>
            <w:tcW w:w="1559" w:type="dxa"/>
            <w:shd w:val="clear" w:color="auto" w:fill="BDD6EE" w:themeFill="accent1" w:themeFillTint="66"/>
            <w:noWrap/>
            <w:vAlign w:val="center"/>
          </w:tcPr>
          <w:p w14:paraId="252DF6ED" w14:textId="77777777" w:rsidR="00F13484" w:rsidRPr="00E524F8" w:rsidRDefault="00F13484" w:rsidP="00635B01">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25.00%</w:t>
            </w:r>
          </w:p>
        </w:tc>
      </w:tr>
      <w:tr w:rsidR="00837CC7" w:rsidRPr="00FB2513" w14:paraId="02D7D06D" w14:textId="77777777" w:rsidTr="00DA5C1A">
        <w:trPr>
          <w:trHeight w:val="624"/>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4E70AF78" w14:textId="77777777" w:rsidR="00F13484" w:rsidRPr="00E524F8" w:rsidRDefault="00F13484" w:rsidP="00635B01">
            <w:pPr>
              <w:spacing w:before="60" w:after="60"/>
              <w:rPr>
                <w:rFonts w:eastAsia="Times New Roman" w:cstheme="minorHAnsi"/>
                <w:sz w:val="24"/>
                <w:szCs w:val="24"/>
                <w:lang w:eastAsia="es-DO"/>
              </w:rPr>
            </w:pPr>
            <w:r w:rsidRPr="00E524F8">
              <w:rPr>
                <w:rFonts w:eastAsia="Times New Roman" w:cstheme="minorHAnsi"/>
                <w:sz w:val="24"/>
                <w:szCs w:val="24"/>
                <w:lang w:eastAsia="es-DO"/>
              </w:rPr>
              <w:t>Porcentaje atención de OTRS</w:t>
            </w:r>
          </w:p>
        </w:tc>
        <w:tc>
          <w:tcPr>
            <w:tcW w:w="1417" w:type="dxa"/>
            <w:shd w:val="clear" w:color="auto" w:fill="BDD6EE" w:themeFill="accent1" w:themeFillTint="66"/>
            <w:noWrap/>
            <w:vAlign w:val="center"/>
          </w:tcPr>
          <w:p w14:paraId="54086F53" w14:textId="77777777" w:rsidR="00F13484" w:rsidRPr="00E524F8" w:rsidRDefault="00F13484" w:rsidP="00635B01">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100.00%</w:t>
            </w:r>
          </w:p>
        </w:tc>
        <w:tc>
          <w:tcPr>
            <w:tcW w:w="1560" w:type="dxa"/>
            <w:shd w:val="clear" w:color="auto" w:fill="BDD6EE" w:themeFill="accent1" w:themeFillTint="66"/>
            <w:noWrap/>
            <w:vAlign w:val="center"/>
          </w:tcPr>
          <w:p w14:paraId="62A3B019" w14:textId="77777777" w:rsidR="00F13484" w:rsidRPr="00E524F8" w:rsidRDefault="00F13484" w:rsidP="00635B01">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100.00%</w:t>
            </w:r>
          </w:p>
        </w:tc>
        <w:tc>
          <w:tcPr>
            <w:tcW w:w="1559" w:type="dxa"/>
            <w:shd w:val="clear" w:color="auto" w:fill="BDD6EE" w:themeFill="accent1" w:themeFillTint="66"/>
            <w:noWrap/>
            <w:vAlign w:val="center"/>
          </w:tcPr>
          <w:p w14:paraId="3CA78CF8" w14:textId="77777777" w:rsidR="00F13484" w:rsidRPr="00E524F8" w:rsidRDefault="00F13484" w:rsidP="00635B01">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25.00%</w:t>
            </w:r>
          </w:p>
        </w:tc>
      </w:tr>
      <w:tr w:rsidR="00837CC7" w:rsidRPr="00FB2513" w14:paraId="1EDCAC12" w14:textId="77777777" w:rsidTr="00DA5C1A">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2C63A045" w14:textId="77777777" w:rsidR="00F13484" w:rsidRPr="00E524F8" w:rsidRDefault="00F13484" w:rsidP="00635B01">
            <w:pPr>
              <w:spacing w:before="60" w:after="60"/>
              <w:jc w:val="both"/>
              <w:rPr>
                <w:rFonts w:eastAsia="Times New Roman" w:cstheme="minorHAnsi"/>
                <w:sz w:val="24"/>
                <w:szCs w:val="24"/>
                <w:lang w:eastAsia="es-DO"/>
              </w:rPr>
            </w:pPr>
            <w:r w:rsidRPr="00E524F8">
              <w:rPr>
                <w:rFonts w:eastAsia="Times New Roman" w:cstheme="minorHAnsi"/>
                <w:sz w:val="24"/>
                <w:szCs w:val="24"/>
                <w:lang w:eastAsia="es-DO"/>
              </w:rPr>
              <w:t>Tiempo de entrega de stock disponible</w:t>
            </w:r>
          </w:p>
        </w:tc>
        <w:tc>
          <w:tcPr>
            <w:tcW w:w="1417" w:type="dxa"/>
            <w:shd w:val="clear" w:color="auto" w:fill="BDD6EE" w:themeFill="accent1" w:themeFillTint="66"/>
            <w:noWrap/>
            <w:vAlign w:val="center"/>
          </w:tcPr>
          <w:p w14:paraId="0508332A" w14:textId="77777777" w:rsidR="00F13484" w:rsidRPr="00E524F8" w:rsidRDefault="00F13484" w:rsidP="00635B01">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100.00%</w:t>
            </w:r>
          </w:p>
        </w:tc>
        <w:tc>
          <w:tcPr>
            <w:tcW w:w="1560" w:type="dxa"/>
            <w:shd w:val="clear" w:color="auto" w:fill="BDD6EE" w:themeFill="accent1" w:themeFillTint="66"/>
            <w:noWrap/>
            <w:vAlign w:val="center"/>
          </w:tcPr>
          <w:p w14:paraId="269F904D" w14:textId="77777777" w:rsidR="00F13484" w:rsidRPr="00E524F8" w:rsidRDefault="00F13484" w:rsidP="00635B01">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100.00%</w:t>
            </w:r>
          </w:p>
        </w:tc>
        <w:tc>
          <w:tcPr>
            <w:tcW w:w="1559" w:type="dxa"/>
            <w:shd w:val="clear" w:color="auto" w:fill="BDD6EE" w:themeFill="accent1" w:themeFillTint="66"/>
            <w:noWrap/>
            <w:vAlign w:val="center"/>
          </w:tcPr>
          <w:p w14:paraId="526F9CBC" w14:textId="77777777" w:rsidR="00F13484" w:rsidRPr="00E524F8" w:rsidRDefault="00F13484" w:rsidP="00635B01">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25.00%</w:t>
            </w:r>
          </w:p>
        </w:tc>
      </w:tr>
      <w:tr w:rsidR="00837CC7" w:rsidRPr="00FB2513" w14:paraId="10ED67FD" w14:textId="77777777" w:rsidTr="00DA5C1A">
        <w:trPr>
          <w:trHeight w:val="624"/>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bottom w:val="single" w:sz="24" w:space="0" w:color="FFFFFF" w:themeColor="background1"/>
            </w:tcBorders>
            <w:shd w:val="clear" w:color="auto" w:fill="002060"/>
            <w:vAlign w:val="center"/>
          </w:tcPr>
          <w:p w14:paraId="12C1E4DD" w14:textId="77777777" w:rsidR="00F13484" w:rsidRPr="00E524F8" w:rsidRDefault="00F13484" w:rsidP="00635B01">
            <w:pPr>
              <w:spacing w:before="60" w:after="60"/>
              <w:rPr>
                <w:rFonts w:cstheme="minorHAnsi"/>
                <w:sz w:val="24"/>
                <w:szCs w:val="24"/>
              </w:rPr>
            </w:pPr>
            <w:r w:rsidRPr="00E524F8">
              <w:rPr>
                <w:rFonts w:eastAsia="Times New Roman" w:cstheme="minorHAnsi"/>
                <w:sz w:val="24"/>
                <w:szCs w:val="24"/>
                <w:lang w:eastAsia="es-DO"/>
              </w:rPr>
              <w:t>Disponibilidad de materiales críticos manejados por GGCA</w:t>
            </w:r>
          </w:p>
        </w:tc>
        <w:tc>
          <w:tcPr>
            <w:tcW w:w="1417" w:type="dxa"/>
            <w:shd w:val="clear" w:color="auto" w:fill="BDD6EE" w:themeFill="accent1" w:themeFillTint="66"/>
            <w:noWrap/>
            <w:vAlign w:val="center"/>
          </w:tcPr>
          <w:p w14:paraId="3375C036" w14:textId="77777777" w:rsidR="00F13484" w:rsidRPr="00E524F8" w:rsidRDefault="00F13484" w:rsidP="00635B01">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100.00%</w:t>
            </w:r>
          </w:p>
        </w:tc>
        <w:tc>
          <w:tcPr>
            <w:tcW w:w="1560" w:type="dxa"/>
            <w:shd w:val="clear" w:color="auto" w:fill="BDD6EE" w:themeFill="accent1" w:themeFillTint="66"/>
            <w:noWrap/>
            <w:vAlign w:val="center"/>
          </w:tcPr>
          <w:p w14:paraId="475BADDC" w14:textId="77777777" w:rsidR="00F13484" w:rsidRPr="00E524F8" w:rsidRDefault="00F13484" w:rsidP="00635B01">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100.00%</w:t>
            </w:r>
          </w:p>
        </w:tc>
        <w:tc>
          <w:tcPr>
            <w:tcW w:w="1559" w:type="dxa"/>
            <w:shd w:val="clear" w:color="auto" w:fill="BDD6EE" w:themeFill="accent1" w:themeFillTint="66"/>
            <w:noWrap/>
            <w:vAlign w:val="center"/>
          </w:tcPr>
          <w:p w14:paraId="2329AD63" w14:textId="77777777" w:rsidR="00F13484" w:rsidRPr="00E524F8" w:rsidRDefault="00F13484" w:rsidP="00635B01">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524F8">
              <w:rPr>
                <w:rFonts w:eastAsia="Times New Roman" w:cstheme="minorHAnsi"/>
                <w:sz w:val="24"/>
                <w:szCs w:val="24"/>
                <w:lang w:eastAsia="es-DO"/>
              </w:rPr>
              <w:t>25.00%</w:t>
            </w:r>
          </w:p>
        </w:tc>
      </w:tr>
    </w:tbl>
    <w:p w14:paraId="40018E75" w14:textId="2A8F53D1" w:rsidR="00A12224" w:rsidRPr="00206706" w:rsidRDefault="00A12224" w:rsidP="00206706">
      <w:pPr>
        <w:spacing w:after="0" w:line="240" w:lineRule="auto"/>
        <w:jc w:val="both"/>
        <w:rPr>
          <w:sz w:val="18"/>
          <w:szCs w:val="18"/>
        </w:rPr>
      </w:pPr>
    </w:p>
    <w:p w14:paraId="41C34725" w14:textId="77777777" w:rsidR="00206706" w:rsidRDefault="007C015E" w:rsidP="00635B01">
      <w:pPr>
        <w:jc w:val="both"/>
        <w:rPr>
          <w:rFonts w:cstheme="minorHAnsi"/>
          <w:sz w:val="24"/>
          <w:szCs w:val="24"/>
        </w:rPr>
      </w:pPr>
      <w:r w:rsidRPr="00B4330C">
        <w:rPr>
          <w:rFonts w:cstheme="minorHAnsi"/>
          <w:sz w:val="24"/>
          <w:szCs w:val="24"/>
        </w:rPr>
        <w:t xml:space="preserve">En </w:t>
      </w:r>
      <w:r>
        <w:rPr>
          <w:rFonts w:cstheme="minorHAnsi"/>
          <w:sz w:val="24"/>
          <w:szCs w:val="24"/>
        </w:rPr>
        <w:t>el siguiente gráfico se visualiza el nivel de cumplimiento del PO</w:t>
      </w:r>
      <w:r w:rsidR="00170C42">
        <w:rPr>
          <w:rFonts w:cstheme="minorHAnsi"/>
          <w:sz w:val="24"/>
          <w:szCs w:val="24"/>
        </w:rPr>
        <w:t xml:space="preserve">A </w:t>
      </w:r>
      <w:r>
        <w:rPr>
          <w:rFonts w:cstheme="minorHAnsi"/>
          <w:sz w:val="24"/>
          <w:szCs w:val="24"/>
        </w:rPr>
        <w:t>de Servicios Generales</w:t>
      </w:r>
      <w:r w:rsidR="00881DE3">
        <w:rPr>
          <w:rFonts w:cstheme="minorHAnsi"/>
          <w:sz w:val="24"/>
          <w:szCs w:val="24"/>
        </w:rPr>
        <w:t xml:space="preserve"> en el mes de marzo</w:t>
      </w:r>
      <w:r>
        <w:rPr>
          <w:rFonts w:cstheme="minorHAnsi"/>
          <w:sz w:val="24"/>
          <w:szCs w:val="24"/>
        </w:rPr>
        <w:t>:</w:t>
      </w:r>
      <w:r w:rsidR="007F1037">
        <w:rPr>
          <w:rFonts w:cstheme="minorHAnsi"/>
          <w:sz w:val="24"/>
          <w:szCs w:val="24"/>
        </w:rPr>
        <w:t xml:space="preserve"> </w:t>
      </w:r>
    </w:p>
    <w:p w14:paraId="7B15648E" w14:textId="006F1D4A" w:rsidR="007C015E" w:rsidRPr="00B4330C" w:rsidRDefault="00206706" w:rsidP="00635B01">
      <w:pPr>
        <w:jc w:val="both"/>
        <w:rPr>
          <w:rFonts w:cstheme="minorHAnsi"/>
          <w:sz w:val="24"/>
          <w:szCs w:val="24"/>
        </w:rPr>
      </w:pPr>
      <w:r>
        <w:rPr>
          <w:noProof/>
          <w:lang w:val="es-ES" w:eastAsia="es-ES"/>
        </w:rPr>
        <w:drawing>
          <wp:inline distT="0" distB="0" distL="0" distR="0" wp14:anchorId="47D7A2DC" wp14:editId="522935E9">
            <wp:extent cx="5838825" cy="2266950"/>
            <wp:effectExtent l="0" t="0" r="0" b="0"/>
            <wp:docPr id="57" name="Gráfico 57">
              <a:extLst xmlns:a="http://schemas.openxmlformats.org/drawingml/2006/main">
                <a:ext uri="{FF2B5EF4-FFF2-40B4-BE49-F238E27FC236}">
                  <a16:creationId xmlns:a16="http://schemas.microsoft.com/office/drawing/2014/main" id="{017E2436-C688-495F-A950-78D68BA2A91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77DEB5CB" w14:textId="0AD85F20" w:rsidR="00A92458" w:rsidRDefault="00970850" w:rsidP="00A12224">
      <w:pPr>
        <w:spacing w:line="276" w:lineRule="auto"/>
        <w:jc w:val="both"/>
        <w:rPr>
          <w:sz w:val="28"/>
          <w:szCs w:val="28"/>
        </w:rPr>
      </w:pPr>
      <w:r>
        <w:rPr>
          <w:rFonts w:eastAsia="MS Mincho" w:cstheme="minorHAnsi"/>
          <w:b/>
          <w:bCs/>
          <w:noProof/>
          <w:color w:val="00B0F0"/>
          <w:sz w:val="32"/>
          <w:szCs w:val="32"/>
          <w:lang w:val="es-ES" w:eastAsia="es-ES"/>
        </w:rPr>
        <mc:AlternateContent>
          <mc:Choice Requires="wpg">
            <w:drawing>
              <wp:anchor distT="0" distB="0" distL="114300" distR="114300" simplePos="0" relativeHeight="251779072" behindDoc="0" locked="0" layoutInCell="1" allowOverlap="1" wp14:anchorId="408C7267" wp14:editId="6C6942D3">
                <wp:simplePos x="0" y="0"/>
                <wp:positionH relativeFrom="column">
                  <wp:posOffset>1424940</wp:posOffset>
                </wp:positionH>
                <wp:positionV relativeFrom="paragraph">
                  <wp:posOffset>67798</wp:posOffset>
                </wp:positionV>
                <wp:extent cx="2699385" cy="720488"/>
                <wp:effectExtent l="38100" t="38100" r="348615" b="346710"/>
                <wp:wrapNone/>
                <wp:docPr id="35" name="Grupo 35"/>
                <wp:cNvGraphicFramePr/>
                <a:graphic xmlns:a="http://schemas.openxmlformats.org/drawingml/2006/main">
                  <a:graphicData uri="http://schemas.microsoft.com/office/word/2010/wordprocessingGroup">
                    <wpg:wgp>
                      <wpg:cNvGrpSpPr/>
                      <wpg:grpSpPr>
                        <a:xfrm>
                          <a:off x="0" y="0"/>
                          <a:ext cx="2699385" cy="720488"/>
                          <a:chOff x="0" y="0"/>
                          <a:chExt cx="2700000" cy="720571"/>
                        </a:xfrm>
                      </wpg:grpSpPr>
                      <wps:wsp>
                        <wps:cNvPr id="23" name="Diagrama de flujo: conector 76"/>
                        <wps:cNvSpPr/>
                        <wps:spPr>
                          <a:xfrm>
                            <a:off x="900000" y="184"/>
                            <a:ext cx="900000" cy="720083"/>
                          </a:xfrm>
                          <a:prstGeom prst="rect">
                            <a:avLst/>
                          </a:prstGeom>
                          <a:solidFill>
                            <a:srgbClr val="0070C0"/>
                          </a:solidFill>
                          <a:ln w="38100" cap="flat" cmpd="sng" algn="ctr">
                            <a:noFill/>
                            <a:prstDash val="solid"/>
                            <a:miter lim="800000"/>
                          </a:ln>
                          <a:effectLst>
                            <a:outerShdw blurRad="190500" dist="228600" dir="2700000" algn="ctr">
                              <a:srgbClr val="000000">
                                <a:alpha val="30000"/>
                              </a:srgbClr>
                            </a:outerShdw>
                          </a:effectLst>
                        </wps:spPr>
                        <wps:txbx>
                          <w:txbxContent>
                            <w:p w14:paraId="025DD024" w14:textId="77777777" w:rsidR="00A12224" w:rsidRPr="00622AB6" w:rsidRDefault="00A12224" w:rsidP="00A12224">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622AB6">
                                <w:rPr>
                                  <w:rFonts w:asciiTheme="minorHAnsi" w:eastAsia="Calibri" w:hAnsi="Calibri"/>
                                  <w:color w:val="FFFFFF"/>
                                  <w:kern w:val="24"/>
                                  <w:sz w:val="28"/>
                                  <w:szCs w:val="28"/>
                                  <w:u w:val="single"/>
                                  <w:lang w:val="es-ES"/>
                                </w:rPr>
                                <w:t>Febrero</w:t>
                              </w:r>
                            </w:p>
                            <w:p w14:paraId="640693F2" w14:textId="77777777" w:rsidR="00A12224" w:rsidRPr="00622AB6" w:rsidRDefault="00A12224" w:rsidP="00A12224">
                              <w:pPr>
                                <w:pStyle w:val="NormalWeb"/>
                                <w:spacing w:before="0" w:beforeAutospacing="0" w:after="0" w:afterAutospacing="0" w:line="256" w:lineRule="auto"/>
                                <w:jc w:val="center"/>
                                <w:rPr>
                                  <w:b/>
                                  <w:bCs/>
                                  <w:sz w:val="28"/>
                                  <w:szCs w:val="28"/>
                                </w:rPr>
                              </w:pPr>
                              <w:r w:rsidRPr="00622AB6">
                                <w:rPr>
                                  <w:rFonts w:asciiTheme="minorHAnsi" w:eastAsia="Calibri" w:hAnsi="Calibri"/>
                                  <w:b/>
                                  <w:bCs/>
                                  <w:color w:val="FFFFFF"/>
                                  <w:kern w:val="24"/>
                                  <w:sz w:val="28"/>
                                  <w:szCs w:val="28"/>
                                  <w:lang w:val="es-ES"/>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 name="Diagrama de flujo: conector 77"/>
                        <wps:cNvSpPr/>
                        <wps:spPr>
                          <a:xfrm>
                            <a:off x="0" y="0"/>
                            <a:ext cx="900000" cy="720083"/>
                          </a:xfrm>
                          <a:prstGeom prst="rect">
                            <a:avLst/>
                          </a:prstGeom>
                          <a:solidFill>
                            <a:srgbClr val="002060"/>
                          </a:solidFill>
                          <a:ln w="38100" cap="flat" cmpd="sng" algn="ctr">
                            <a:noFill/>
                            <a:prstDash val="solid"/>
                            <a:miter lim="800000"/>
                          </a:ln>
                          <a:effectLst>
                            <a:outerShdw blurRad="190500" dist="228600" dir="2700000" algn="ctr">
                              <a:srgbClr val="000000">
                                <a:alpha val="30000"/>
                              </a:srgbClr>
                            </a:outerShdw>
                          </a:effectLst>
                        </wps:spPr>
                        <wps:txbx>
                          <w:txbxContent>
                            <w:p w14:paraId="6B66A4D3" w14:textId="77777777" w:rsidR="00A12224" w:rsidRPr="00622AB6" w:rsidRDefault="00A12224" w:rsidP="00A12224">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622AB6">
                                <w:rPr>
                                  <w:rFonts w:asciiTheme="minorHAnsi" w:eastAsia="Calibri" w:hAnsi="Calibri"/>
                                  <w:color w:val="FFFFFF"/>
                                  <w:kern w:val="24"/>
                                  <w:sz w:val="28"/>
                                  <w:szCs w:val="28"/>
                                  <w:u w:val="single"/>
                                  <w:lang w:val="es-ES"/>
                                </w:rPr>
                                <w:t>Enero</w:t>
                              </w:r>
                            </w:p>
                            <w:p w14:paraId="5BCE116F" w14:textId="77777777" w:rsidR="00A12224" w:rsidRPr="00622AB6" w:rsidRDefault="00A12224" w:rsidP="00A12224">
                              <w:pPr>
                                <w:pStyle w:val="NormalWeb"/>
                                <w:spacing w:before="0" w:beforeAutospacing="0" w:after="0" w:afterAutospacing="0" w:line="256" w:lineRule="auto"/>
                                <w:jc w:val="center"/>
                                <w:rPr>
                                  <w:b/>
                                  <w:bCs/>
                                  <w:color w:val="FFFFFF" w:themeColor="background1"/>
                                  <w:sz w:val="28"/>
                                  <w:szCs w:val="28"/>
                                </w:rPr>
                              </w:pPr>
                              <w:r w:rsidRPr="00622AB6">
                                <w:rPr>
                                  <w:rFonts w:asciiTheme="minorHAnsi" w:eastAsia="Calibri" w:hAnsi="Calibri"/>
                                  <w:b/>
                                  <w:bCs/>
                                  <w:color w:val="FFFFFF" w:themeColor="background1"/>
                                  <w:kern w:val="24"/>
                                  <w:sz w:val="28"/>
                                  <w:szCs w:val="28"/>
                                  <w:lang w:val="es-ES"/>
                                </w:rPr>
                                <w:t>83.34%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 name="Diagrama de flujo: conector 78"/>
                        <wps:cNvSpPr/>
                        <wps:spPr>
                          <a:xfrm>
                            <a:off x="1800000" y="488"/>
                            <a:ext cx="900000" cy="720083"/>
                          </a:xfrm>
                          <a:prstGeom prst="rect">
                            <a:avLst/>
                          </a:prstGeom>
                          <a:solidFill>
                            <a:schemeClr val="accent1">
                              <a:lumMod val="60000"/>
                              <a:lumOff val="40000"/>
                            </a:schemeClr>
                          </a:solidFill>
                          <a:ln w="38100" cap="flat" cmpd="sng" algn="ctr">
                            <a:noFill/>
                            <a:prstDash val="solid"/>
                            <a:miter lim="800000"/>
                          </a:ln>
                          <a:effectLst>
                            <a:outerShdw blurRad="190500" dist="228600" dir="2700000" algn="ctr">
                              <a:srgbClr val="000000">
                                <a:alpha val="30000"/>
                              </a:srgbClr>
                            </a:outerShdw>
                          </a:effectLst>
                        </wps:spPr>
                        <wps:txbx>
                          <w:txbxContent>
                            <w:p w14:paraId="12063F3F" w14:textId="77777777" w:rsidR="00A12224" w:rsidRPr="00622AB6" w:rsidRDefault="00A12224" w:rsidP="00A12224">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622AB6">
                                <w:rPr>
                                  <w:rFonts w:asciiTheme="minorHAnsi" w:eastAsia="Calibri" w:hAnsi="Calibri"/>
                                  <w:color w:val="FFFFFF"/>
                                  <w:kern w:val="24"/>
                                  <w:sz w:val="28"/>
                                  <w:szCs w:val="28"/>
                                  <w:u w:val="single"/>
                                  <w:lang w:val="es-ES"/>
                                </w:rPr>
                                <w:t>Marzo</w:t>
                              </w:r>
                            </w:p>
                            <w:p w14:paraId="14B517C6" w14:textId="7A2DA665" w:rsidR="00A12224" w:rsidRPr="00622AB6" w:rsidRDefault="00785D77" w:rsidP="00A12224">
                              <w:pPr>
                                <w:pStyle w:val="NormalWeb"/>
                                <w:spacing w:before="0" w:beforeAutospacing="0" w:after="0" w:afterAutospacing="0" w:line="256" w:lineRule="auto"/>
                                <w:jc w:val="center"/>
                                <w:rPr>
                                  <w:b/>
                                  <w:bCs/>
                                  <w:sz w:val="28"/>
                                  <w:szCs w:val="28"/>
                                </w:rPr>
                              </w:pPr>
                              <w:r>
                                <w:rPr>
                                  <w:rFonts w:asciiTheme="minorHAnsi" w:eastAsia="Calibri" w:hAnsi="Calibri"/>
                                  <w:b/>
                                  <w:bCs/>
                                  <w:color w:val="FFFFFF"/>
                                  <w:kern w:val="24"/>
                                  <w:sz w:val="28"/>
                                  <w:szCs w:val="28"/>
                                  <w:lang w:val="es-ES"/>
                                </w:rPr>
                                <w:t>9</w:t>
                              </w:r>
                              <w:r w:rsidR="00DF7E37">
                                <w:rPr>
                                  <w:rFonts w:asciiTheme="minorHAnsi" w:eastAsia="Calibri" w:hAnsi="Calibri"/>
                                  <w:b/>
                                  <w:bCs/>
                                  <w:color w:val="FFFFFF"/>
                                  <w:kern w:val="24"/>
                                  <w:sz w:val="28"/>
                                  <w:szCs w:val="28"/>
                                  <w:lang w:val="es-ES"/>
                                </w:rPr>
                                <w:t>7.57</w:t>
                              </w:r>
                              <w:r w:rsidR="00A12224" w:rsidRPr="00622AB6">
                                <w:rPr>
                                  <w:rFonts w:asciiTheme="minorHAnsi" w:eastAsia="Calibri" w:hAnsi="Calibri"/>
                                  <w:b/>
                                  <w:bCs/>
                                  <w:color w:val="FFFFFF"/>
                                  <w:kern w:val="24"/>
                                  <w:sz w:val="28"/>
                                  <w:szCs w:val="28"/>
                                  <w:lang w:val="es-ES"/>
                                </w:rPr>
                                <w: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408C7267" id="Grupo 35" o:spid="_x0000_s1031" style="position:absolute;left:0;text-align:left;margin-left:112.2pt;margin-top:5.35pt;width:212.55pt;height:56.75pt;z-index:251779072;mso-width-relative:margin;mso-height-relative:margin" coordsize="27000,72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uDxipAMAAJ4OAAAOAAAAZHJzL2Uyb0RvYy54bWzsV0lvGzcUvgfIfyB4j2fRNhpYDgy7Ngo4&#10;iVGnyJnicJaCW0mOR86v7yM5I0txDmqC5lBYhxHXt3xv5fn7neDokRnbKbnB2VmKEZNUVZ1sNvjP&#10;zzfvCoysI7IiXEm2wU/M4vcXb9+cD7pkuWoVr5hBQETactAb3DqnyySxtGWC2DOlmYTNWhlBHExN&#10;k1SGDEBd8CRP02UyKFNpoyizFlav4ya+CPTrmlH3qa4tc4hvMMjmwteE79Z/k4tzUjaG6Lajoxjk&#10;B6QQpJPAdE/qmjiCetO9ICU6apRVtTujSiSqrjvKgg6gTZZ+o82tUb0OujTl0Og9TADtNzj9MFn6&#10;8fHW6Ad9bwCJQTeARZh5XXa1Ef4fpES7ANnTHjK2c4jCYr5cr2fFAiMKe6s8nRdFxJS2APyLa7T9&#10;bbq4Sv1vf3GxyvzFZGKbHAkzaHAP+4yA/TkEHlqiWQDWloDAvUFdBbrMMJJEgJdedwR8QhBUMVTz&#10;/i9VIgruS50yaLX0cnqB4OYeOFtawPA7qK1HNQGerJhHbCbwpr0Ru7SYHUFASm2su2VKID/YYAMS&#10;BC8jj3fWRbSmI561VbyrbjrOw8Q02ytu0CPxrp+u0qvg7QDw0TEu0bDBsyILtiAQgjUnDswiNEBi&#10;ZYMR4Q3ENnUm8JbKcwDmUbxrYtvII5CNCorOQVTzTmxwEfWPwnLpr7EQl6CBn6gejj601YC2vDd/&#10;EGCardOFl6bqvNJ5XizjDMI2n7zmWCZ7rGtwLE+ccN2SKN0sLEYxxuPB2/b8w+xANHDAyah+5Hbb&#10;XfCSYCO/slXVE3iOUSAkSGs1venATHfEuntiIIvAImRG9wk+NVeAshpHGLXKfP3euj8Prg27GA2Q&#10;lcACf/fEMIz47xKcfp3N50DWhcl8AQGHkTnc2R7uyF5cKbB+FqQLQ3/e8WlYGyW+QAK99Fxhi0gK&#10;vKOtx8mVi9kSUjBll5fhGKQuTdydfNDUE59c4fPuCzF69FUHTv5RTYEGpjh22XjW35Tqsneq7oI/&#10;P+MK5vATCPoYbP999OcnRf/qX0U/YPoyZ/7KsM/T5WvYj1n1p8I+pO5n93wN+/9L2M9PCvvQ1Xjz&#10;n1T0s7Hq+eDfd0S/pur7xpnt6z6hlEkXUzTvxQdVxWoIFRVqaijisOw7tdAmzKdl3yVMlEJhDMV9&#10;ai1ee4axZzm1Z1hMRePUnuG1B/C91WEPEN4D8AgKkI8PNv/KOpyH88/Pyot/AAAA//8DAFBLAwQU&#10;AAYACAAAACEAcK4bouEAAAAKAQAADwAAAGRycy9kb3ducmV2LnhtbEyPwU7DMAyG70i8Q2Qkbixt&#10;6cYoTadpAk4TEhsS2i1rvLZa41RN1nZvjznB0f4//f6crybbigF73zhSEM8iEEilMw1VCr72bw9L&#10;ED5oMrp1hAqu6GFV3N7kOjNupE8cdqESXEI+0wrqELpMSl/WaLWfuQ6Js5PrrQ489pU0vR653LYy&#10;iaKFtLohvlDrDjc1lufdxSp4H/W4foxfh+35tLke9vOP722MSt3fTesXEAGn8AfDrz6rQ8FOR3ch&#10;40WrIEnSlFEOoicQDCzS5zmIIy+SNAFZ5PL/C8UPAAAA//8DAFBLAQItABQABgAIAAAAIQC2gziS&#10;/gAAAOEBAAATAAAAAAAAAAAAAAAAAAAAAABbQ29udGVudF9UeXBlc10ueG1sUEsBAi0AFAAGAAgA&#10;AAAhADj9If/WAAAAlAEAAAsAAAAAAAAAAAAAAAAALwEAAF9yZWxzLy5yZWxzUEsBAi0AFAAGAAgA&#10;AAAhAF+4PGKkAwAAng4AAA4AAAAAAAAAAAAAAAAALgIAAGRycy9lMm9Eb2MueG1sUEsBAi0AFAAG&#10;AAgAAAAhAHCuG6LhAAAACgEAAA8AAAAAAAAAAAAAAAAA/gUAAGRycy9kb3ducmV2LnhtbFBLBQYA&#10;AAAABAAEAPMAAAAMBwAAAAA=&#10;">
                <v:rect id="Diagrama de flujo: conector 76" o:spid="_x0000_s1032" style="position:absolute;left:9000;top:1;width:9000;height:72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JzkpxQAAANsAAAAPAAAAZHJzL2Rvd25yZXYueG1sRI9Li8JA&#10;EITvC/6HoQVvOokvJDqKLAiy4IqPi7dOpk2CmZ6QmdWsv35HEPZYVNVX1GLVmkrcqXGlZQXxIAJB&#10;nFldcq7gfNr0ZyCcR9ZYWSYFv+Rgtex8LDDR9sEHuh99LgKEXYIKCu/rREqXFWTQDWxNHLyrbQz6&#10;IJtc6gYfAW4qOYyiqTRYclgosKbPgrLb8ccoSKvR99OOJ5fUxl/peLLf7PwpVqrXbddzEJ5a/x9+&#10;t7dawXAEry/hB8jlHwAAAP//AwBQSwECLQAUAAYACAAAACEA2+H2y+4AAACFAQAAEwAAAAAAAAAA&#10;AAAAAAAAAAAAW0NvbnRlbnRfVHlwZXNdLnhtbFBLAQItABQABgAIAAAAIQBa9CxbvwAAABUBAAAL&#10;AAAAAAAAAAAAAAAAAB8BAABfcmVscy8ucmVsc1BLAQItABQABgAIAAAAIQAkJzkpxQAAANsAAAAP&#10;AAAAAAAAAAAAAAAAAAcCAABkcnMvZG93bnJldi54bWxQSwUGAAAAAAMAAwC3AAAA+QIAAAAA&#10;" fillcolor="#0070c0" stroked="f" strokeweight="3pt">
                  <v:shadow on="t" color="black" opacity="19660f" offset="4.49014mm,4.49014mm"/>
                  <v:textbox>
                    <w:txbxContent>
                      <w:p w14:paraId="025DD024" w14:textId="77777777" w:rsidR="00A12224" w:rsidRPr="00622AB6" w:rsidRDefault="00A12224" w:rsidP="00A12224">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622AB6">
                          <w:rPr>
                            <w:rFonts w:asciiTheme="minorHAnsi" w:eastAsia="Calibri" w:hAnsi="Calibri"/>
                            <w:color w:val="FFFFFF"/>
                            <w:kern w:val="24"/>
                            <w:sz w:val="28"/>
                            <w:szCs w:val="28"/>
                            <w:u w:val="single"/>
                            <w:lang w:val="es-ES"/>
                          </w:rPr>
                          <w:t>Febrero</w:t>
                        </w:r>
                      </w:p>
                      <w:p w14:paraId="640693F2" w14:textId="77777777" w:rsidR="00A12224" w:rsidRPr="00622AB6" w:rsidRDefault="00A12224" w:rsidP="00A12224">
                        <w:pPr>
                          <w:pStyle w:val="NormalWeb"/>
                          <w:spacing w:before="0" w:beforeAutospacing="0" w:after="0" w:afterAutospacing="0" w:line="256" w:lineRule="auto"/>
                          <w:jc w:val="center"/>
                          <w:rPr>
                            <w:b/>
                            <w:bCs/>
                            <w:sz w:val="28"/>
                            <w:szCs w:val="28"/>
                          </w:rPr>
                        </w:pPr>
                        <w:r w:rsidRPr="00622AB6">
                          <w:rPr>
                            <w:rFonts w:asciiTheme="minorHAnsi" w:eastAsia="Calibri" w:hAnsi="Calibri"/>
                            <w:b/>
                            <w:bCs/>
                            <w:color w:val="FFFFFF"/>
                            <w:kern w:val="24"/>
                            <w:sz w:val="28"/>
                            <w:szCs w:val="28"/>
                            <w:lang w:val="es-ES"/>
                          </w:rPr>
                          <w:t>100%</w:t>
                        </w:r>
                      </w:p>
                    </w:txbxContent>
                  </v:textbox>
                </v:rect>
                <v:rect id="Diagrama de flujo: conector 77" o:spid="_x0000_s1033" style="position:absolute;width:9000;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6ns+wwAAANsAAAAPAAAAZHJzL2Rvd25yZXYueG1sRI9La8Mw&#10;EITvhfwHsYHcGjmGhOBGMaWkIaSHktd9sdavSitjqY7z76tCocdhZr5hNvlojRio941jBYt5AoK4&#10;cLrhSsH18v68BuEDskbjmBQ8yEO+nTxtMNPuzicazqESEcI+QwV1CF0mpS9qsujnriOOXul6iyHK&#10;vpK6x3uEWyPTJFlJiw3HhRo7equp+Dp/WwUft3Z1TJZmfxmMK8pd+/ko91Kp2XR8fQERaAz/4b/2&#10;QStIU/j9En+A3P4AAAD//wMAUEsBAi0AFAAGAAgAAAAhANvh9svuAAAAhQEAABMAAAAAAAAAAAAA&#10;AAAAAAAAAFtDb250ZW50X1R5cGVzXS54bWxQSwECLQAUAAYACAAAACEAWvQsW78AAAAVAQAACwAA&#10;AAAAAAAAAAAAAAAfAQAAX3JlbHMvLnJlbHNQSwECLQAUAAYACAAAACEAZup7PsMAAADbAAAADwAA&#10;AAAAAAAAAAAAAAAHAgAAZHJzL2Rvd25yZXYueG1sUEsFBgAAAAADAAMAtwAAAPcCAAAAAA==&#10;" fillcolor="#002060" stroked="f" strokeweight="3pt">
                  <v:shadow on="t" color="black" opacity="19660f" offset="4.49014mm,4.49014mm"/>
                  <v:textbox>
                    <w:txbxContent>
                      <w:p w14:paraId="6B66A4D3" w14:textId="77777777" w:rsidR="00A12224" w:rsidRPr="00622AB6" w:rsidRDefault="00A12224" w:rsidP="00A12224">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622AB6">
                          <w:rPr>
                            <w:rFonts w:asciiTheme="minorHAnsi" w:eastAsia="Calibri" w:hAnsi="Calibri"/>
                            <w:color w:val="FFFFFF"/>
                            <w:kern w:val="24"/>
                            <w:sz w:val="28"/>
                            <w:szCs w:val="28"/>
                            <w:u w:val="single"/>
                            <w:lang w:val="es-ES"/>
                          </w:rPr>
                          <w:t>Enero</w:t>
                        </w:r>
                      </w:p>
                      <w:p w14:paraId="5BCE116F" w14:textId="77777777" w:rsidR="00A12224" w:rsidRPr="00622AB6" w:rsidRDefault="00A12224" w:rsidP="00A12224">
                        <w:pPr>
                          <w:pStyle w:val="NormalWeb"/>
                          <w:spacing w:before="0" w:beforeAutospacing="0" w:after="0" w:afterAutospacing="0" w:line="256" w:lineRule="auto"/>
                          <w:jc w:val="center"/>
                          <w:rPr>
                            <w:b/>
                            <w:bCs/>
                            <w:color w:val="FFFFFF" w:themeColor="background1"/>
                            <w:sz w:val="28"/>
                            <w:szCs w:val="28"/>
                          </w:rPr>
                        </w:pPr>
                        <w:r w:rsidRPr="00622AB6">
                          <w:rPr>
                            <w:rFonts w:asciiTheme="minorHAnsi" w:eastAsia="Calibri" w:hAnsi="Calibri"/>
                            <w:b/>
                            <w:bCs/>
                            <w:color w:val="FFFFFF" w:themeColor="background1"/>
                            <w:kern w:val="24"/>
                            <w:sz w:val="28"/>
                            <w:szCs w:val="28"/>
                            <w:lang w:val="es-ES"/>
                          </w:rPr>
                          <w:t>83.34%</w:t>
                        </w:r>
                      </w:p>
                    </w:txbxContent>
                  </v:textbox>
                </v:rect>
                <v:rect id="Diagrama de flujo: conector 78" o:spid="_x0000_s1034" style="position:absolute;left:18000;top:4;width:9000;height:72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HcB8xAAAANsAAAAPAAAAZHJzL2Rvd25yZXYueG1sRI/dagIx&#10;FITvC32HcAq9Ec26Silbo5SKoIKKP3h92Bx3l25O1iTV9e2NIPRymJlvmNGkNbW4kPOVZQX9XgKC&#10;OLe64kLBYT/rfoLwAVljbZkU3MjDZPz6MsJM2ytv6bILhYgQ9hkqKENoMil9XpJB37MNcfRO1hkM&#10;UbpCaofXCDe1TJPkQxqsOC6U2NBPSfnv7s8o4GIeOi49LQarzdbLznQ5OK7PSr2/td9fIAK14T/8&#10;bM+1gnQIjy/xB8jxHQAA//8DAFBLAQItABQABgAIAAAAIQDb4fbL7gAAAIUBAAATAAAAAAAAAAAA&#10;AAAAAAAAAABbQ29udGVudF9UeXBlc10ueG1sUEsBAi0AFAAGAAgAAAAhAFr0LFu/AAAAFQEAAAsA&#10;AAAAAAAAAAAAAAAAHwEAAF9yZWxzLy5yZWxzUEsBAi0AFAAGAAgAAAAhAEkdwHzEAAAA2wAAAA8A&#10;AAAAAAAAAAAAAAAABwIAAGRycy9kb3ducmV2LnhtbFBLBQYAAAAAAwADALcAAAD4AgAAAAA=&#10;" fillcolor="#9cc2e5 [1940]" stroked="f" strokeweight="3pt">
                  <v:shadow on="t" color="black" opacity="19660f" offset="4.49014mm,4.49014mm"/>
                  <v:textbox>
                    <w:txbxContent>
                      <w:p w14:paraId="12063F3F" w14:textId="77777777" w:rsidR="00A12224" w:rsidRPr="00622AB6" w:rsidRDefault="00A12224" w:rsidP="00A12224">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622AB6">
                          <w:rPr>
                            <w:rFonts w:asciiTheme="minorHAnsi" w:eastAsia="Calibri" w:hAnsi="Calibri"/>
                            <w:color w:val="FFFFFF"/>
                            <w:kern w:val="24"/>
                            <w:sz w:val="28"/>
                            <w:szCs w:val="28"/>
                            <w:u w:val="single"/>
                            <w:lang w:val="es-ES"/>
                          </w:rPr>
                          <w:t>Marzo</w:t>
                        </w:r>
                      </w:p>
                      <w:p w14:paraId="14B517C6" w14:textId="7A2DA665" w:rsidR="00A12224" w:rsidRPr="00622AB6" w:rsidRDefault="00785D77" w:rsidP="00A12224">
                        <w:pPr>
                          <w:pStyle w:val="NormalWeb"/>
                          <w:spacing w:before="0" w:beforeAutospacing="0" w:after="0" w:afterAutospacing="0" w:line="256" w:lineRule="auto"/>
                          <w:jc w:val="center"/>
                          <w:rPr>
                            <w:b/>
                            <w:bCs/>
                            <w:sz w:val="28"/>
                            <w:szCs w:val="28"/>
                          </w:rPr>
                        </w:pPr>
                        <w:r>
                          <w:rPr>
                            <w:rFonts w:asciiTheme="minorHAnsi" w:eastAsia="Calibri" w:hAnsi="Calibri"/>
                            <w:b/>
                            <w:bCs/>
                            <w:color w:val="FFFFFF"/>
                            <w:kern w:val="24"/>
                            <w:sz w:val="28"/>
                            <w:szCs w:val="28"/>
                            <w:lang w:val="es-ES"/>
                          </w:rPr>
                          <w:t>9</w:t>
                        </w:r>
                        <w:r w:rsidR="00DF7E37">
                          <w:rPr>
                            <w:rFonts w:asciiTheme="minorHAnsi" w:eastAsia="Calibri" w:hAnsi="Calibri"/>
                            <w:b/>
                            <w:bCs/>
                            <w:color w:val="FFFFFF"/>
                            <w:kern w:val="24"/>
                            <w:sz w:val="28"/>
                            <w:szCs w:val="28"/>
                            <w:lang w:val="es-ES"/>
                          </w:rPr>
                          <w:t>7.57</w:t>
                        </w:r>
                        <w:r w:rsidR="00A12224" w:rsidRPr="00622AB6">
                          <w:rPr>
                            <w:rFonts w:asciiTheme="minorHAnsi" w:eastAsia="Calibri" w:hAnsi="Calibri"/>
                            <w:b/>
                            <w:bCs/>
                            <w:color w:val="FFFFFF"/>
                            <w:kern w:val="24"/>
                            <w:sz w:val="28"/>
                            <w:szCs w:val="28"/>
                            <w:lang w:val="es-ES"/>
                          </w:rPr>
                          <w:t>%</w:t>
                        </w:r>
                      </w:p>
                    </w:txbxContent>
                  </v:textbox>
                </v:rect>
              </v:group>
            </w:pict>
          </mc:Fallback>
        </mc:AlternateContent>
      </w:r>
    </w:p>
    <w:p w14:paraId="62FF973A" w14:textId="26544B45" w:rsidR="00206706" w:rsidRDefault="00206706" w:rsidP="00881DE3">
      <w:pPr>
        <w:spacing w:after="120" w:line="276" w:lineRule="auto"/>
        <w:jc w:val="both"/>
        <w:rPr>
          <w:rFonts w:cstheme="minorHAnsi"/>
          <w:sz w:val="24"/>
          <w:szCs w:val="24"/>
        </w:rPr>
      </w:pPr>
    </w:p>
    <w:p w14:paraId="3DE06833" w14:textId="77777777" w:rsidR="00206706" w:rsidRDefault="00206706" w:rsidP="00881DE3">
      <w:pPr>
        <w:spacing w:after="120" w:line="276" w:lineRule="auto"/>
        <w:jc w:val="both"/>
        <w:rPr>
          <w:rFonts w:cstheme="minorHAnsi"/>
          <w:sz w:val="24"/>
          <w:szCs w:val="24"/>
        </w:rPr>
      </w:pPr>
    </w:p>
    <w:p w14:paraId="57234259" w14:textId="77777777" w:rsidR="00206706" w:rsidRPr="005479DE" w:rsidRDefault="00206706" w:rsidP="00881DE3">
      <w:pPr>
        <w:spacing w:after="120" w:line="276" w:lineRule="auto"/>
        <w:jc w:val="both"/>
        <w:rPr>
          <w:rFonts w:cstheme="minorHAnsi"/>
          <w:sz w:val="4"/>
          <w:szCs w:val="4"/>
        </w:rPr>
      </w:pPr>
    </w:p>
    <w:p w14:paraId="67D560EC" w14:textId="46A31609" w:rsidR="00A12224" w:rsidRDefault="001C6A60" w:rsidP="00972B70">
      <w:pPr>
        <w:spacing w:after="120" w:line="276" w:lineRule="auto"/>
        <w:jc w:val="both"/>
        <w:rPr>
          <w:rFonts w:cstheme="minorHAnsi"/>
        </w:rPr>
      </w:pPr>
      <w:r w:rsidRPr="00087D44">
        <w:rPr>
          <w:rFonts w:cstheme="minorHAnsi"/>
          <w:sz w:val="24"/>
          <w:szCs w:val="24"/>
        </w:rPr>
        <w:t>Al cierre del primer trimestre la dirección no presenta actividades o proyectos con baja ejecución (menor de un 70%).</w:t>
      </w:r>
      <w:r w:rsidR="00972B70">
        <w:rPr>
          <w:rFonts w:cstheme="minorHAnsi"/>
          <w:sz w:val="24"/>
          <w:szCs w:val="24"/>
        </w:rPr>
        <w:t xml:space="preserve"> </w:t>
      </w:r>
      <w:r w:rsidR="00A12224">
        <w:rPr>
          <w:rFonts w:cstheme="minorHAnsi"/>
        </w:rPr>
        <w:br w:type="page"/>
      </w:r>
    </w:p>
    <w:p w14:paraId="53D161B6" w14:textId="77777777" w:rsidR="00A12224" w:rsidRPr="00485A3C" w:rsidRDefault="00A12224" w:rsidP="00DF0B44">
      <w:pPr>
        <w:spacing w:after="0" w:line="240" w:lineRule="auto"/>
        <w:rPr>
          <w:rFonts w:cstheme="minorHAnsi"/>
          <w:sz w:val="2"/>
          <w:szCs w:val="2"/>
        </w:rPr>
      </w:pPr>
    </w:p>
    <w:p w14:paraId="309AE216" w14:textId="3FBF9530" w:rsidR="00A12224" w:rsidRDefault="00A12224" w:rsidP="00CB3EDB">
      <w:pPr>
        <w:pStyle w:val="Ttulo2"/>
        <w:numPr>
          <w:ilvl w:val="1"/>
          <w:numId w:val="17"/>
        </w:numPr>
        <w:spacing w:before="240" w:line="360" w:lineRule="auto"/>
        <w:ind w:left="567" w:hanging="567"/>
        <w:jc w:val="both"/>
        <w:rPr>
          <w:rFonts w:asciiTheme="minorHAnsi" w:eastAsia="MS Mincho" w:hAnsiTheme="minorHAnsi" w:cstheme="minorHAnsi"/>
          <w:b/>
          <w:bCs/>
          <w:color w:val="00B0F0"/>
          <w:sz w:val="32"/>
          <w:szCs w:val="32"/>
          <w:lang w:val="es-ES_tradnl" w:eastAsia="es-ES"/>
        </w:rPr>
      </w:pPr>
      <w:bookmarkStart w:id="92" w:name="_Toc100331249"/>
      <w:bookmarkStart w:id="93" w:name="_Toc102038031"/>
      <w:bookmarkStart w:id="94" w:name="_Toc102038715"/>
      <w:bookmarkStart w:id="95" w:name="_Toc102048137"/>
      <w:bookmarkStart w:id="96" w:name="_Toc102048166"/>
      <w:bookmarkStart w:id="97" w:name="_Toc102134676"/>
      <w:r w:rsidRPr="004D4C9C">
        <w:rPr>
          <w:rFonts w:asciiTheme="minorHAnsi" w:eastAsia="MS Mincho" w:hAnsiTheme="minorHAnsi" w:cstheme="minorHAnsi"/>
          <w:b/>
          <w:bCs/>
          <w:color w:val="00B0F0"/>
          <w:sz w:val="32"/>
          <w:szCs w:val="32"/>
          <w:lang w:val="es-ES_tradnl" w:eastAsia="es-ES"/>
        </w:rPr>
        <w:t>Resultados Compra de Energía y Regulación</w:t>
      </w:r>
      <w:bookmarkEnd w:id="92"/>
      <w:bookmarkEnd w:id="93"/>
      <w:bookmarkEnd w:id="94"/>
      <w:bookmarkEnd w:id="95"/>
      <w:bookmarkEnd w:id="96"/>
      <w:bookmarkEnd w:id="97"/>
    </w:p>
    <w:p w14:paraId="1FF14A8E" w14:textId="59D6C14C" w:rsidR="00EF044D" w:rsidRPr="00EF044D" w:rsidRDefault="00EF044D" w:rsidP="00572EAE">
      <w:pPr>
        <w:spacing w:after="0" w:line="276" w:lineRule="auto"/>
        <w:jc w:val="both"/>
        <w:rPr>
          <w:rFonts w:cstheme="minorHAnsi"/>
          <w:sz w:val="24"/>
          <w:szCs w:val="24"/>
        </w:rPr>
      </w:pPr>
      <w:r w:rsidRPr="00EF044D">
        <w:rPr>
          <w:rFonts w:cstheme="minorHAnsi"/>
          <w:sz w:val="24"/>
          <w:szCs w:val="24"/>
        </w:rPr>
        <w:t>A continuación, se muestra</w:t>
      </w:r>
      <w:r w:rsidR="006E3BB3">
        <w:rPr>
          <w:rFonts w:cstheme="minorHAnsi"/>
          <w:sz w:val="24"/>
          <w:szCs w:val="24"/>
        </w:rPr>
        <w:t xml:space="preserve"> el cumplimiento de</w:t>
      </w:r>
      <w:r w:rsidRPr="00EF044D">
        <w:rPr>
          <w:rFonts w:cstheme="minorHAnsi"/>
          <w:sz w:val="24"/>
          <w:szCs w:val="24"/>
        </w:rPr>
        <w:t xml:space="preserve"> los indicadores de resultados de la dirección:</w:t>
      </w:r>
    </w:p>
    <w:tbl>
      <w:tblPr>
        <w:tblStyle w:val="Tablaconcuadrcula5oscura-nfasis52"/>
        <w:tblpPr w:leftFromText="141" w:rightFromText="141" w:vertAnchor="text" w:horzAnchor="margin" w:tblpXSpec="right" w:tblpY="292"/>
        <w:tblW w:w="8961"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ayout w:type="fixed"/>
        <w:tblLook w:val="04A0" w:firstRow="1" w:lastRow="0" w:firstColumn="1" w:lastColumn="0" w:noHBand="0" w:noVBand="1"/>
      </w:tblPr>
      <w:tblGrid>
        <w:gridCol w:w="4799"/>
        <w:gridCol w:w="1276"/>
        <w:gridCol w:w="1417"/>
        <w:gridCol w:w="1469"/>
      </w:tblGrid>
      <w:tr w:rsidR="00F51003" w:rsidRPr="00A61761" w14:paraId="4ACC63B8" w14:textId="77777777" w:rsidTr="00C213D2">
        <w:trPr>
          <w:cnfStyle w:val="100000000000" w:firstRow="1" w:lastRow="0"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799"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66AF6F8F" w14:textId="77777777" w:rsidR="00F51003" w:rsidRPr="00FA211E" w:rsidRDefault="00F51003" w:rsidP="00C213D2">
            <w:pPr>
              <w:spacing w:before="20" w:after="20"/>
              <w:contextualSpacing/>
              <w:rPr>
                <w:rFonts w:eastAsia="Times New Roman" w:cstheme="minorHAnsi"/>
                <w:sz w:val="24"/>
                <w:szCs w:val="24"/>
                <w:lang w:eastAsia="es-DO"/>
              </w:rPr>
            </w:pPr>
            <w:r w:rsidRPr="00FA211E">
              <w:rPr>
                <w:rFonts w:eastAsia="Times New Roman" w:cstheme="minorHAnsi"/>
                <w:sz w:val="24"/>
                <w:szCs w:val="24"/>
                <w:lang w:eastAsia="es-DO"/>
              </w:rPr>
              <w:t>Indicadores</w:t>
            </w:r>
          </w:p>
        </w:tc>
        <w:tc>
          <w:tcPr>
            <w:tcW w:w="1276"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7357B349" w14:textId="77777777" w:rsidR="00F51003" w:rsidRPr="00FA211E" w:rsidRDefault="00F51003" w:rsidP="00C213D2">
            <w:pPr>
              <w:spacing w:before="20" w:after="20"/>
              <w:contextualSpacing/>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FA211E">
              <w:rPr>
                <w:rFonts w:eastAsia="Times New Roman" w:cstheme="minorHAnsi"/>
                <w:sz w:val="24"/>
                <w:szCs w:val="24"/>
                <w:lang w:eastAsia="es-DO"/>
              </w:rPr>
              <w:t>Marzo</w:t>
            </w:r>
          </w:p>
        </w:tc>
        <w:tc>
          <w:tcPr>
            <w:tcW w:w="1417"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0685FEC5" w14:textId="77777777" w:rsidR="00F51003" w:rsidRPr="00FA211E" w:rsidRDefault="00F51003" w:rsidP="00C213D2">
            <w:pPr>
              <w:spacing w:before="20" w:after="20"/>
              <w:contextualSpacing/>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FA211E">
              <w:rPr>
                <w:rFonts w:eastAsia="Times New Roman" w:cstheme="minorHAnsi"/>
                <w:sz w:val="24"/>
                <w:szCs w:val="24"/>
                <w:lang w:eastAsia="es-DO"/>
              </w:rPr>
              <w:t>Acumulado T1</w:t>
            </w:r>
          </w:p>
        </w:tc>
        <w:tc>
          <w:tcPr>
            <w:tcW w:w="1469"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5D8B79CC" w14:textId="77777777" w:rsidR="00F51003" w:rsidRPr="00FA211E" w:rsidRDefault="00F51003" w:rsidP="00C213D2">
            <w:pPr>
              <w:spacing w:before="20" w:after="20"/>
              <w:contextualSpacing/>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FA211E">
              <w:rPr>
                <w:rFonts w:eastAsia="Times New Roman" w:cstheme="minorHAnsi"/>
                <w:sz w:val="24"/>
                <w:szCs w:val="24"/>
                <w:lang w:eastAsia="es-DO"/>
              </w:rPr>
              <w:t>Acumulado Año</w:t>
            </w:r>
          </w:p>
        </w:tc>
      </w:tr>
      <w:tr w:rsidR="00F51003" w:rsidRPr="00A12224" w14:paraId="42B8B561" w14:textId="77777777" w:rsidTr="00C213D2">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799" w:type="dxa"/>
            <w:tcBorders>
              <w:left w:val="single" w:sz="24" w:space="0" w:color="FFFFFF" w:themeColor="background1"/>
            </w:tcBorders>
            <w:shd w:val="clear" w:color="auto" w:fill="002060"/>
            <w:vAlign w:val="center"/>
          </w:tcPr>
          <w:p w14:paraId="1E1A772B" w14:textId="77777777" w:rsidR="00F51003" w:rsidRPr="00214937" w:rsidRDefault="00F51003" w:rsidP="00480FFF">
            <w:pPr>
              <w:spacing w:before="20" w:after="20" w:line="276" w:lineRule="auto"/>
              <w:contextualSpacing/>
              <w:rPr>
                <w:sz w:val="24"/>
                <w:szCs w:val="24"/>
              </w:rPr>
            </w:pPr>
            <w:r w:rsidRPr="00214937">
              <w:rPr>
                <w:rFonts w:cstheme="minorHAnsi"/>
                <w:sz w:val="24"/>
                <w:szCs w:val="24"/>
              </w:rPr>
              <w:t xml:space="preserve">Rentabilidad de </w:t>
            </w:r>
            <w:r>
              <w:rPr>
                <w:rFonts w:cstheme="minorHAnsi"/>
                <w:sz w:val="24"/>
                <w:szCs w:val="24"/>
              </w:rPr>
              <w:t>v</w:t>
            </w:r>
            <w:r w:rsidRPr="00214937">
              <w:rPr>
                <w:rFonts w:cstheme="minorHAnsi"/>
                <w:sz w:val="24"/>
                <w:szCs w:val="24"/>
              </w:rPr>
              <w:t xml:space="preserve">enta de </w:t>
            </w:r>
            <w:r>
              <w:rPr>
                <w:rFonts w:cstheme="minorHAnsi"/>
                <w:sz w:val="24"/>
                <w:szCs w:val="24"/>
              </w:rPr>
              <w:t>e</w:t>
            </w:r>
            <w:r w:rsidRPr="00214937">
              <w:rPr>
                <w:rFonts w:cstheme="minorHAnsi"/>
                <w:sz w:val="24"/>
                <w:szCs w:val="24"/>
              </w:rPr>
              <w:t>nergía</w:t>
            </w:r>
          </w:p>
        </w:tc>
        <w:tc>
          <w:tcPr>
            <w:tcW w:w="1276" w:type="dxa"/>
            <w:shd w:val="clear" w:color="auto" w:fill="BDD6EE" w:themeFill="accent1" w:themeFillTint="66"/>
            <w:noWrap/>
            <w:vAlign w:val="center"/>
          </w:tcPr>
          <w:p w14:paraId="785A609E" w14:textId="5631C644" w:rsidR="00F51003" w:rsidRPr="00214937" w:rsidRDefault="000F0225" w:rsidP="00480FFF">
            <w:pPr>
              <w:spacing w:before="20" w:after="2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417" w:type="dxa"/>
            <w:shd w:val="clear" w:color="auto" w:fill="BDD6EE" w:themeFill="accent1" w:themeFillTint="66"/>
            <w:noWrap/>
            <w:vAlign w:val="center"/>
          </w:tcPr>
          <w:p w14:paraId="3E398FD9" w14:textId="73BCACF4" w:rsidR="00F51003" w:rsidRPr="00214937" w:rsidRDefault="000F0225" w:rsidP="00480FFF">
            <w:pPr>
              <w:spacing w:before="20" w:after="2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469" w:type="dxa"/>
            <w:shd w:val="clear" w:color="auto" w:fill="BDD6EE" w:themeFill="accent1" w:themeFillTint="66"/>
            <w:noWrap/>
            <w:vAlign w:val="center"/>
          </w:tcPr>
          <w:p w14:paraId="41505AD0" w14:textId="5B9697C2" w:rsidR="00F51003" w:rsidRPr="00214937" w:rsidRDefault="000F0225" w:rsidP="00480FFF">
            <w:pPr>
              <w:spacing w:before="20" w:after="2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r>
      <w:tr w:rsidR="00F51003" w:rsidRPr="00A12224" w14:paraId="754654E2" w14:textId="77777777" w:rsidTr="00C213D2">
        <w:trPr>
          <w:trHeight w:val="624"/>
        </w:trPr>
        <w:tc>
          <w:tcPr>
            <w:cnfStyle w:val="001000000000" w:firstRow="0" w:lastRow="0" w:firstColumn="1" w:lastColumn="0" w:oddVBand="0" w:evenVBand="0" w:oddHBand="0" w:evenHBand="0" w:firstRowFirstColumn="0" w:firstRowLastColumn="0" w:lastRowFirstColumn="0" w:lastRowLastColumn="0"/>
            <w:tcW w:w="4799" w:type="dxa"/>
            <w:tcBorders>
              <w:left w:val="single" w:sz="24" w:space="0" w:color="FFFFFF" w:themeColor="background1"/>
            </w:tcBorders>
            <w:shd w:val="clear" w:color="auto" w:fill="002060"/>
            <w:vAlign w:val="center"/>
          </w:tcPr>
          <w:p w14:paraId="43131F95" w14:textId="77777777" w:rsidR="00F51003" w:rsidRPr="00214937" w:rsidRDefault="00F51003" w:rsidP="00480FFF">
            <w:pPr>
              <w:spacing w:before="20" w:after="20" w:line="276" w:lineRule="auto"/>
              <w:contextualSpacing/>
              <w:jc w:val="both"/>
              <w:rPr>
                <w:rFonts w:eastAsia="Times New Roman" w:cstheme="minorHAnsi"/>
                <w:sz w:val="24"/>
                <w:szCs w:val="24"/>
                <w:lang w:eastAsia="es-DO"/>
              </w:rPr>
            </w:pPr>
            <w:r w:rsidRPr="00214937">
              <w:rPr>
                <w:rFonts w:cstheme="minorHAnsi"/>
                <w:sz w:val="24"/>
                <w:szCs w:val="24"/>
              </w:rPr>
              <w:t xml:space="preserve">Cumplimiento </w:t>
            </w:r>
            <w:r>
              <w:rPr>
                <w:rFonts w:cstheme="minorHAnsi"/>
                <w:sz w:val="24"/>
                <w:szCs w:val="24"/>
              </w:rPr>
              <w:t>de</w:t>
            </w:r>
            <w:r w:rsidRPr="00214937">
              <w:rPr>
                <w:rFonts w:cstheme="minorHAnsi"/>
                <w:sz w:val="24"/>
                <w:szCs w:val="24"/>
              </w:rPr>
              <w:t xml:space="preserve"> normas regulatorias </w:t>
            </w:r>
            <w:r>
              <w:rPr>
                <w:rFonts w:cstheme="minorHAnsi"/>
                <w:sz w:val="24"/>
                <w:szCs w:val="24"/>
              </w:rPr>
              <w:t>en</w:t>
            </w:r>
            <w:r w:rsidRPr="00214937">
              <w:rPr>
                <w:rFonts w:cstheme="minorHAnsi"/>
                <w:sz w:val="24"/>
                <w:szCs w:val="24"/>
              </w:rPr>
              <w:t xml:space="preserve"> los procesos comerciales</w:t>
            </w:r>
          </w:p>
        </w:tc>
        <w:tc>
          <w:tcPr>
            <w:tcW w:w="1276" w:type="dxa"/>
            <w:shd w:val="clear" w:color="auto" w:fill="BDD6EE" w:themeFill="accent1" w:themeFillTint="66"/>
            <w:noWrap/>
            <w:vAlign w:val="center"/>
          </w:tcPr>
          <w:p w14:paraId="4FAF6CB2" w14:textId="77777777" w:rsidR="00F51003" w:rsidRPr="00214937" w:rsidRDefault="00F51003" w:rsidP="00480FFF">
            <w:pPr>
              <w:spacing w:before="20" w:after="2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214937">
              <w:rPr>
                <w:rFonts w:eastAsia="Times New Roman" w:cstheme="minorHAnsi"/>
                <w:sz w:val="24"/>
                <w:szCs w:val="24"/>
                <w:lang w:eastAsia="es-DO"/>
              </w:rPr>
              <w:t>100.00%</w:t>
            </w:r>
          </w:p>
        </w:tc>
        <w:tc>
          <w:tcPr>
            <w:tcW w:w="1417" w:type="dxa"/>
            <w:shd w:val="clear" w:color="auto" w:fill="BDD6EE" w:themeFill="accent1" w:themeFillTint="66"/>
            <w:noWrap/>
            <w:vAlign w:val="center"/>
          </w:tcPr>
          <w:p w14:paraId="17E9D324" w14:textId="77777777" w:rsidR="00F51003" w:rsidRPr="00214937" w:rsidRDefault="00F51003" w:rsidP="00480FFF">
            <w:pPr>
              <w:spacing w:before="20" w:after="2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214937">
              <w:rPr>
                <w:rFonts w:eastAsia="Times New Roman" w:cstheme="minorHAnsi"/>
                <w:sz w:val="24"/>
                <w:szCs w:val="24"/>
                <w:lang w:eastAsia="es-DO"/>
              </w:rPr>
              <w:t>100.00%</w:t>
            </w:r>
          </w:p>
        </w:tc>
        <w:tc>
          <w:tcPr>
            <w:tcW w:w="1469" w:type="dxa"/>
            <w:shd w:val="clear" w:color="auto" w:fill="BDD6EE" w:themeFill="accent1" w:themeFillTint="66"/>
            <w:noWrap/>
            <w:vAlign w:val="center"/>
          </w:tcPr>
          <w:p w14:paraId="0055C3D4" w14:textId="77777777" w:rsidR="00F51003" w:rsidRPr="00214937" w:rsidRDefault="00F51003" w:rsidP="00480FFF">
            <w:pPr>
              <w:spacing w:before="20" w:after="2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214937">
              <w:rPr>
                <w:rFonts w:eastAsia="Times New Roman" w:cstheme="minorHAnsi"/>
                <w:sz w:val="24"/>
                <w:szCs w:val="24"/>
                <w:lang w:eastAsia="es-DO"/>
              </w:rPr>
              <w:t>25.00%</w:t>
            </w:r>
          </w:p>
        </w:tc>
      </w:tr>
      <w:tr w:rsidR="00F51003" w:rsidRPr="00A12224" w14:paraId="6D770CEC" w14:textId="77777777" w:rsidTr="00C213D2">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799" w:type="dxa"/>
            <w:tcBorders>
              <w:left w:val="single" w:sz="24" w:space="0" w:color="FFFFFF" w:themeColor="background1"/>
              <w:bottom w:val="single" w:sz="24" w:space="0" w:color="FFFFFF" w:themeColor="background1"/>
            </w:tcBorders>
            <w:shd w:val="clear" w:color="auto" w:fill="002060"/>
            <w:vAlign w:val="center"/>
          </w:tcPr>
          <w:p w14:paraId="26335D23" w14:textId="77777777" w:rsidR="00F51003" w:rsidRPr="00214937" w:rsidRDefault="00F51003" w:rsidP="00480FFF">
            <w:pPr>
              <w:spacing w:before="20" w:after="20" w:line="276" w:lineRule="auto"/>
              <w:contextualSpacing/>
              <w:jc w:val="both"/>
              <w:rPr>
                <w:rFonts w:cstheme="minorHAnsi"/>
                <w:sz w:val="24"/>
                <w:szCs w:val="24"/>
              </w:rPr>
            </w:pPr>
            <w:r w:rsidRPr="00214937">
              <w:rPr>
                <w:rFonts w:cstheme="minorHAnsi"/>
                <w:sz w:val="24"/>
                <w:szCs w:val="24"/>
              </w:rPr>
              <w:t>Cumplimiento validación de facturas de compra de energía recibidas y enviadas a Finanzas</w:t>
            </w:r>
          </w:p>
        </w:tc>
        <w:tc>
          <w:tcPr>
            <w:tcW w:w="1276" w:type="dxa"/>
            <w:shd w:val="clear" w:color="auto" w:fill="BDD6EE" w:themeFill="accent1" w:themeFillTint="66"/>
            <w:noWrap/>
            <w:vAlign w:val="center"/>
          </w:tcPr>
          <w:p w14:paraId="1B88D352" w14:textId="77777777" w:rsidR="00F51003" w:rsidRPr="00214937" w:rsidRDefault="00F51003" w:rsidP="00480FFF">
            <w:pPr>
              <w:spacing w:before="20" w:after="2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214937">
              <w:rPr>
                <w:rFonts w:eastAsia="Times New Roman" w:cstheme="minorHAnsi"/>
                <w:sz w:val="24"/>
                <w:szCs w:val="24"/>
                <w:lang w:eastAsia="es-DO"/>
              </w:rPr>
              <w:t>100.00%</w:t>
            </w:r>
          </w:p>
        </w:tc>
        <w:tc>
          <w:tcPr>
            <w:tcW w:w="1417" w:type="dxa"/>
            <w:shd w:val="clear" w:color="auto" w:fill="BDD6EE" w:themeFill="accent1" w:themeFillTint="66"/>
            <w:noWrap/>
            <w:vAlign w:val="center"/>
          </w:tcPr>
          <w:p w14:paraId="6B1FAED4" w14:textId="77777777" w:rsidR="00F51003" w:rsidRPr="00214937" w:rsidRDefault="00F51003" w:rsidP="00480FFF">
            <w:pPr>
              <w:spacing w:before="20" w:after="2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214937">
              <w:rPr>
                <w:rFonts w:eastAsia="Times New Roman" w:cstheme="minorHAnsi"/>
                <w:sz w:val="24"/>
                <w:szCs w:val="24"/>
                <w:lang w:eastAsia="es-DO"/>
              </w:rPr>
              <w:t>100.00%</w:t>
            </w:r>
          </w:p>
        </w:tc>
        <w:tc>
          <w:tcPr>
            <w:tcW w:w="1469" w:type="dxa"/>
            <w:shd w:val="clear" w:color="auto" w:fill="BDD6EE" w:themeFill="accent1" w:themeFillTint="66"/>
            <w:noWrap/>
            <w:vAlign w:val="center"/>
          </w:tcPr>
          <w:p w14:paraId="3982E424" w14:textId="77777777" w:rsidR="00F51003" w:rsidRPr="00214937" w:rsidRDefault="00F51003" w:rsidP="00480FFF">
            <w:pPr>
              <w:spacing w:before="20" w:after="2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214937">
              <w:rPr>
                <w:rFonts w:eastAsia="Times New Roman" w:cstheme="minorHAnsi"/>
                <w:sz w:val="24"/>
                <w:szCs w:val="24"/>
                <w:lang w:eastAsia="es-DO"/>
              </w:rPr>
              <w:t>25.00%</w:t>
            </w:r>
          </w:p>
        </w:tc>
      </w:tr>
    </w:tbl>
    <w:p w14:paraId="7BF3D9DF" w14:textId="3A2B9D36" w:rsidR="00EF044D" w:rsidRPr="00EF044D" w:rsidRDefault="00EF044D" w:rsidP="006E3BB3">
      <w:pPr>
        <w:spacing w:after="0"/>
        <w:rPr>
          <w:lang w:val="es-ES_tradnl" w:eastAsia="es-ES"/>
        </w:rPr>
      </w:pPr>
    </w:p>
    <w:p w14:paraId="706832ED" w14:textId="687696D8" w:rsidR="00650872" w:rsidRPr="00675162" w:rsidRDefault="00650872" w:rsidP="00A12224">
      <w:pPr>
        <w:spacing w:after="0"/>
        <w:ind w:left="1560" w:hanging="1560"/>
        <w:rPr>
          <w:rFonts w:cstheme="minorHAnsi"/>
          <w:sz w:val="4"/>
          <w:szCs w:val="4"/>
        </w:rPr>
      </w:pPr>
    </w:p>
    <w:p w14:paraId="2885DA46" w14:textId="3213884C" w:rsidR="00650872" w:rsidRPr="00675162" w:rsidRDefault="00650872" w:rsidP="00A12224">
      <w:pPr>
        <w:spacing w:after="0"/>
        <w:ind w:left="1560" w:hanging="1560"/>
        <w:rPr>
          <w:rFonts w:cstheme="minorHAnsi"/>
          <w:sz w:val="4"/>
          <w:szCs w:val="4"/>
        </w:rPr>
      </w:pPr>
    </w:p>
    <w:p w14:paraId="79CBFBC2" w14:textId="77777777" w:rsidR="00A12224" w:rsidRPr="00A12224" w:rsidRDefault="00A12224" w:rsidP="00A12224">
      <w:pPr>
        <w:spacing w:after="0"/>
        <w:ind w:left="1560" w:hanging="1560"/>
        <w:rPr>
          <w:rFonts w:cstheme="minorHAnsi"/>
          <w:sz w:val="4"/>
          <w:szCs w:val="4"/>
        </w:rPr>
      </w:pPr>
    </w:p>
    <w:p w14:paraId="4CCF51EF" w14:textId="6B3AF694" w:rsidR="00A12224" w:rsidRPr="009A53A0" w:rsidRDefault="00A12224" w:rsidP="00E45E83">
      <w:pPr>
        <w:spacing w:after="120" w:line="276" w:lineRule="auto"/>
        <w:jc w:val="both"/>
        <w:rPr>
          <w:rFonts w:cstheme="minorHAnsi"/>
          <w:sz w:val="24"/>
          <w:szCs w:val="24"/>
        </w:rPr>
      </w:pPr>
      <w:r w:rsidRPr="009A53A0">
        <w:rPr>
          <w:rFonts w:cstheme="minorHAnsi"/>
          <w:sz w:val="24"/>
          <w:szCs w:val="24"/>
        </w:rPr>
        <w:t xml:space="preserve">El indicador rentabilidad de venta de energía </w:t>
      </w:r>
      <w:r w:rsidR="00C213D2">
        <w:rPr>
          <w:rFonts w:cstheme="minorHAnsi"/>
          <w:sz w:val="24"/>
          <w:szCs w:val="24"/>
        </w:rPr>
        <w:t>s</w:t>
      </w:r>
      <w:r w:rsidR="00A63B71">
        <w:rPr>
          <w:rFonts w:cstheme="minorHAnsi"/>
          <w:sz w:val="24"/>
          <w:szCs w:val="24"/>
        </w:rPr>
        <w:t>e mide</w:t>
      </w:r>
      <w:r w:rsidR="00C213D2">
        <w:rPr>
          <w:rFonts w:cstheme="minorHAnsi"/>
          <w:sz w:val="24"/>
          <w:szCs w:val="24"/>
        </w:rPr>
        <w:t xml:space="preserve"> con </w:t>
      </w:r>
      <w:r w:rsidRPr="009A53A0">
        <w:rPr>
          <w:rFonts w:cstheme="minorHAnsi"/>
          <w:sz w:val="24"/>
          <w:szCs w:val="24"/>
        </w:rPr>
        <w:t>frecuencia anual</w:t>
      </w:r>
      <w:r w:rsidR="00896BA2">
        <w:rPr>
          <w:rFonts w:cstheme="minorHAnsi"/>
          <w:sz w:val="24"/>
          <w:szCs w:val="24"/>
        </w:rPr>
        <w:t xml:space="preserve"> y </w:t>
      </w:r>
      <w:r w:rsidR="00C213D2">
        <w:rPr>
          <w:rFonts w:cstheme="minorHAnsi"/>
          <w:sz w:val="24"/>
          <w:szCs w:val="24"/>
        </w:rPr>
        <w:t xml:space="preserve">sus </w:t>
      </w:r>
      <w:r w:rsidRPr="009A53A0">
        <w:rPr>
          <w:rFonts w:cstheme="minorHAnsi"/>
          <w:sz w:val="24"/>
          <w:szCs w:val="24"/>
        </w:rPr>
        <w:t>resultados se verán reflejados en el Informe de Ejecución POA del 4</w:t>
      </w:r>
      <w:r w:rsidRPr="009A53A0">
        <w:rPr>
          <w:rFonts w:cstheme="minorHAnsi"/>
          <w:sz w:val="24"/>
          <w:szCs w:val="24"/>
          <w:vertAlign w:val="superscript"/>
        </w:rPr>
        <w:t xml:space="preserve">to </w:t>
      </w:r>
      <w:r w:rsidRPr="009A53A0">
        <w:rPr>
          <w:rFonts w:cstheme="minorHAnsi"/>
          <w:sz w:val="24"/>
          <w:szCs w:val="24"/>
        </w:rPr>
        <w:t xml:space="preserve">Trimestre. </w:t>
      </w:r>
    </w:p>
    <w:p w14:paraId="48871471" w14:textId="1B8F10B0" w:rsidR="00A12224" w:rsidRPr="00675162" w:rsidRDefault="00A12224" w:rsidP="00106802">
      <w:pPr>
        <w:spacing w:after="0"/>
        <w:ind w:left="880" w:hanging="1560"/>
        <w:rPr>
          <w:rFonts w:cstheme="minorHAnsi"/>
          <w:sz w:val="4"/>
          <w:szCs w:val="4"/>
        </w:rPr>
      </w:pPr>
    </w:p>
    <w:p w14:paraId="6B243C67" w14:textId="1DF862DC" w:rsidR="00FA3DF3" w:rsidRPr="00B4330C" w:rsidRDefault="00FA3DF3" w:rsidP="00675162">
      <w:pPr>
        <w:spacing w:after="120" w:line="276" w:lineRule="auto"/>
        <w:jc w:val="both"/>
        <w:rPr>
          <w:rFonts w:cstheme="minorHAnsi"/>
          <w:sz w:val="24"/>
          <w:szCs w:val="24"/>
        </w:rPr>
      </w:pPr>
      <w:r w:rsidRPr="00B4330C">
        <w:rPr>
          <w:rFonts w:cstheme="minorHAnsi"/>
          <w:sz w:val="24"/>
          <w:szCs w:val="24"/>
        </w:rPr>
        <w:t xml:space="preserve">En </w:t>
      </w:r>
      <w:r>
        <w:rPr>
          <w:rFonts w:cstheme="minorHAnsi"/>
          <w:sz w:val="24"/>
          <w:szCs w:val="24"/>
        </w:rPr>
        <w:t xml:space="preserve">el siguiente gráfico se visualiza el nivel de cumplimiento del POA de </w:t>
      </w:r>
      <w:r w:rsidR="00513E25">
        <w:rPr>
          <w:rFonts w:cstheme="minorHAnsi"/>
          <w:sz w:val="24"/>
          <w:szCs w:val="24"/>
        </w:rPr>
        <w:t xml:space="preserve">Compra de Energía y Regulación en el mes de marzo: </w:t>
      </w:r>
      <w:r>
        <w:rPr>
          <w:rFonts w:cstheme="minorHAnsi"/>
          <w:sz w:val="24"/>
          <w:szCs w:val="24"/>
        </w:rPr>
        <w:t xml:space="preserve"> </w:t>
      </w:r>
    </w:p>
    <w:p w14:paraId="682E27E9" w14:textId="64E3E0D9" w:rsidR="00FA3DF3" w:rsidRPr="00A12224" w:rsidRDefault="00FA3DF3" w:rsidP="00FA3DF3">
      <w:pPr>
        <w:spacing w:after="0"/>
        <w:ind w:left="1560" w:hanging="1560"/>
        <w:rPr>
          <w:rFonts w:cstheme="minorHAnsi"/>
          <w:sz w:val="4"/>
          <w:szCs w:val="4"/>
        </w:rPr>
      </w:pPr>
    </w:p>
    <w:p w14:paraId="52B58675" w14:textId="25D179C7" w:rsidR="001E2EB4" w:rsidRDefault="001B0C6E" w:rsidP="00DA5C1A">
      <w:pPr>
        <w:spacing w:after="120"/>
        <w:ind w:left="1560" w:hanging="1560"/>
        <w:rPr>
          <w:rFonts w:cstheme="minorHAnsi"/>
        </w:rPr>
      </w:pPr>
      <w:r>
        <w:rPr>
          <w:noProof/>
          <w:lang w:val="es-ES" w:eastAsia="es-ES"/>
        </w:rPr>
        <w:drawing>
          <wp:inline distT="0" distB="0" distL="0" distR="0" wp14:anchorId="068DD5BC" wp14:editId="1C947645">
            <wp:extent cx="5610225" cy="2257425"/>
            <wp:effectExtent l="0" t="0" r="0" b="0"/>
            <wp:docPr id="2" name="Gráfico 2">
              <a:extLst xmlns:a="http://schemas.openxmlformats.org/drawingml/2006/main">
                <a:ext uri="{FF2B5EF4-FFF2-40B4-BE49-F238E27FC236}">
                  <a16:creationId xmlns:a16="http://schemas.microsoft.com/office/drawing/2014/main" id="{02275743-459B-48AD-A7D5-7B7D0945F20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3ECAAE42" w14:textId="70398209" w:rsidR="00682C49" w:rsidRPr="00675162" w:rsidRDefault="006E3BB3" w:rsidP="00854498">
      <w:pPr>
        <w:spacing w:after="0"/>
        <w:ind w:left="1503" w:hanging="1560"/>
        <w:rPr>
          <w:rFonts w:cstheme="minorHAnsi"/>
          <w:sz w:val="4"/>
          <w:szCs w:val="4"/>
        </w:rPr>
      </w:pPr>
      <w:r>
        <w:rPr>
          <w:rFonts w:eastAsia="MS Mincho" w:cstheme="minorHAnsi"/>
          <w:b/>
          <w:bCs/>
          <w:noProof/>
          <w:color w:val="00B0F0"/>
          <w:sz w:val="32"/>
          <w:szCs w:val="32"/>
          <w:lang w:val="es-ES" w:eastAsia="es-ES"/>
        </w:rPr>
        <mc:AlternateContent>
          <mc:Choice Requires="wpg">
            <w:drawing>
              <wp:anchor distT="0" distB="0" distL="114300" distR="114300" simplePos="0" relativeHeight="251784192" behindDoc="0" locked="0" layoutInCell="1" allowOverlap="1" wp14:anchorId="1AF1301C" wp14:editId="359EBCED">
                <wp:simplePos x="0" y="0"/>
                <wp:positionH relativeFrom="column">
                  <wp:posOffset>1386840</wp:posOffset>
                </wp:positionH>
                <wp:positionV relativeFrom="paragraph">
                  <wp:posOffset>20547</wp:posOffset>
                </wp:positionV>
                <wp:extent cx="2699590" cy="720408"/>
                <wp:effectExtent l="0" t="0" r="5715" b="3810"/>
                <wp:wrapNone/>
                <wp:docPr id="38" name="Grupo 38"/>
                <wp:cNvGraphicFramePr/>
                <a:graphic xmlns:a="http://schemas.openxmlformats.org/drawingml/2006/main">
                  <a:graphicData uri="http://schemas.microsoft.com/office/word/2010/wordprocessingGroup">
                    <wpg:wgp>
                      <wpg:cNvGrpSpPr/>
                      <wpg:grpSpPr>
                        <a:xfrm flipH="1">
                          <a:off x="0" y="0"/>
                          <a:ext cx="2699590" cy="720408"/>
                          <a:chOff x="-1377497" y="9525"/>
                          <a:chExt cx="2277497" cy="559995"/>
                        </a:xfrm>
                      </wpg:grpSpPr>
                      <wps:wsp>
                        <wps:cNvPr id="41" name="Diagrama de flujo: conector 78"/>
                        <wps:cNvSpPr/>
                        <wps:spPr>
                          <a:xfrm>
                            <a:off x="140719" y="9525"/>
                            <a:ext cx="759281" cy="559678"/>
                          </a:xfrm>
                          <a:prstGeom prst="rect">
                            <a:avLst/>
                          </a:prstGeom>
                          <a:solidFill>
                            <a:srgbClr val="002060"/>
                          </a:solidFill>
                          <a:ln w="38100" cap="flat" cmpd="sng" algn="ctr">
                            <a:noFill/>
                            <a:prstDash val="solid"/>
                            <a:miter lim="800000"/>
                          </a:ln>
                          <a:effectLst/>
                        </wps:spPr>
                        <wps:txbx>
                          <w:txbxContent>
                            <w:p w14:paraId="2A1CF1CE" w14:textId="77777777" w:rsidR="00A12224" w:rsidRPr="00864CDE" w:rsidRDefault="00A12224" w:rsidP="00A12224">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64CDE">
                                <w:rPr>
                                  <w:rFonts w:asciiTheme="minorHAnsi" w:eastAsia="Calibri" w:hAnsi="Calibri"/>
                                  <w:color w:val="FFFFFF"/>
                                  <w:kern w:val="24"/>
                                  <w:sz w:val="28"/>
                                  <w:szCs w:val="28"/>
                                  <w:u w:val="single"/>
                                  <w:lang w:val="es-ES"/>
                                </w:rPr>
                                <w:t>Enero</w:t>
                              </w:r>
                            </w:p>
                            <w:p w14:paraId="33752861" w14:textId="77777777" w:rsidR="00A12224" w:rsidRPr="00864CDE" w:rsidRDefault="00A12224" w:rsidP="00A12224">
                              <w:pPr>
                                <w:pStyle w:val="NormalWeb"/>
                                <w:spacing w:before="0" w:beforeAutospacing="0" w:after="0" w:afterAutospacing="0" w:line="256" w:lineRule="auto"/>
                                <w:jc w:val="center"/>
                                <w:rPr>
                                  <w:b/>
                                  <w:bCs/>
                                  <w:sz w:val="28"/>
                                  <w:szCs w:val="28"/>
                                </w:rPr>
                              </w:pPr>
                              <w:r w:rsidRPr="00864CDE">
                                <w:rPr>
                                  <w:rFonts w:asciiTheme="minorHAnsi" w:eastAsia="Calibri" w:hAnsi="Calibri"/>
                                  <w:b/>
                                  <w:bCs/>
                                  <w:color w:val="FFFFFF"/>
                                  <w:kern w:val="24"/>
                                  <w:sz w:val="28"/>
                                  <w:szCs w:val="28"/>
                                  <w:lang w:val="es-ES"/>
                                </w:rPr>
                                <w:t>100%</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40" name="Diagrama de flujo: conector 76"/>
                        <wps:cNvSpPr/>
                        <wps:spPr>
                          <a:xfrm>
                            <a:off x="-618389" y="9636"/>
                            <a:ext cx="759281" cy="559678"/>
                          </a:xfrm>
                          <a:prstGeom prst="rect">
                            <a:avLst/>
                          </a:prstGeom>
                          <a:solidFill>
                            <a:srgbClr val="0070C0"/>
                          </a:solidFill>
                          <a:ln w="38100" cap="flat" cmpd="sng" algn="ctr">
                            <a:noFill/>
                            <a:prstDash val="solid"/>
                            <a:miter lim="800000"/>
                          </a:ln>
                          <a:effectLst/>
                        </wps:spPr>
                        <wps:txbx>
                          <w:txbxContent>
                            <w:p w14:paraId="59A8B37E" w14:textId="77777777" w:rsidR="00A12224" w:rsidRPr="00864CDE" w:rsidRDefault="00A12224" w:rsidP="00A12224">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64CDE">
                                <w:rPr>
                                  <w:rFonts w:asciiTheme="minorHAnsi" w:eastAsia="Calibri" w:hAnsi="Calibri"/>
                                  <w:color w:val="FFFFFF"/>
                                  <w:kern w:val="24"/>
                                  <w:sz w:val="28"/>
                                  <w:szCs w:val="28"/>
                                  <w:u w:val="single"/>
                                  <w:lang w:val="es-ES"/>
                                </w:rPr>
                                <w:t>Febrero</w:t>
                              </w:r>
                            </w:p>
                            <w:p w14:paraId="37FAC323" w14:textId="77777777" w:rsidR="00A12224" w:rsidRPr="00864CDE" w:rsidRDefault="00A12224" w:rsidP="00A12224">
                              <w:pPr>
                                <w:pStyle w:val="NormalWeb"/>
                                <w:spacing w:before="0" w:beforeAutospacing="0" w:after="0" w:afterAutospacing="0" w:line="256" w:lineRule="auto"/>
                                <w:jc w:val="center"/>
                                <w:rPr>
                                  <w:b/>
                                  <w:bCs/>
                                  <w:sz w:val="28"/>
                                  <w:szCs w:val="28"/>
                                </w:rPr>
                              </w:pPr>
                              <w:r w:rsidRPr="00864CDE">
                                <w:rPr>
                                  <w:rFonts w:asciiTheme="minorHAnsi" w:eastAsia="Calibri" w:hAnsi="Calibri"/>
                                  <w:b/>
                                  <w:bCs/>
                                  <w:color w:val="FFFFFF"/>
                                  <w:kern w:val="24"/>
                                  <w:sz w:val="28"/>
                                  <w:szCs w:val="28"/>
                                  <w:lang w:val="es-ES"/>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2" name="Diagrama de flujo: conector 77"/>
                        <wps:cNvSpPr/>
                        <wps:spPr>
                          <a:xfrm>
                            <a:off x="-1377497" y="9842"/>
                            <a:ext cx="759281" cy="559678"/>
                          </a:xfrm>
                          <a:prstGeom prst="rect">
                            <a:avLst/>
                          </a:prstGeom>
                          <a:solidFill>
                            <a:schemeClr val="accent1">
                              <a:lumMod val="60000"/>
                              <a:lumOff val="40000"/>
                            </a:schemeClr>
                          </a:solidFill>
                          <a:ln w="38100" cap="flat" cmpd="sng" algn="ctr">
                            <a:noFill/>
                            <a:prstDash val="solid"/>
                            <a:miter lim="800000"/>
                          </a:ln>
                          <a:effectLst/>
                        </wps:spPr>
                        <wps:txbx>
                          <w:txbxContent>
                            <w:p w14:paraId="0FEB6D81" w14:textId="77777777" w:rsidR="00A12224" w:rsidRPr="00864CDE" w:rsidRDefault="00A12224" w:rsidP="00A12224">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864CDE">
                                <w:rPr>
                                  <w:rFonts w:asciiTheme="minorHAnsi" w:eastAsia="Calibri" w:hAnsi="Calibri"/>
                                  <w:color w:val="FFFFFF" w:themeColor="background1"/>
                                  <w:kern w:val="24"/>
                                  <w:sz w:val="28"/>
                                  <w:szCs w:val="28"/>
                                  <w:u w:val="single"/>
                                  <w:lang w:val="es-ES"/>
                                </w:rPr>
                                <w:t>Marzo</w:t>
                              </w:r>
                            </w:p>
                            <w:p w14:paraId="55D4A41C" w14:textId="77777777" w:rsidR="00A12224" w:rsidRPr="00864CDE" w:rsidRDefault="00A12224" w:rsidP="00A12224">
                              <w:pPr>
                                <w:pStyle w:val="NormalWeb"/>
                                <w:spacing w:before="0" w:beforeAutospacing="0" w:after="0" w:afterAutospacing="0" w:line="256" w:lineRule="auto"/>
                                <w:jc w:val="center"/>
                                <w:rPr>
                                  <w:b/>
                                  <w:bCs/>
                                  <w:color w:val="FFFFFF" w:themeColor="background1"/>
                                  <w:sz w:val="28"/>
                                  <w:szCs w:val="28"/>
                                </w:rPr>
                              </w:pPr>
                              <w:r w:rsidRPr="00864CDE">
                                <w:rPr>
                                  <w:rFonts w:asciiTheme="minorHAnsi" w:eastAsia="Calibri" w:hAnsi="Calibri"/>
                                  <w:b/>
                                  <w:bCs/>
                                  <w:color w:val="FFFFFF" w:themeColor="background1"/>
                                  <w:kern w:val="24"/>
                                  <w:sz w:val="28"/>
                                  <w:szCs w:val="28"/>
                                  <w:lang w:val="es-ES"/>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AF1301C" id="Grupo 38" o:spid="_x0000_s1035" style="position:absolute;left:0;text-align:left;margin-left:109.2pt;margin-top:1.6pt;width:212.55pt;height:56.75pt;flip:x;z-index:251784192;mso-width-relative:margin;mso-height-relative:margin" coordorigin="-13774,95" coordsize="22774,55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DRvsgAMAAPAMAAAOAAAAZHJzL2Uyb0RvYy54bWzsV1tv0zAUfkfiP1h+35qkadNEy9C0sYE0&#10;xqSBeHYdJw3yDdtdOn49x85lF3goICaQ6EPqW87lO+c7xzl6tRMc3TJjWyVLHB9GGDFJVdXKpsQf&#10;P5wfrDCyjsiKcCVZie+Yxa+OX7446nTBErVRvGIGgRBpi06XeOOcLmYzSzdMEHuoNJOwWSsjiIOp&#10;aWaVIR1IF3yWRNFy1ilTaaMosxZWz/pNfBzk1zWj7n1dW+YQLzHY5sLThOfaP2fHR6RoDNGblg5m&#10;kF+wQpBWgtJJ1BlxBG1N+50o0VKjrKrdIVVipuq6pSz4AN7E0RNvLoza6uBLU3SNnmACaJ/g9Mti&#10;6dXthdE3+toAEp1uAIsw877saiNQzVv9BiIbvAN70S6AdzeBx3YOUVhMlnm+yAFjCntZEqXRqkeX&#10;biAE/rWDeJ5laZ5hBCfyRbIY91+PIpJh34tYLHIQ6I/MelNg8MjATkPK2HtU7O+hcrMhmgWwbQGo&#10;XBvUViVOY4wkEZC5Zy2BPBEEVQxA2X5WBaKQ0tQpg7LgqjcI3pzAtIUFXEck/f+AX5xGWZw/gWHE&#10;MVvkyQq0Dhgse9kTBqTQxroLpgTygxIbMCEEh9xeWtfDNR7xOq3ibXXech4mplmfcoNuiedDlETL&#10;QAGQ/ugYl6gr8XwVRz6eBHhZc+JgKDRgYmWDEeENEJ46E3RL5TUEMnndZ8Rueh1BbB9n0TqgOm9F&#10;iVeR/w2x5dJbxgJZBw88kj12fuR2610IxtK/4VfWqrqDABnV89lqet6C2kti3TUxQGAwG4oS7G6U&#10;+YpRBwQHu79siWEY8bcSciWP09RXhDBJF5CxGJmHO+uHO3IrThVgBoEBbWHozzs+DmujxCeoRSde&#10;K2wRSUF3j9AwOXV94YFqRtnJSTgGVUATdylvNB1J5gH8sPtEjB4i7CA1rtSYn6R4Euj+rMdQqpOt&#10;U3UbsuAep0CcwJUevT9PGvB/D9JM4dyLNAfLeDVfDaxZzsPLkDZD6XhO1mTR6Zi7Ib1Hcv2lrMl+&#10;ljXvgTo1V1AB1DDCyPPoR+v/WTZWo2dn2TzZi2VT+Pdj2aMevUqTvnY/D838pY9N7YlQyqTrLx58&#10;K96pqm8py7F3kAKW/d0idLN0XPbNbJQULg//AkmnC8S+re1HZPxP0tA292yF4TYJ1+qQI8MngL+3&#10;P5wHUt9/qBx/AwAA//8DAFBLAwQUAAYACAAAACEAAmJqWN4AAAAJAQAADwAAAGRycy9kb3ducmV2&#10;LnhtbEyPQUvDQBCF74L/YRnBm90kjWmJ2ZQiKCJejFZ63GbHZDE7G7LbNv57x5Meh/fx3jfVZnaD&#10;OOEUrCcF6SIBgdR6Y6lT8P72cLMGEaImowdPqOAbA2zqy4tKl8af6RVPTewEl1AotYI+xrGUMrQ9&#10;Oh0WfkTi7NNPTkc+p06aSZ+53A0yS5JCOm2JF3o94n2P7VdzdAp2W5tj/rF/fklaxCcj94+NzZW6&#10;vpq3dyAizvEPhl99VoeanQ7+SCaIQUGWrnNGFSwzEJwX+fIWxIHBtFiBrCv5/4P6BwAA//8DAFBL&#10;AQItABQABgAIAAAAIQC2gziS/gAAAOEBAAATAAAAAAAAAAAAAAAAAAAAAABbQ29udGVudF9UeXBl&#10;c10ueG1sUEsBAi0AFAAGAAgAAAAhADj9If/WAAAAlAEAAAsAAAAAAAAAAAAAAAAALwEAAF9yZWxz&#10;Ly5yZWxzUEsBAi0AFAAGAAgAAAAhACwNG+yAAwAA8AwAAA4AAAAAAAAAAAAAAAAALgIAAGRycy9l&#10;Mm9Eb2MueG1sUEsBAi0AFAAGAAgAAAAhAAJialjeAAAACQEAAA8AAAAAAAAAAAAAAAAA2gUAAGRy&#10;cy9kb3ducmV2LnhtbFBLBQYAAAAABAAEAPMAAADlBgAAAAA=&#10;">
                <v:rect id="Diagrama de flujo: conector 78" o:spid="_x0000_s1036" style="position:absolute;left:1407;top:95;width:7593;height:55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OzT/xAAAANsAAAAPAAAAZHJzL2Rvd25yZXYueG1sRI9Pi8Iw&#10;FMTvC/sdwlvwtqbKolKNIkLdva3/ELy9Ns+22ryUJmr99kYQPA4z8xtmMmtNJa7UuNKygl43AkGc&#10;WV1yrmC3Tb5HIJxH1lhZJgV3cjCbfn5MMNb2xmu6bnwuAoRdjAoK7+tYSpcVZNB1bU0cvKNtDPog&#10;m1zqBm8BbirZj6KBNFhyWCiwpkVB2XlzMQr6+9+jTle7ZfK/OrjUJ+ngNB8q1flq52MQnlr/Dr/a&#10;f1rBTw+eX8IPkNMHAAAA//8DAFBLAQItABQABgAIAAAAIQDb4fbL7gAAAIUBAAATAAAAAAAAAAAA&#10;AAAAAAAAAABbQ29udGVudF9UeXBlc10ueG1sUEsBAi0AFAAGAAgAAAAhAFr0LFu/AAAAFQEAAAsA&#10;AAAAAAAAAAAAAAAAHwEAAF9yZWxzLy5yZWxzUEsBAi0AFAAGAAgAAAAhAAE7NP/EAAAA2wAAAA8A&#10;AAAAAAAAAAAAAAAABwIAAGRycy9kb3ducmV2LnhtbFBLBQYAAAAAAwADALcAAAD4AgAAAAA=&#10;" fillcolor="#002060" stroked="f" strokeweight="3pt">
                  <v:textbox>
                    <w:txbxContent>
                      <w:p w14:paraId="2A1CF1CE" w14:textId="77777777" w:rsidR="00A12224" w:rsidRPr="00864CDE" w:rsidRDefault="00A12224" w:rsidP="00A12224">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64CDE">
                          <w:rPr>
                            <w:rFonts w:asciiTheme="minorHAnsi" w:eastAsia="Calibri" w:hAnsi="Calibri"/>
                            <w:color w:val="FFFFFF"/>
                            <w:kern w:val="24"/>
                            <w:sz w:val="28"/>
                            <w:szCs w:val="28"/>
                            <w:u w:val="single"/>
                            <w:lang w:val="es-ES"/>
                          </w:rPr>
                          <w:t>Enero</w:t>
                        </w:r>
                      </w:p>
                      <w:p w14:paraId="33752861" w14:textId="77777777" w:rsidR="00A12224" w:rsidRPr="00864CDE" w:rsidRDefault="00A12224" w:rsidP="00A12224">
                        <w:pPr>
                          <w:pStyle w:val="NormalWeb"/>
                          <w:spacing w:before="0" w:beforeAutospacing="0" w:after="0" w:afterAutospacing="0" w:line="256" w:lineRule="auto"/>
                          <w:jc w:val="center"/>
                          <w:rPr>
                            <w:b/>
                            <w:bCs/>
                            <w:sz w:val="28"/>
                            <w:szCs w:val="28"/>
                          </w:rPr>
                        </w:pPr>
                        <w:r w:rsidRPr="00864CDE">
                          <w:rPr>
                            <w:rFonts w:asciiTheme="minorHAnsi" w:eastAsia="Calibri" w:hAnsi="Calibri"/>
                            <w:b/>
                            <w:bCs/>
                            <w:color w:val="FFFFFF"/>
                            <w:kern w:val="24"/>
                            <w:sz w:val="28"/>
                            <w:szCs w:val="28"/>
                            <w:lang w:val="es-ES"/>
                          </w:rPr>
                          <w:t>100%</w:t>
                        </w:r>
                      </w:p>
                    </w:txbxContent>
                  </v:textbox>
                </v:rect>
                <v:rect id="Diagrama de flujo: conector 76" o:spid="_x0000_s1037" style="position:absolute;left:-6183;top:96;width:7591;height:55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s28cwgAAANsAAAAPAAAAZHJzL2Rvd25yZXYueG1sRE/Pa8Iw&#10;FL4P/B/CE7zN1Coi1ShV2JDtMHQDr4/mre1sXkoS286/3hwGO358vze7wTSiI+drywpm0wQEcWF1&#10;zaWCr8+X5xUIH5A1NpZJwS952G1HTxvMtO35RN05lCKGsM9QQRVCm0npi4oM+qltiSP3bZ3BEKEr&#10;pXbYx3DTyDRJltJgzbGhwpYOFRXX880ocO/p6/1uP7r5rcf9MlzKn7djrtRkPORrEIGG8C/+cx+1&#10;gkVcH7/EHyC3DwAAAP//AwBQSwECLQAUAAYACAAAACEA2+H2y+4AAACFAQAAEwAAAAAAAAAAAAAA&#10;AAAAAAAAW0NvbnRlbnRfVHlwZXNdLnhtbFBLAQItABQABgAIAAAAIQBa9CxbvwAAABUBAAALAAAA&#10;AAAAAAAAAAAAAB8BAABfcmVscy8ucmVsc1BLAQItABQABgAIAAAAIQBFs28cwgAAANsAAAAPAAAA&#10;AAAAAAAAAAAAAAcCAABkcnMvZG93bnJldi54bWxQSwUGAAAAAAMAAwC3AAAA9gIAAAAA&#10;" fillcolor="#0070c0" stroked="f" strokeweight="3pt">
                  <v:textbox>
                    <w:txbxContent>
                      <w:p w14:paraId="59A8B37E" w14:textId="77777777" w:rsidR="00A12224" w:rsidRPr="00864CDE" w:rsidRDefault="00A12224" w:rsidP="00A12224">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64CDE">
                          <w:rPr>
                            <w:rFonts w:asciiTheme="minorHAnsi" w:eastAsia="Calibri" w:hAnsi="Calibri"/>
                            <w:color w:val="FFFFFF"/>
                            <w:kern w:val="24"/>
                            <w:sz w:val="28"/>
                            <w:szCs w:val="28"/>
                            <w:u w:val="single"/>
                            <w:lang w:val="es-ES"/>
                          </w:rPr>
                          <w:t>Febrero</w:t>
                        </w:r>
                      </w:p>
                      <w:p w14:paraId="37FAC323" w14:textId="77777777" w:rsidR="00A12224" w:rsidRPr="00864CDE" w:rsidRDefault="00A12224" w:rsidP="00A12224">
                        <w:pPr>
                          <w:pStyle w:val="NormalWeb"/>
                          <w:spacing w:before="0" w:beforeAutospacing="0" w:after="0" w:afterAutospacing="0" w:line="256" w:lineRule="auto"/>
                          <w:jc w:val="center"/>
                          <w:rPr>
                            <w:b/>
                            <w:bCs/>
                            <w:sz w:val="28"/>
                            <w:szCs w:val="28"/>
                          </w:rPr>
                        </w:pPr>
                        <w:r w:rsidRPr="00864CDE">
                          <w:rPr>
                            <w:rFonts w:asciiTheme="minorHAnsi" w:eastAsia="Calibri" w:hAnsi="Calibri"/>
                            <w:b/>
                            <w:bCs/>
                            <w:color w:val="FFFFFF"/>
                            <w:kern w:val="24"/>
                            <w:sz w:val="28"/>
                            <w:szCs w:val="28"/>
                            <w:lang w:val="es-ES"/>
                          </w:rPr>
                          <w:t>100%</w:t>
                        </w:r>
                      </w:p>
                    </w:txbxContent>
                  </v:textbox>
                </v:rect>
                <v:rect id="Diagrama de flujo: conector 77" o:spid="_x0000_s1038" style="position:absolute;left:-13774;top:98;width:7592;height:55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xArwgAAANsAAAAPAAAAZHJzL2Rvd25yZXYueG1sRI9Ba8JA&#10;FITvQv/D8gRv+qIFLdFVSltByUlb6PWRfSax2bdhd6vx37tCocdhZr5hVpveturCPjRONEwnGSiW&#10;0plGKg1fn9vxC6gQSQy1TljDjQNs1k+DFeXGXeXAl2OsVIJIyElDHWOXI4ayZkth4jqW5J2ctxST&#10;9BUaT9cEty3OsmyOlhpJCzV1/FZz+XP8tRr8Fk1BRbFHlPN797FbfJ8zr/Vo2L8uQUXu43/4r70z&#10;Gp5n8PiSfgCu7wAAAP//AwBQSwECLQAUAAYACAAAACEA2+H2y+4AAACFAQAAEwAAAAAAAAAAAAAA&#10;AAAAAAAAW0NvbnRlbnRfVHlwZXNdLnhtbFBLAQItABQABgAIAAAAIQBa9CxbvwAAABUBAAALAAAA&#10;AAAAAAAAAAAAAB8BAABfcmVscy8ucmVsc1BLAQItABQABgAIAAAAIQB/5xArwgAAANsAAAAPAAAA&#10;AAAAAAAAAAAAAAcCAABkcnMvZG93bnJldi54bWxQSwUGAAAAAAMAAwC3AAAA9gIAAAAA&#10;" fillcolor="#9cc2e5 [1940]" stroked="f" strokeweight="3pt">
                  <v:textbox>
                    <w:txbxContent>
                      <w:p w14:paraId="0FEB6D81" w14:textId="77777777" w:rsidR="00A12224" w:rsidRPr="00864CDE" w:rsidRDefault="00A12224" w:rsidP="00A12224">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864CDE">
                          <w:rPr>
                            <w:rFonts w:asciiTheme="minorHAnsi" w:eastAsia="Calibri" w:hAnsi="Calibri"/>
                            <w:color w:val="FFFFFF" w:themeColor="background1"/>
                            <w:kern w:val="24"/>
                            <w:sz w:val="28"/>
                            <w:szCs w:val="28"/>
                            <w:u w:val="single"/>
                            <w:lang w:val="es-ES"/>
                          </w:rPr>
                          <w:t>Marzo</w:t>
                        </w:r>
                      </w:p>
                      <w:p w14:paraId="55D4A41C" w14:textId="77777777" w:rsidR="00A12224" w:rsidRPr="00864CDE" w:rsidRDefault="00A12224" w:rsidP="00A12224">
                        <w:pPr>
                          <w:pStyle w:val="NormalWeb"/>
                          <w:spacing w:before="0" w:beforeAutospacing="0" w:after="0" w:afterAutospacing="0" w:line="256" w:lineRule="auto"/>
                          <w:jc w:val="center"/>
                          <w:rPr>
                            <w:b/>
                            <w:bCs/>
                            <w:color w:val="FFFFFF" w:themeColor="background1"/>
                            <w:sz w:val="28"/>
                            <w:szCs w:val="28"/>
                          </w:rPr>
                        </w:pPr>
                        <w:r w:rsidRPr="00864CDE">
                          <w:rPr>
                            <w:rFonts w:asciiTheme="minorHAnsi" w:eastAsia="Calibri" w:hAnsi="Calibri"/>
                            <w:b/>
                            <w:bCs/>
                            <w:color w:val="FFFFFF" w:themeColor="background1"/>
                            <w:kern w:val="24"/>
                            <w:sz w:val="28"/>
                            <w:szCs w:val="28"/>
                            <w:lang w:val="es-ES"/>
                          </w:rPr>
                          <w:t>100%</w:t>
                        </w:r>
                      </w:p>
                    </w:txbxContent>
                  </v:textbox>
                </v:rect>
              </v:group>
            </w:pict>
          </mc:Fallback>
        </mc:AlternateContent>
      </w:r>
    </w:p>
    <w:p w14:paraId="01280BFF" w14:textId="1AE4A5C5" w:rsidR="00A12224" w:rsidRPr="00D96F30" w:rsidRDefault="00A12224" w:rsidP="00A06881">
      <w:pPr>
        <w:spacing w:after="0"/>
        <w:ind w:left="1560" w:hanging="1560"/>
        <w:rPr>
          <w:rFonts w:cstheme="minorHAnsi"/>
          <w:sz w:val="4"/>
          <w:szCs w:val="4"/>
        </w:rPr>
      </w:pPr>
    </w:p>
    <w:p w14:paraId="1877F9EC" w14:textId="77777777" w:rsidR="006E3BB3" w:rsidRDefault="006E3BB3" w:rsidP="00854498">
      <w:pPr>
        <w:spacing w:after="0" w:line="276" w:lineRule="auto"/>
        <w:ind w:left="57"/>
        <w:jc w:val="both"/>
        <w:rPr>
          <w:sz w:val="24"/>
          <w:szCs w:val="24"/>
        </w:rPr>
      </w:pPr>
    </w:p>
    <w:p w14:paraId="2D7D5E46" w14:textId="77777777" w:rsidR="006E3BB3" w:rsidRDefault="006E3BB3" w:rsidP="00854498">
      <w:pPr>
        <w:spacing w:after="0" w:line="276" w:lineRule="auto"/>
        <w:ind w:left="57"/>
        <w:jc w:val="both"/>
        <w:rPr>
          <w:sz w:val="24"/>
          <w:szCs w:val="24"/>
        </w:rPr>
      </w:pPr>
    </w:p>
    <w:p w14:paraId="501A1FB4" w14:textId="77777777" w:rsidR="006E3BB3" w:rsidRDefault="006E3BB3" w:rsidP="00854498">
      <w:pPr>
        <w:spacing w:after="0" w:line="276" w:lineRule="auto"/>
        <w:ind w:left="57"/>
        <w:jc w:val="both"/>
        <w:rPr>
          <w:sz w:val="24"/>
          <w:szCs w:val="24"/>
        </w:rPr>
      </w:pPr>
    </w:p>
    <w:p w14:paraId="33A8C00D" w14:textId="77777777" w:rsidR="006E3BB3" w:rsidRDefault="006E3BB3" w:rsidP="00854498">
      <w:pPr>
        <w:spacing w:after="0" w:line="276" w:lineRule="auto"/>
        <w:ind w:left="57"/>
        <w:jc w:val="both"/>
        <w:rPr>
          <w:sz w:val="24"/>
          <w:szCs w:val="24"/>
        </w:rPr>
      </w:pPr>
    </w:p>
    <w:p w14:paraId="369A0934" w14:textId="2FD54D37" w:rsidR="00A12224" w:rsidRPr="001E2EB4" w:rsidRDefault="00A12224" w:rsidP="00854498">
      <w:pPr>
        <w:spacing w:after="0" w:line="276" w:lineRule="auto"/>
        <w:ind w:left="57"/>
        <w:jc w:val="both"/>
        <w:rPr>
          <w:sz w:val="24"/>
          <w:szCs w:val="24"/>
        </w:rPr>
      </w:pPr>
      <w:r w:rsidRPr="001E2EB4">
        <w:rPr>
          <w:sz w:val="24"/>
          <w:szCs w:val="24"/>
        </w:rPr>
        <w:t xml:space="preserve">Al cierre del primer trimestre la Dirección de </w:t>
      </w:r>
      <w:r w:rsidR="0023298C" w:rsidRPr="001E2EB4">
        <w:rPr>
          <w:sz w:val="24"/>
          <w:szCs w:val="24"/>
        </w:rPr>
        <w:t>Compra de Energía y Regulación</w:t>
      </w:r>
      <w:r w:rsidRPr="001E2EB4">
        <w:rPr>
          <w:sz w:val="24"/>
          <w:szCs w:val="24"/>
        </w:rPr>
        <w:t xml:space="preserve"> no presenta actividades o proyectos con desviaciones en la meta conforme a los objetivos planificados, ya que </w:t>
      </w:r>
      <w:r w:rsidR="002736C9">
        <w:rPr>
          <w:sz w:val="24"/>
          <w:szCs w:val="24"/>
        </w:rPr>
        <w:t xml:space="preserve">tiene </w:t>
      </w:r>
      <w:r w:rsidRPr="001E2EB4">
        <w:rPr>
          <w:sz w:val="24"/>
          <w:szCs w:val="24"/>
        </w:rPr>
        <w:t xml:space="preserve">un cumplimiento de 100%. </w:t>
      </w:r>
    </w:p>
    <w:p w14:paraId="4FEA045D" w14:textId="121DC5C4" w:rsidR="00A12224" w:rsidRDefault="00A12224" w:rsidP="00A12224">
      <w:pPr>
        <w:spacing w:after="0"/>
        <w:ind w:left="1560" w:hanging="1560"/>
        <w:rPr>
          <w:rFonts w:cstheme="minorHAnsi"/>
          <w:sz w:val="4"/>
          <w:szCs w:val="4"/>
        </w:rPr>
      </w:pPr>
    </w:p>
    <w:p w14:paraId="1B38BA4F" w14:textId="6A5034D3" w:rsidR="00564E26" w:rsidRDefault="00564E26" w:rsidP="00A12224">
      <w:pPr>
        <w:spacing w:after="0"/>
        <w:ind w:left="1560" w:hanging="1560"/>
        <w:rPr>
          <w:rFonts w:cstheme="minorHAnsi"/>
          <w:sz w:val="4"/>
          <w:szCs w:val="4"/>
        </w:rPr>
      </w:pPr>
    </w:p>
    <w:p w14:paraId="22077179" w14:textId="1298FB3D" w:rsidR="00564E26" w:rsidRPr="00760003" w:rsidRDefault="00564E26" w:rsidP="00A12224">
      <w:pPr>
        <w:spacing w:after="0"/>
        <w:ind w:left="1560" w:hanging="1560"/>
        <w:rPr>
          <w:rFonts w:cstheme="minorHAnsi"/>
          <w:sz w:val="2"/>
          <w:szCs w:val="2"/>
        </w:rPr>
      </w:pPr>
    </w:p>
    <w:p w14:paraId="3D3912E2" w14:textId="51964B88" w:rsidR="00564E26" w:rsidRPr="00675162" w:rsidRDefault="00564E26" w:rsidP="00A12224">
      <w:pPr>
        <w:spacing w:after="0"/>
        <w:ind w:left="1560" w:hanging="1560"/>
        <w:rPr>
          <w:rFonts w:cstheme="minorHAnsi"/>
          <w:sz w:val="2"/>
          <w:szCs w:val="2"/>
        </w:rPr>
      </w:pPr>
    </w:p>
    <w:p w14:paraId="0DDC7BAC" w14:textId="5E81321A" w:rsidR="00564E26" w:rsidRDefault="00564E26" w:rsidP="00A12224">
      <w:pPr>
        <w:spacing w:after="0"/>
        <w:ind w:left="1560" w:hanging="1560"/>
        <w:rPr>
          <w:rFonts w:cstheme="minorHAnsi"/>
          <w:sz w:val="4"/>
          <w:szCs w:val="4"/>
        </w:rPr>
      </w:pPr>
    </w:p>
    <w:p w14:paraId="73D37124" w14:textId="11A85C8E" w:rsidR="00564E26" w:rsidRDefault="00564E26" w:rsidP="00A12224">
      <w:pPr>
        <w:spacing w:after="0"/>
        <w:ind w:left="1560" w:hanging="1560"/>
        <w:rPr>
          <w:rFonts w:cstheme="minorHAnsi"/>
          <w:sz w:val="4"/>
          <w:szCs w:val="4"/>
        </w:rPr>
      </w:pPr>
    </w:p>
    <w:p w14:paraId="02F36B69" w14:textId="4F6C5AFC" w:rsidR="00564E26" w:rsidRPr="00760003" w:rsidRDefault="00564E26" w:rsidP="00A12224">
      <w:pPr>
        <w:spacing w:after="0"/>
        <w:ind w:left="1560" w:hanging="1560"/>
        <w:rPr>
          <w:rFonts w:cstheme="minorHAnsi"/>
          <w:sz w:val="2"/>
          <w:szCs w:val="2"/>
        </w:rPr>
      </w:pPr>
    </w:p>
    <w:p w14:paraId="1253DB41" w14:textId="77777777" w:rsidR="00564E26" w:rsidRPr="00675162" w:rsidRDefault="00564E26" w:rsidP="00A12224">
      <w:pPr>
        <w:spacing w:after="0"/>
        <w:ind w:left="1560" w:hanging="1560"/>
        <w:rPr>
          <w:rFonts w:cstheme="minorHAnsi"/>
          <w:sz w:val="2"/>
          <w:szCs w:val="2"/>
        </w:rPr>
      </w:pPr>
    </w:p>
    <w:p w14:paraId="5FB64E42" w14:textId="77777777" w:rsidR="00A12224" w:rsidRPr="00A12224" w:rsidRDefault="00A12224" w:rsidP="00A12224">
      <w:pPr>
        <w:spacing w:after="0"/>
        <w:ind w:left="1560" w:hanging="1560"/>
        <w:rPr>
          <w:rFonts w:cstheme="minorHAnsi"/>
          <w:sz w:val="4"/>
          <w:szCs w:val="4"/>
        </w:rPr>
      </w:pPr>
    </w:p>
    <w:p w14:paraId="6FE51815" w14:textId="77777777" w:rsidR="00A12224" w:rsidRPr="002F7E3C" w:rsidRDefault="00A12224" w:rsidP="00A12224">
      <w:pPr>
        <w:spacing w:after="0"/>
        <w:ind w:left="1560" w:hanging="1560"/>
        <w:rPr>
          <w:rFonts w:cstheme="minorHAnsi"/>
          <w:sz w:val="2"/>
          <w:szCs w:val="2"/>
        </w:rPr>
      </w:pPr>
    </w:p>
    <w:p w14:paraId="7F65C57D" w14:textId="2A2D04D9" w:rsidR="00473BB0" w:rsidRDefault="00473BB0" w:rsidP="00DA5C1A">
      <w:pPr>
        <w:pStyle w:val="Ttulo2"/>
        <w:numPr>
          <w:ilvl w:val="1"/>
          <w:numId w:val="17"/>
        </w:numPr>
        <w:spacing w:before="120" w:line="360" w:lineRule="auto"/>
        <w:ind w:left="567" w:hanging="567"/>
        <w:jc w:val="both"/>
        <w:rPr>
          <w:rFonts w:asciiTheme="minorHAnsi" w:eastAsia="MS Mincho" w:hAnsiTheme="minorHAnsi" w:cstheme="minorHAnsi"/>
          <w:b/>
          <w:bCs/>
          <w:color w:val="00B0F0"/>
          <w:sz w:val="32"/>
          <w:szCs w:val="32"/>
          <w:lang w:val="es-ES_tradnl" w:eastAsia="es-ES"/>
        </w:rPr>
      </w:pPr>
      <w:bookmarkStart w:id="98" w:name="_Toc100331250"/>
      <w:bookmarkStart w:id="99" w:name="_Toc102038032"/>
      <w:bookmarkStart w:id="100" w:name="_Toc102038716"/>
      <w:bookmarkStart w:id="101" w:name="_Toc102048138"/>
      <w:bookmarkStart w:id="102" w:name="_Toc102048167"/>
      <w:bookmarkStart w:id="103" w:name="_Toc102134677"/>
      <w:r w:rsidRPr="004D4C9C">
        <w:rPr>
          <w:rFonts w:asciiTheme="minorHAnsi" w:eastAsia="MS Mincho" w:hAnsiTheme="minorHAnsi" w:cstheme="minorHAnsi"/>
          <w:b/>
          <w:bCs/>
          <w:color w:val="00B0F0"/>
          <w:sz w:val="32"/>
          <w:szCs w:val="32"/>
          <w:lang w:val="es-ES_tradnl" w:eastAsia="es-ES"/>
        </w:rPr>
        <w:t>Resultados Planificación y Control de Gestión</w:t>
      </w:r>
      <w:bookmarkEnd w:id="98"/>
      <w:bookmarkEnd w:id="99"/>
      <w:bookmarkEnd w:id="100"/>
      <w:bookmarkEnd w:id="101"/>
      <w:bookmarkEnd w:id="102"/>
      <w:bookmarkEnd w:id="103"/>
    </w:p>
    <w:p w14:paraId="4801A40C" w14:textId="77777777" w:rsidR="005576EB" w:rsidRPr="005576EB" w:rsidRDefault="005576EB" w:rsidP="00760003">
      <w:pPr>
        <w:spacing w:after="120" w:line="276" w:lineRule="auto"/>
        <w:rPr>
          <w:rFonts w:cstheme="minorHAnsi"/>
          <w:sz w:val="24"/>
          <w:szCs w:val="24"/>
        </w:rPr>
      </w:pPr>
      <w:r w:rsidRPr="005576EB">
        <w:rPr>
          <w:rFonts w:cstheme="minorHAnsi"/>
          <w:sz w:val="24"/>
          <w:szCs w:val="24"/>
        </w:rPr>
        <w:t>A continuación, se muestran los resultados de los indicadores de resultados de la dirección:</w:t>
      </w:r>
    </w:p>
    <w:p w14:paraId="7E563694" w14:textId="3466F0AE" w:rsidR="00473BB0" w:rsidRPr="00A9639F" w:rsidRDefault="00473BB0" w:rsidP="00473BB0">
      <w:pPr>
        <w:spacing w:after="0"/>
        <w:ind w:left="1560" w:hanging="1560"/>
        <w:rPr>
          <w:rFonts w:cstheme="minorHAnsi"/>
          <w:sz w:val="4"/>
          <w:szCs w:val="4"/>
        </w:rPr>
      </w:pPr>
    </w:p>
    <w:tbl>
      <w:tblPr>
        <w:tblStyle w:val="Tablaconcuadrcula5oscura-nfasis53"/>
        <w:tblpPr w:leftFromText="141" w:rightFromText="141" w:vertAnchor="text" w:horzAnchor="page" w:tblpX="1661" w:tblpY="-13"/>
        <w:tblW w:w="9326"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5104"/>
        <w:gridCol w:w="1387"/>
        <w:gridCol w:w="1350"/>
        <w:gridCol w:w="1485"/>
      </w:tblGrid>
      <w:tr w:rsidR="00A5352A" w:rsidRPr="00473BB0" w14:paraId="4B05DBB6" w14:textId="77777777" w:rsidTr="00F06A8B">
        <w:trPr>
          <w:cnfStyle w:val="100000000000" w:firstRow="1" w:lastRow="0" w:firstColumn="0" w:lastColumn="0" w:oddVBand="0" w:evenVBand="0" w:oddHBand="0"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4"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1EDF4B9B" w14:textId="77777777" w:rsidR="00A5352A" w:rsidRPr="00096275" w:rsidRDefault="00A5352A" w:rsidP="00F06A8B">
            <w:pPr>
              <w:spacing w:before="60" w:after="60"/>
              <w:rPr>
                <w:rFonts w:eastAsia="Times New Roman" w:cstheme="minorHAnsi"/>
                <w:sz w:val="24"/>
                <w:szCs w:val="24"/>
                <w:lang w:eastAsia="es-DO"/>
              </w:rPr>
            </w:pPr>
            <w:r w:rsidRPr="00096275">
              <w:rPr>
                <w:rFonts w:eastAsia="Times New Roman" w:cstheme="minorHAnsi"/>
                <w:sz w:val="24"/>
                <w:szCs w:val="24"/>
                <w:lang w:eastAsia="es-DO"/>
              </w:rPr>
              <w:t>Indicadores</w:t>
            </w:r>
          </w:p>
        </w:tc>
        <w:tc>
          <w:tcPr>
            <w:tcW w:w="1387"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77642FDA" w14:textId="77777777" w:rsidR="00A5352A" w:rsidRPr="00096275" w:rsidRDefault="00A5352A" w:rsidP="00F06A8B">
            <w:pPr>
              <w:spacing w:before="60" w:after="6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096275">
              <w:rPr>
                <w:rFonts w:eastAsia="Times New Roman" w:cstheme="minorHAnsi"/>
                <w:sz w:val="24"/>
                <w:szCs w:val="24"/>
                <w:lang w:eastAsia="es-DO"/>
              </w:rPr>
              <w:t>Marzo</w:t>
            </w:r>
          </w:p>
        </w:tc>
        <w:tc>
          <w:tcPr>
            <w:tcW w:w="1350"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598CC763" w14:textId="77777777" w:rsidR="00A5352A" w:rsidRPr="00096275" w:rsidRDefault="00A5352A" w:rsidP="00F06A8B">
            <w:pPr>
              <w:spacing w:before="60" w:after="6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096275">
              <w:rPr>
                <w:rFonts w:eastAsia="Times New Roman" w:cstheme="minorHAnsi"/>
                <w:sz w:val="24"/>
                <w:szCs w:val="24"/>
                <w:lang w:eastAsia="es-DO"/>
              </w:rPr>
              <w:t>Acumulado T1</w:t>
            </w:r>
          </w:p>
        </w:tc>
        <w:tc>
          <w:tcPr>
            <w:tcW w:w="1485"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08CA1149" w14:textId="77777777" w:rsidR="00A5352A" w:rsidRPr="00096275" w:rsidRDefault="00A5352A" w:rsidP="00F06A8B">
            <w:pPr>
              <w:spacing w:before="60" w:after="6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096275">
              <w:rPr>
                <w:rFonts w:eastAsia="Times New Roman" w:cstheme="minorHAnsi"/>
                <w:sz w:val="24"/>
                <w:szCs w:val="24"/>
                <w:lang w:eastAsia="es-DO"/>
              </w:rPr>
              <w:t>Acumulado Año</w:t>
            </w:r>
          </w:p>
        </w:tc>
      </w:tr>
      <w:tr w:rsidR="00A5352A" w:rsidRPr="00473BB0" w14:paraId="54AB14B3" w14:textId="77777777" w:rsidTr="00F06A8B">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4" w:type="dxa"/>
            <w:tcBorders>
              <w:top w:val="single" w:sz="24" w:space="0" w:color="FFFFFF" w:themeColor="background1"/>
              <w:left w:val="single" w:sz="24" w:space="0" w:color="FFFFFF" w:themeColor="background1"/>
            </w:tcBorders>
            <w:shd w:val="clear" w:color="auto" w:fill="002060"/>
            <w:vAlign w:val="center"/>
          </w:tcPr>
          <w:p w14:paraId="3ACAA5D1" w14:textId="77777777" w:rsidR="00A5352A" w:rsidRPr="00A5352A" w:rsidRDefault="00A5352A" w:rsidP="00F06A8B">
            <w:pPr>
              <w:spacing w:before="60" w:after="60"/>
              <w:rPr>
                <w:rFonts w:cstheme="minorHAnsi"/>
                <w:sz w:val="24"/>
                <w:szCs w:val="24"/>
              </w:rPr>
            </w:pPr>
            <w:r w:rsidRPr="00A5352A">
              <w:rPr>
                <w:rFonts w:cstheme="minorHAnsi"/>
                <w:sz w:val="24"/>
                <w:szCs w:val="24"/>
              </w:rPr>
              <w:t>% Calidad ejecución Presupuesto</w:t>
            </w:r>
          </w:p>
        </w:tc>
        <w:tc>
          <w:tcPr>
            <w:tcW w:w="1387" w:type="dxa"/>
            <w:tcBorders>
              <w:top w:val="single" w:sz="24" w:space="0" w:color="FFFFFF" w:themeColor="background1"/>
            </w:tcBorders>
            <w:shd w:val="clear" w:color="auto" w:fill="BDD6EE" w:themeFill="accent1" w:themeFillTint="66"/>
            <w:noWrap/>
            <w:vAlign w:val="center"/>
          </w:tcPr>
          <w:p w14:paraId="0B480E75" w14:textId="23198E3F" w:rsidR="00A5352A" w:rsidRPr="00A5352A" w:rsidRDefault="00D84EDC"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tcBorders>
              <w:top w:val="single" w:sz="24" w:space="0" w:color="FFFFFF" w:themeColor="background1"/>
            </w:tcBorders>
            <w:shd w:val="clear" w:color="auto" w:fill="BDD6EE" w:themeFill="accent1" w:themeFillTint="66"/>
            <w:noWrap/>
            <w:vAlign w:val="center"/>
          </w:tcPr>
          <w:p w14:paraId="665F5593" w14:textId="23A17F56" w:rsidR="00A5352A" w:rsidRPr="00A5352A" w:rsidRDefault="00D84EDC"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33.30%</w:t>
            </w:r>
          </w:p>
        </w:tc>
        <w:tc>
          <w:tcPr>
            <w:tcW w:w="1485" w:type="dxa"/>
            <w:tcBorders>
              <w:top w:val="single" w:sz="24" w:space="0" w:color="FFFFFF" w:themeColor="background1"/>
            </w:tcBorders>
            <w:shd w:val="clear" w:color="auto" w:fill="BDD6EE" w:themeFill="accent1" w:themeFillTint="66"/>
            <w:noWrap/>
            <w:vAlign w:val="center"/>
          </w:tcPr>
          <w:p w14:paraId="7262D5A5" w14:textId="58A3A565" w:rsidR="00A5352A" w:rsidRPr="00A5352A" w:rsidRDefault="00D84EDC"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8.33%</w:t>
            </w:r>
          </w:p>
        </w:tc>
      </w:tr>
      <w:tr w:rsidR="00A5352A" w:rsidRPr="00473BB0" w14:paraId="741F9FAC" w14:textId="77777777" w:rsidTr="00F06A8B">
        <w:trPr>
          <w:trHeight w:val="567"/>
        </w:trPr>
        <w:tc>
          <w:tcPr>
            <w:cnfStyle w:val="001000000000" w:firstRow="0" w:lastRow="0" w:firstColumn="1" w:lastColumn="0" w:oddVBand="0" w:evenVBand="0" w:oddHBand="0" w:evenHBand="0" w:firstRowFirstColumn="0" w:firstRowLastColumn="0" w:lastRowFirstColumn="0" w:lastRowLastColumn="0"/>
            <w:tcW w:w="5104" w:type="dxa"/>
            <w:tcBorders>
              <w:left w:val="single" w:sz="24" w:space="0" w:color="FFFFFF" w:themeColor="background1"/>
            </w:tcBorders>
            <w:shd w:val="clear" w:color="auto" w:fill="002060"/>
            <w:vAlign w:val="center"/>
          </w:tcPr>
          <w:p w14:paraId="4245F74F" w14:textId="77777777" w:rsidR="00A5352A" w:rsidRPr="00A5352A" w:rsidRDefault="00A5352A" w:rsidP="00F06A8B">
            <w:pPr>
              <w:spacing w:before="60" w:after="60"/>
              <w:rPr>
                <w:rFonts w:cstheme="minorHAnsi"/>
                <w:sz w:val="24"/>
                <w:szCs w:val="24"/>
              </w:rPr>
            </w:pPr>
            <w:r w:rsidRPr="00A5352A">
              <w:rPr>
                <w:rFonts w:cstheme="minorHAnsi"/>
                <w:sz w:val="24"/>
                <w:szCs w:val="24"/>
              </w:rPr>
              <w:t>% Ejecución del POA 2022</w:t>
            </w:r>
          </w:p>
        </w:tc>
        <w:tc>
          <w:tcPr>
            <w:tcW w:w="1387" w:type="dxa"/>
            <w:shd w:val="clear" w:color="auto" w:fill="BDD6EE" w:themeFill="accent1" w:themeFillTint="66"/>
            <w:noWrap/>
            <w:vAlign w:val="center"/>
          </w:tcPr>
          <w:p w14:paraId="112D7B34" w14:textId="66D83E8A" w:rsidR="00A5352A" w:rsidRPr="00A5352A" w:rsidRDefault="00D84EDC" w:rsidP="00F06A8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shd w:val="clear" w:color="auto" w:fill="BDD6EE" w:themeFill="accent1" w:themeFillTint="66"/>
            <w:noWrap/>
            <w:vAlign w:val="center"/>
          </w:tcPr>
          <w:p w14:paraId="18DC23C7" w14:textId="1D4E3DB4" w:rsidR="00A5352A" w:rsidRPr="00A5352A" w:rsidRDefault="00D84EDC" w:rsidP="00F06A8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85" w:type="dxa"/>
            <w:shd w:val="clear" w:color="auto" w:fill="BDD6EE" w:themeFill="accent1" w:themeFillTint="66"/>
            <w:noWrap/>
            <w:vAlign w:val="center"/>
          </w:tcPr>
          <w:p w14:paraId="50555160" w14:textId="640C6513" w:rsidR="00A5352A" w:rsidRPr="00A5352A" w:rsidRDefault="00D84EDC" w:rsidP="00F06A8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A5352A" w:rsidRPr="00473BB0" w14:paraId="796FDBD9" w14:textId="77777777" w:rsidTr="00F06A8B">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4" w:type="dxa"/>
            <w:tcBorders>
              <w:left w:val="single" w:sz="24" w:space="0" w:color="FFFFFF" w:themeColor="background1"/>
            </w:tcBorders>
            <w:shd w:val="clear" w:color="auto" w:fill="002060"/>
            <w:vAlign w:val="center"/>
          </w:tcPr>
          <w:p w14:paraId="7C3D747B" w14:textId="77777777" w:rsidR="00A5352A" w:rsidRPr="00A5352A" w:rsidRDefault="00A5352A" w:rsidP="00F06A8B">
            <w:pPr>
              <w:spacing w:before="60" w:after="60"/>
              <w:rPr>
                <w:rFonts w:cstheme="minorHAnsi"/>
                <w:sz w:val="24"/>
                <w:szCs w:val="24"/>
              </w:rPr>
            </w:pPr>
            <w:r w:rsidRPr="00A5352A">
              <w:rPr>
                <w:rFonts w:cstheme="minorHAnsi"/>
                <w:sz w:val="24"/>
                <w:szCs w:val="24"/>
              </w:rPr>
              <w:t>% Indicadores resultados Vs. Total indicadores</w:t>
            </w:r>
          </w:p>
        </w:tc>
        <w:tc>
          <w:tcPr>
            <w:tcW w:w="1387" w:type="dxa"/>
            <w:shd w:val="clear" w:color="auto" w:fill="BDD6EE" w:themeFill="accent1" w:themeFillTint="66"/>
            <w:noWrap/>
            <w:vAlign w:val="center"/>
          </w:tcPr>
          <w:p w14:paraId="5CAA7B35" w14:textId="26C36B90" w:rsidR="00A5352A" w:rsidRPr="00A5352A" w:rsidRDefault="00011682"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99.67%</w:t>
            </w:r>
          </w:p>
        </w:tc>
        <w:tc>
          <w:tcPr>
            <w:tcW w:w="1350" w:type="dxa"/>
            <w:shd w:val="clear" w:color="auto" w:fill="BDD6EE" w:themeFill="accent1" w:themeFillTint="66"/>
            <w:noWrap/>
            <w:vAlign w:val="center"/>
          </w:tcPr>
          <w:p w14:paraId="13458915" w14:textId="428FE4AD" w:rsidR="00A5352A" w:rsidRPr="00A5352A" w:rsidRDefault="00011682"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99.89%</w:t>
            </w:r>
          </w:p>
        </w:tc>
        <w:tc>
          <w:tcPr>
            <w:tcW w:w="1485" w:type="dxa"/>
            <w:shd w:val="clear" w:color="auto" w:fill="BDD6EE" w:themeFill="accent1" w:themeFillTint="66"/>
            <w:noWrap/>
            <w:vAlign w:val="center"/>
          </w:tcPr>
          <w:p w14:paraId="6DA8A286" w14:textId="30658A70" w:rsidR="00A5352A" w:rsidRPr="00A5352A" w:rsidRDefault="00011682"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24.97%</w:t>
            </w:r>
          </w:p>
        </w:tc>
      </w:tr>
      <w:tr w:rsidR="002D1868" w:rsidRPr="00473BB0" w14:paraId="717CD990" w14:textId="77777777" w:rsidTr="00F06A8B">
        <w:trPr>
          <w:trHeight w:val="567"/>
        </w:trPr>
        <w:tc>
          <w:tcPr>
            <w:cnfStyle w:val="001000000000" w:firstRow="0" w:lastRow="0" w:firstColumn="1" w:lastColumn="0" w:oddVBand="0" w:evenVBand="0" w:oddHBand="0" w:evenHBand="0" w:firstRowFirstColumn="0" w:firstRowLastColumn="0" w:lastRowFirstColumn="0" w:lastRowLastColumn="0"/>
            <w:tcW w:w="5104" w:type="dxa"/>
            <w:tcBorders>
              <w:left w:val="single" w:sz="24" w:space="0" w:color="FFFFFF" w:themeColor="background1"/>
            </w:tcBorders>
            <w:shd w:val="clear" w:color="auto" w:fill="002060"/>
            <w:vAlign w:val="center"/>
          </w:tcPr>
          <w:p w14:paraId="535206B2" w14:textId="77777777" w:rsidR="002D1868" w:rsidRPr="00A5352A" w:rsidRDefault="002D1868" w:rsidP="00F06A8B">
            <w:pPr>
              <w:spacing w:before="60" w:after="60"/>
              <w:rPr>
                <w:rFonts w:cstheme="minorHAnsi"/>
                <w:sz w:val="24"/>
                <w:szCs w:val="24"/>
              </w:rPr>
            </w:pPr>
            <w:r w:rsidRPr="00A5352A">
              <w:rPr>
                <w:rFonts w:cstheme="minorHAnsi"/>
                <w:sz w:val="24"/>
                <w:szCs w:val="24"/>
              </w:rPr>
              <w:t xml:space="preserve">Cero </w:t>
            </w:r>
            <w:r>
              <w:rPr>
                <w:rFonts w:cstheme="minorHAnsi"/>
                <w:sz w:val="24"/>
                <w:szCs w:val="24"/>
              </w:rPr>
              <w:t>e</w:t>
            </w:r>
            <w:r w:rsidRPr="00A5352A">
              <w:rPr>
                <w:rFonts w:cstheme="minorHAnsi"/>
                <w:sz w:val="24"/>
                <w:szCs w:val="24"/>
              </w:rPr>
              <w:t>rrores en informaciones suministradas</w:t>
            </w:r>
          </w:p>
        </w:tc>
        <w:tc>
          <w:tcPr>
            <w:tcW w:w="1387" w:type="dxa"/>
            <w:shd w:val="clear" w:color="auto" w:fill="BDD6EE" w:themeFill="accent1" w:themeFillTint="66"/>
            <w:noWrap/>
            <w:vAlign w:val="center"/>
          </w:tcPr>
          <w:p w14:paraId="0CD7C60A" w14:textId="37D35EC1" w:rsidR="002D1868" w:rsidRPr="00A5352A" w:rsidRDefault="002D1868" w:rsidP="00F06A8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shd w:val="clear" w:color="auto" w:fill="BDD6EE" w:themeFill="accent1" w:themeFillTint="66"/>
            <w:noWrap/>
            <w:vAlign w:val="center"/>
          </w:tcPr>
          <w:p w14:paraId="4CD52C46" w14:textId="42E6D207" w:rsidR="002D1868" w:rsidRPr="00A5352A" w:rsidRDefault="002D1868" w:rsidP="00F06A8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85" w:type="dxa"/>
            <w:shd w:val="clear" w:color="auto" w:fill="BDD6EE" w:themeFill="accent1" w:themeFillTint="66"/>
            <w:noWrap/>
            <w:vAlign w:val="center"/>
          </w:tcPr>
          <w:p w14:paraId="29104D93" w14:textId="2C142E10" w:rsidR="002D1868" w:rsidRPr="00A5352A" w:rsidRDefault="002D1868" w:rsidP="00F06A8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A5352A" w:rsidRPr="00473BB0" w14:paraId="2A0F7E73" w14:textId="77777777" w:rsidTr="00F06A8B">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4" w:type="dxa"/>
            <w:tcBorders>
              <w:left w:val="single" w:sz="24" w:space="0" w:color="FFFFFF" w:themeColor="background1"/>
            </w:tcBorders>
            <w:shd w:val="clear" w:color="auto" w:fill="002060"/>
            <w:vAlign w:val="center"/>
          </w:tcPr>
          <w:p w14:paraId="5DB36F5C" w14:textId="77777777" w:rsidR="00A5352A" w:rsidRPr="00A5352A" w:rsidRDefault="00A5352A" w:rsidP="00F06A8B">
            <w:pPr>
              <w:spacing w:before="60" w:after="60"/>
              <w:rPr>
                <w:rFonts w:cstheme="minorHAnsi"/>
                <w:sz w:val="24"/>
                <w:szCs w:val="24"/>
              </w:rPr>
            </w:pPr>
            <w:r w:rsidRPr="00A5352A">
              <w:rPr>
                <w:rFonts w:cstheme="minorHAnsi"/>
                <w:sz w:val="24"/>
                <w:szCs w:val="24"/>
              </w:rPr>
              <w:t xml:space="preserve">% Cumplimiento Carta Compromiso  </w:t>
            </w:r>
          </w:p>
        </w:tc>
        <w:tc>
          <w:tcPr>
            <w:tcW w:w="1387" w:type="dxa"/>
            <w:shd w:val="clear" w:color="auto" w:fill="BDD6EE" w:themeFill="accent1" w:themeFillTint="66"/>
            <w:noWrap/>
            <w:vAlign w:val="center"/>
          </w:tcPr>
          <w:p w14:paraId="47C3F49D" w14:textId="41630639" w:rsidR="00A5352A" w:rsidRPr="00A5352A" w:rsidRDefault="00214937"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shd w:val="clear" w:color="auto" w:fill="BDD6EE" w:themeFill="accent1" w:themeFillTint="66"/>
            <w:noWrap/>
            <w:vAlign w:val="center"/>
          </w:tcPr>
          <w:p w14:paraId="438BFCDB" w14:textId="0AB3591F" w:rsidR="00A5352A" w:rsidRPr="00A5352A" w:rsidRDefault="00214937"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85" w:type="dxa"/>
            <w:shd w:val="clear" w:color="auto" w:fill="BDD6EE" w:themeFill="accent1" w:themeFillTint="66"/>
            <w:noWrap/>
            <w:vAlign w:val="center"/>
          </w:tcPr>
          <w:p w14:paraId="6C7044E2" w14:textId="43D5E46E" w:rsidR="00A5352A" w:rsidRPr="00A5352A" w:rsidRDefault="00214937"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A5352A" w:rsidRPr="00473BB0" w14:paraId="17A21BC0" w14:textId="77777777" w:rsidTr="00F06A8B">
        <w:trPr>
          <w:trHeight w:val="567"/>
        </w:trPr>
        <w:tc>
          <w:tcPr>
            <w:cnfStyle w:val="001000000000" w:firstRow="0" w:lastRow="0" w:firstColumn="1" w:lastColumn="0" w:oddVBand="0" w:evenVBand="0" w:oddHBand="0" w:evenHBand="0" w:firstRowFirstColumn="0" w:firstRowLastColumn="0" w:lastRowFirstColumn="0" w:lastRowLastColumn="0"/>
            <w:tcW w:w="5104" w:type="dxa"/>
            <w:tcBorders>
              <w:left w:val="single" w:sz="24" w:space="0" w:color="FFFFFF" w:themeColor="background1"/>
            </w:tcBorders>
            <w:shd w:val="clear" w:color="auto" w:fill="002060"/>
            <w:vAlign w:val="center"/>
          </w:tcPr>
          <w:p w14:paraId="2F72CE6E" w14:textId="42866E5B" w:rsidR="00A5352A" w:rsidRPr="00A5352A" w:rsidRDefault="00A5352A" w:rsidP="00F06A8B">
            <w:pPr>
              <w:spacing w:before="60" w:after="60"/>
              <w:rPr>
                <w:rFonts w:cstheme="minorHAnsi"/>
                <w:sz w:val="24"/>
                <w:szCs w:val="24"/>
              </w:rPr>
            </w:pPr>
            <w:r w:rsidRPr="00A5352A">
              <w:rPr>
                <w:rFonts w:cstheme="minorHAnsi"/>
                <w:sz w:val="24"/>
                <w:szCs w:val="24"/>
              </w:rPr>
              <w:t xml:space="preserve">Mejora de </w:t>
            </w:r>
            <w:r w:rsidR="000E37F8">
              <w:rPr>
                <w:rFonts w:cstheme="minorHAnsi"/>
                <w:sz w:val="24"/>
                <w:szCs w:val="24"/>
              </w:rPr>
              <w:t>t</w:t>
            </w:r>
            <w:r w:rsidRPr="00A5352A">
              <w:rPr>
                <w:rFonts w:cstheme="minorHAnsi"/>
                <w:sz w:val="24"/>
                <w:szCs w:val="24"/>
              </w:rPr>
              <w:t xml:space="preserve">iempos de </w:t>
            </w:r>
            <w:r w:rsidR="000E37F8">
              <w:rPr>
                <w:rFonts w:cstheme="minorHAnsi"/>
                <w:sz w:val="24"/>
                <w:szCs w:val="24"/>
              </w:rPr>
              <w:t>p</w:t>
            </w:r>
            <w:r w:rsidRPr="00A5352A">
              <w:rPr>
                <w:rFonts w:cstheme="minorHAnsi"/>
                <w:sz w:val="24"/>
                <w:szCs w:val="24"/>
              </w:rPr>
              <w:t>rocesos</w:t>
            </w:r>
          </w:p>
        </w:tc>
        <w:tc>
          <w:tcPr>
            <w:tcW w:w="1387" w:type="dxa"/>
            <w:shd w:val="clear" w:color="auto" w:fill="BDD6EE" w:themeFill="accent1" w:themeFillTint="66"/>
            <w:noWrap/>
            <w:vAlign w:val="center"/>
          </w:tcPr>
          <w:p w14:paraId="626624D4" w14:textId="2DAD125E" w:rsidR="00A5352A" w:rsidRPr="00A5352A" w:rsidRDefault="00680D88" w:rsidP="00F06A8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350" w:type="dxa"/>
            <w:shd w:val="clear" w:color="auto" w:fill="BDD6EE" w:themeFill="accent1" w:themeFillTint="66"/>
            <w:noWrap/>
            <w:vAlign w:val="center"/>
          </w:tcPr>
          <w:p w14:paraId="039FD52D" w14:textId="022F32D6" w:rsidR="00A5352A" w:rsidRPr="00A5352A" w:rsidRDefault="00680D88" w:rsidP="00F06A8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485" w:type="dxa"/>
            <w:shd w:val="clear" w:color="auto" w:fill="BDD6EE" w:themeFill="accent1" w:themeFillTint="66"/>
            <w:noWrap/>
            <w:vAlign w:val="center"/>
          </w:tcPr>
          <w:p w14:paraId="25C1D200" w14:textId="6EA66DC7" w:rsidR="00A5352A" w:rsidRPr="00A5352A" w:rsidRDefault="00680D88" w:rsidP="00F06A8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r>
      <w:tr w:rsidR="00A5352A" w:rsidRPr="00473BB0" w14:paraId="38C6E428" w14:textId="77777777" w:rsidTr="00F06A8B">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4" w:type="dxa"/>
            <w:tcBorders>
              <w:left w:val="single" w:sz="24" w:space="0" w:color="FFFFFF" w:themeColor="background1"/>
              <w:bottom w:val="single" w:sz="24" w:space="0" w:color="FFFFFF" w:themeColor="background1"/>
            </w:tcBorders>
            <w:shd w:val="clear" w:color="auto" w:fill="002060"/>
            <w:vAlign w:val="center"/>
          </w:tcPr>
          <w:p w14:paraId="410F4EBF" w14:textId="068F9380" w:rsidR="00A5352A" w:rsidRPr="00A5352A" w:rsidRDefault="00A5352A" w:rsidP="00F06A8B">
            <w:pPr>
              <w:spacing w:before="60" w:after="60"/>
              <w:rPr>
                <w:rFonts w:cstheme="minorHAnsi"/>
                <w:sz w:val="24"/>
                <w:szCs w:val="24"/>
              </w:rPr>
            </w:pPr>
            <w:r w:rsidRPr="00A5352A">
              <w:rPr>
                <w:rFonts w:cstheme="minorHAnsi"/>
                <w:sz w:val="24"/>
                <w:szCs w:val="24"/>
              </w:rPr>
              <w:t xml:space="preserve">Reducción de </w:t>
            </w:r>
            <w:r w:rsidR="000E37F8">
              <w:rPr>
                <w:rFonts w:cstheme="minorHAnsi"/>
                <w:sz w:val="24"/>
                <w:szCs w:val="24"/>
              </w:rPr>
              <w:t>c</w:t>
            </w:r>
            <w:r w:rsidRPr="00A5352A">
              <w:rPr>
                <w:rFonts w:cstheme="minorHAnsi"/>
                <w:sz w:val="24"/>
                <w:szCs w:val="24"/>
              </w:rPr>
              <w:t xml:space="preserve">ostos de </w:t>
            </w:r>
            <w:r w:rsidR="000E37F8">
              <w:rPr>
                <w:rFonts w:cstheme="minorHAnsi"/>
                <w:sz w:val="24"/>
                <w:szCs w:val="24"/>
              </w:rPr>
              <w:t>p</w:t>
            </w:r>
            <w:r w:rsidRPr="00A5352A">
              <w:rPr>
                <w:rFonts w:cstheme="minorHAnsi"/>
                <w:sz w:val="24"/>
                <w:szCs w:val="24"/>
              </w:rPr>
              <w:t>rocesos</w:t>
            </w:r>
          </w:p>
        </w:tc>
        <w:tc>
          <w:tcPr>
            <w:tcW w:w="1387" w:type="dxa"/>
            <w:shd w:val="clear" w:color="auto" w:fill="BDD6EE" w:themeFill="accent1" w:themeFillTint="66"/>
            <w:noWrap/>
            <w:vAlign w:val="center"/>
          </w:tcPr>
          <w:p w14:paraId="034CBF7F" w14:textId="00F0FB22" w:rsidR="00A5352A" w:rsidRPr="00A5352A" w:rsidRDefault="00680D88"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350" w:type="dxa"/>
            <w:shd w:val="clear" w:color="auto" w:fill="BDD6EE" w:themeFill="accent1" w:themeFillTint="66"/>
            <w:noWrap/>
            <w:vAlign w:val="center"/>
          </w:tcPr>
          <w:p w14:paraId="325B10E7" w14:textId="7D528038" w:rsidR="00A5352A" w:rsidRPr="00A5352A" w:rsidRDefault="00680D88"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485" w:type="dxa"/>
            <w:shd w:val="clear" w:color="auto" w:fill="BDD6EE" w:themeFill="accent1" w:themeFillTint="66"/>
            <w:noWrap/>
            <w:vAlign w:val="center"/>
          </w:tcPr>
          <w:p w14:paraId="6AA43660" w14:textId="639D7FE2" w:rsidR="00A5352A" w:rsidRPr="00A5352A" w:rsidRDefault="00680D88" w:rsidP="00F06A8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r>
    </w:tbl>
    <w:p w14:paraId="01C50788" w14:textId="0FD6DA99" w:rsidR="00B779D6" w:rsidRPr="00663B96" w:rsidRDefault="00B779D6" w:rsidP="00663B96">
      <w:pPr>
        <w:spacing w:after="0" w:line="240" w:lineRule="auto"/>
        <w:jc w:val="both"/>
        <w:rPr>
          <w:rFonts w:cstheme="minorHAnsi"/>
          <w:sz w:val="10"/>
          <w:szCs w:val="10"/>
        </w:rPr>
      </w:pPr>
    </w:p>
    <w:p w14:paraId="3BBC2575" w14:textId="45D74C54" w:rsidR="00DC23FA" w:rsidRDefault="003E1016" w:rsidP="005F7322">
      <w:pPr>
        <w:spacing w:after="120" w:line="276" w:lineRule="auto"/>
        <w:jc w:val="both"/>
        <w:rPr>
          <w:rFonts w:cstheme="minorHAnsi"/>
          <w:sz w:val="24"/>
          <w:szCs w:val="24"/>
        </w:rPr>
      </w:pPr>
      <w:r w:rsidRPr="00170C42">
        <w:rPr>
          <w:rFonts w:cstheme="minorHAnsi"/>
          <w:sz w:val="24"/>
          <w:szCs w:val="24"/>
        </w:rPr>
        <w:t xml:space="preserve">Los indicadores </w:t>
      </w:r>
      <w:r w:rsidR="00B779D6" w:rsidRPr="00170C42">
        <w:rPr>
          <w:rFonts w:cstheme="minorHAnsi"/>
          <w:sz w:val="24"/>
          <w:szCs w:val="24"/>
        </w:rPr>
        <w:t xml:space="preserve">de </w:t>
      </w:r>
      <w:r w:rsidRPr="00170C42">
        <w:rPr>
          <w:rFonts w:cstheme="minorHAnsi"/>
          <w:sz w:val="24"/>
          <w:szCs w:val="24"/>
        </w:rPr>
        <w:t>mejora de tiempo</w:t>
      </w:r>
      <w:r w:rsidR="000E37F8">
        <w:rPr>
          <w:rFonts w:cstheme="minorHAnsi"/>
          <w:sz w:val="24"/>
          <w:szCs w:val="24"/>
        </w:rPr>
        <w:t>s</w:t>
      </w:r>
      <w:r w:rsidRPr="00170C42">
        <w:rPr>
          <w:rFonts w:cstheme="minorHAnsi"/>
          <w:sz w:val="24"/>
          <w:szCs w:val="24"/>
        </w:rPr>
        <w:t xml:space="preserve"> y reducción de costos de procesos tienen frecuencia </w:t>
      </w:r>
      <w:r w:rsidR="00C36B2C">
        <w:rPr>
          <w:rFonts w:cstheme="minorHAnsi"/>
          <w:sz w:val="24"/>
          <w:szCs w:val="24"/>
        </w:rPr>
        <w:t xml:space="preserve">de medición </w:t>
      </w:r>
      <w:r w:rsidR="00B779D6" w:rsidRPr="00170C42">
        <w:rPr>
          <w:rFonts w:cstheme="minorHAnsi"/>
          <w:sz w:val="24"/>
          <w:szCs w:val="24"/>
        </w:rPr>
        <w:t>anual</w:t>
      </w:r>
      <w:r w:rsidR="00043385">
        <w:rPr>
          <w:rFonts w:cstheme="minorHAnsi"/>
          <w:sz w:val="24"/>
          <w:szCs w:val="24"/>
        </w:rPr>
        <w:t xml:space="preserve"> y</w:t>
      </w:r>
      <w:r w:rsidR="00BA5F6C">
        <w:rPr>
          <w:rFonts w:cstheme="minorHAnsi"/>
          <w:sz w:val="24"/>
          <w:szCs w:val="24"/>
        </w:rPr>
        <w:t xml:space="preserve"> sus </w:t>
      </w:r>
      <w:r w:rsidR="00B779D6" w:rsidRPr="00170C42">
        <w:rPr>
          <w:rFonts w:cstheme="minorHAnsi"/>
          <w:sz w:val="24"/>
          <w:szCs w:val="24"/>
        </w:rPr>
        <w:t>resultados se verán reflejados en el Informe de Ejecución POA del 4</w:t>
      </w:r>
      <w:r w:rsidR="00B779D6" w:rsidRPr="00170C42">
        <w:rPr>
          <w:rFonts w:cstheme="minorHAnsi"/>
          <w:sz w:val="24"/>
          <w:szCs w:val="24"/>
          <w:vertAlign w:val="superscript"/>
        </w:rPr>
        <w:t>to</w:t>
      </w:r>
      <w:r w:rsidR="00B779D6" w:rsidRPr="00170C42">
        <w:rPr>
          <w:rFonts w:cstheme="minorHAnsi"/>
          <w:sz w:val="24"/>
          <w:szCs w:val="24"/>
        </w:rPr>
        <w:t xml:space="preserve"> Trimestre.</w:t>
      </w:r>
    </w:p>
    <w:p w14:paraId="471A66F3" w14:textId="678A8349" w:rsidR="00DC23FA" w:rsidRPr="00B4330C" w:rsidRDefault="00DC23FA" w:rsidP="002F7E3C">
      <w:pPr>
        <w:spacing w:after="120" w:line="276" w:lineRule="auto"/>
        <w:jc w:val="both"/>
        <w:rPr>
          <w:rFonts w:cstheme="minorHAnsi"/>
          <w:sz w:val="24"/>
          <w:szCs w:val="24"/>
        </w:rPr>
      </w:pPr>
      <w:r w:rsidRPr="00B4330C">
        <w:rPr>
          <w:rFonts w:cstheme="minorHAnsi"/>
          <w:sz w:val="24"/>
          <w:szCs w:val="24"/>
        </w:rPr>
        <w:t xml:space="preserve">En </w:t>
      </w:r>
      <w:r>
        <w:rPr>
          <w:rFonts w:cstheme="minorHAnsi"/>
          <w:sz w:val="24"/>
          <w:szCs w:val="24"/>
        </w:rPr>
        <w:t>el siguiente gráfico se visualiza el nivel de cumplimiento del POA de DPCG</w:t>
      </w:r>
      <w:r w:rsidR="0015287E">
        <w:rPr>
          <w:rFonts w:cstheme="minorHAnsi"/>
          <w:sz w:val="24"/>
          <w:szCs w:val="24"/>
        </w:rPr>
        <w:t xml:space="preserve"> por cada gerencia en el mes de marzo</w:t>
      </w:r>
      <w:r>
        <w:rPr>
          <w:rFonts w:cstheme="minorHAnsi"/>
          <w:sz w:val="24"/>
          <w:szCs w:val="24"/>
        </w:rPr>
        <w:t>:</w:t>
      </w:r>
      <w:r w:rsidR="00D92E1A">
        <w:rPr>
          <w:rFonts w:cstheme="minorHAnsi"/>
          <w:sz w:val="24"/>
          <w:szCs w:val="24"/>
        </w:rPr>
        <w:t xml:space="preserve"> </w:t>
      </w:r>
    </w:p>
    <w:p w14:paraId="6584C9CA" w14:textId="5F39F115" w:rsidR="00170C42" w:rsidRPr="00170C42" w:rsidRDefault="00B74594" w:rsidP="00B74594">
      <w:pPr>
        <w:spacing w:after="120" w:line="276" w:lineRule="auto"/>
        <w:jc w:val="both"/>
        <w:rPr>
          <w:rFonts w:cstheme="minorHAnsi"/>
          <w:sz w:val="24"/>
          <w:szCs w:val="24"/>
        </w:rPr>
      </w:pPr>
      <w:r>
        <w:rPr>
          <w:noProof/>
          <w:lang w:val="es-ES" w:eastAsia="es-ES"/>
        </w:rPr>
        <w:drawing>
          <wp:inline distT="0" distB="0" distL="0" distR="0" wp14:anchorId="44DD5EAE" wp14:editId="07B17C29">
            <wp:extent cx="5991225" cy="1905000"/>
            <wp:effectExtent l="0" t="0" r="0" b="0"/>
            <wp:docPr id="13" name="Gráfico 13">
              <a:extLst xmlns:a="http://schemas.openxmlformats.org/drawingml/2006/main">
                <a:ext uri="{FF2B5EF4-FFF2-40B4-BE49-F238E27FC236}">
                  <a16:creationId xmlns:a16="http://schemas.microsoft.com/office/drawing/2014/main" id="{325F0A4F-2F7D-43E2-88B4-2039900EC4D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4649C21F" w14:textId="4CE29589" w:rsidR="001C347E" w:rsidRDefault="00760003" w:rsidP="00330F3D">
      <w:pPr>
        <w:rPr>
          <w:rFonts w:cstheme="minorHAnsi"/>
          <w:sz w:val="4"/>
          <w:szCs w:val="4"/>
        </w:rPr>
      </w:pPr>
      <w:r>
        <w:rPr>
          <w:rFonts w:cstheme="minorHAnsi"/>
          <w:noProof/>
          <w:lang w:val="es-ES" w:eastAsia="es-ES"/>
        </w:rPr>
        <mc:AlternateContent>
          <mc:Choice Requires="wpg">
            <w:drawing>
              <wp:anchor distT="0" distB="0" distL="114300" distR="114300" simplePos="0" relativeHeight="251790336" behindDoc="0" locked="0" layoutInCell="1" allowOverlap="1" wp14:anchorId="736D78A7" wp14:editId="05BCB08B">
                <wp:simplePos x="0" y="0"/>
                <wp:positionH relativeFrom="column">
                  <wp:posOffset>1329690</wp:posOffset>
                </wp:positionH>
                <wp:positionV relativeFrom="paragraph">
                  <wp:posOffset>43180</wp:posOffset>
                </wp:positionV>
                <wp:extent cx="2699385" cy="719455"/>
                <wp:effectExtent l="0" t="0" r="5715" b="4445"/>
                <wp:wrapNone/>
                <wp:docPr id="45" name="Grupo 45"/>
                <wp:cNvGraphicFramePr/>
                <a:graphic xmlns:a="http://schemas.openxmlformats.org/drawingml/2006/main">
                  <a:graphicData uri="http://schemas.microsoft.com/office/word/2010/wordprocessingGroup">
                    <wpg:wgp>
                      <wpg:cNvGrpSpPr/>
                      <wpg:grpSpPr>
                        <a:xfrm>
                          <a:off x="0" y="0"/>
                          <a:ext cx="2699385" cy="719455"/>
                          <a:chOff x="0" y="0"/>
                          <a:chExt cx="2700000" cy="720036"/>
                        </a:xfrm>
                        <a:effectLst/>
                      </wpg:grpSpPr>
                      <wps:wsp>
                        <wps:cNvPr id="52" name="Diagrama de flujo: conector 78"/>
                        <wps:cNvSpPr/>
                        <wps:spPr>
                          <a:xfrm>
                            <a:off x="0" y="0"/>
                            <a:ext cx="900000" cy="720035"/>
                          </a:xfrm>
                          <a:prstGeom prst="rect">
                            <a:avLst/>
                          </a:prstGeom>
                          <a:solidFill>
                            <a:srgbClr val="002060"/>
                          </a:solidFill>
                          <a:ln w="38100" cap="flat" cmpd="sng" algn="ctr">
                            <a:noFill/>
                            <a:prstDash val="solid"/>
                            <a:miter lim="800000"/>
                          </a:ln>
                          <a:effectLst/>
                        </wps:spPr>
                        <wps:txbx>
                          <w:txbxContent>
                            <w:p w14:paraId="59D39B7B" w14:textId="77777777" w:rsidR="00473BB0" w:rsidRPr="00D56CB3" w:rsidRDefault="00473BB0" w:rsidP="00473B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D56CB3">
                                <w:rPr>
                                  <w:rFonts w:asciiTheme="minorHAnsi" w:eastAsia="Calibri" w:hAnsi="Calibri"/>
                                  <w:color w:val="FFFFFF"/>
                                  <w:kern w:val="24"/>
                                  <w:sz w:val="28"/>
                                  <w:szCs w:val="28"/>
                                  <w:u w:val="single"/>
                                  <w:lang w:val="es-ES"/>
                                </w:rPr>
                                <w:t>Enero</w:t>
                              </w:r>
                            </w:p>
                            <w:p w14:paraId="26009520" w14:textId="77777777" w:rsidR="00473BB0" w:rsidRPr="003852D1" w:rsidRDefault="00473BB0" w:rsidP="00473BB0">
                              <w:pPr>
                                <w:pStyle w:val="NormalWeb"/>
                                <w:spacing w:before="0" w:beforeAutospacing="0" w:after="0" w:afterAutospacing="0" w:line="256" w:lineRule="auto"/>
                                <w:jc w:val="center"/>
                                <w:rPr>
                                  <w:b/>
                                  <w:bCs/>
                                  <w:sz w:val="30"/>
                                  <w:szCs w:val="30"/>
                                </w:rPr>
                              </w:pPr>
                              <w:r w:rsidRPr="00564E26">
                                <w:rPr>
                                  <w:rFonts w:asciiTheme="minorHAnsi" w:eastAsia="Calibri" w:hAnsi="Calibri"/>
                                  <w:b/>
                                  <w:bCs/>
                                  <w:color w:val="FFFFFF"/>
                                  <w:kern w:val="24"/>
                                  <w:sz w:val="28"/>
                                  <w:szCs w:val="28"/>
                                  <w:lang w:val="es-ES"/>
                                </w:rPr>
                                <w:t>89.54%</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g:cNvPr id="43" name="Grupo 43"/>
                        <wpg:cNvGrpSpPr/>
                        <wpg:grpSpPr>
                          <a:xfrm>
                            <a:off x="900000" y="1"/>
                            <a:ext cx="1800000" cy="720035"/>
                            <a:chOff x="900000" y="-905773"/>
                            <a:chExt cx="1800000" cy="720035"/>
                          </a:xfrm>
                        </wpg:grpSpPr>
                        <wps:wsp>
                          <wps:cNvPr id="51" name="Diagrama de flujo: conector 76"/>
                          <wps:cNvSpPr/>
                          <wps:spPr>
                            <a:xfrm>
                              <a:off x="900000" y="-905773"/>
                              <a:ext cx="900000" cy="720034"/>
                            </a:xfrm>
                            <a:prstGeom prst="rect">
                              <a:avLst/>
                            </a:prstGeom>
                            <a:solidFill>
                              <a:srgbClr val="0070C0"/>
                            </a:solidFill>
                            <a:ln w="38100" cap="flat" cmpd="sng" algn="ctr">
                              <a:noFill/>
                              <a:prstDash val="solid"/>
                              <a:miter lim="800000"/>
                            </a:ln>
                            <a:effectLst/>
                          </wps:spPr>
                          <wps:txbx>
                            <w:txbxContent>
                              <w:p w14:paraId="3597C312" w14:textId="77777777" w:rsidR="00473BB0" w:rsidRPr="00D56CB3" w:rsidRDefault="00473BB0" w:rsidP="00473B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D56CB3">
                                  <w:rPr>
                                    <w:rFonts w:asciiTheme="minorHAnsi" w:eastAsia="Calibri" w:hAnsi="Calibri"/>
                                    <w:color w:val="FFFFFF"/>
                                    <w:kern w:val="24"/>
                                    <w:sz w:val="28"/>
                                    <w:szCs w:val="28"/>
                                    <w:u w:val="single"/>
                                    <w:lang w:val="es-ES"/>
                                  </w:rPr>
                                  <w:t>Febrero</w:t>
                                </w:r>
                              </w:p>
                              <w:p w14:paraId="1A235DD6" w14:textId="77777777" w:rsidR="00473BB0" w:rsidRPr="00564E26" w:rsidRDefault="00473BB0" w:rsidP="00473BB0">
                                <w:pPr>
                                  <w:pStyle w:val="NormalWeb"/>
                                  <w:spacing w:before="0" w:beforeAutospacing="0" w:after="0" w:afterAutospacing="0" w:line="256" w:lineRule="auto"/>
                                  <w:jc w:val="center"/>
                                  <w:rPr>
                                    <w:b/>
                                    <w:bCs/>
                                    <w:sz w:val="28"/>
                                    <w:szCs w:val="28"/>
                                  </w:rPr>
                                </w:pPr>
                                <w:r w:rsidRPr="00564E26">
                                  <w:rPr>
                                    <w:rFonts w:asciiTheme="minorHAnsi" w:eastAsia="Calibri" w:hAnsi="Calibri"/>
                                    <w:b/>
                                    <w:bCs/>
                                    <w:color w:val="FFFFFF"/>
                                    <w:kern w:val="24"/>
                                    <w:sz w:val="28"/>
                                    <w:szCs w:val="28"/>
                                    <w:lang w:val="es-ES"/>
                                  </w:rPr>
                                  <w:t>85.71%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2" name="Diagrama de flujo: conector 77"/>
                          <wps:cNvSpPr/>
                          <wps:spPr>
                            <a:xfrm>
                              <a:off x="1800000" y="-905773"/>
                              <a:ext cx="900000" cy="720035"/>
                            </a:xfrm>
                            <a:prstGeom prst="rect">
                              <a:avLst/>
                            </a:prstGeom>
                            <a:solidFill>
                              <a:schemeClr val="accent1">
                                <a:lumMod val="60000"/>
                                <a:lumOff val="40000"/>
                              </a:schemeClr>
                            </a:solidFill>
                            <a:ln w="38100" cap="flat" cmpd="sng" algn="ctr">
                              <a:noFill/>
                              <a:prstDash val="solid"/>
                              <a:miter lim="800000"/>
                            </a:ln>
                            <a:effectLst/>
                          </wps:spPr>
                          <wps:txbx>
                            <w:txbxContent>
                              <w:p w14:paraId="4FCE780B" w14:textId="77777777" w:rsidR="00473BB0" w:rsidRPr="00D56CB3" w:rsidRDefault="00473BB0" w:rsidP="00473B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D56CB3">
                                  <w:rPr>
                                    <w:rFonts w:asciiTheme="minorHAnsi" w:eastAsia="Calibri" w:hAnsi="Calibri"/>
                                    <w:color w:val="FFFFFF" w:themeColor="background1"/>
                                    <w:kern w:val="24"/>
                                    <w:sz w:val="28"/>
                                    <w:szCs w:val="28"/>
                                    <w:u w:val="single"/>
                                    <w:lang w:val="es-ES"/>
                                  </w:rPr>
                                  <w:t>Marzo</w:t>
                                </w:r>
                              </w:p>
                              <w:p w14:paraId="3EE01523" w14:textId="516CEBA6" w:rsidR="00473BB0" w:rsidRPr="00D56CB3" w:rsidRDefault="00564E26" w:rsidP="00473BB0">
                                <w:pPr>
                                  <w:pStyle w:val="NormalWeb"/>
                                  <w:spacing w:before="0" w:beforeAutospacing="0" w:after="0" w:afterAutospacing="0" w:line="256" w:lineRule="auto"/>
                                  <w:jc w:val="center"/>
                                  <w:rPr>
                                    <w:b/>
                                    <w:bCs/>
                                    <w:color w:val="FFFFFF" w:themeColor="background1"/>
                                    <w:sz w:val="28"/>
                                    <w:szCs w:val="28"/>
                                  </w:rPr>
                                </w:pPr>
                                <w:r w:rsidRPr="00D56CB3">
                                  <w:rPr>
                                    <w:rFonts w:asciiTheme="minorHAnsi" w:eastAsia="Calibri" w:hAnsi="Calibri"/>
                                    <w:b/>
                                    <w:bCs/>
                                    <w:color w:val="FFFFFF" w:themeColor="background1"/>
                                    <w:kern w:val="24"/>
                                    <w:sz w:val="28"/>
                                    <w:szCs w:val="28"/>
                                    <w:lang w:val="es-ES"/>
                                  </w:rPr>
                                  <w:t>97.62</w:t>
                                </w:r>
                                <w:r w:rsidR="00473BB0" w:rsidRPr="00D56CB3">
                                  <w:rPr>
                                    <w:rFonts w:asciiTheme="minorHAnsi" w:eastAsia="Calibri" w:hAnsi="Calibri"/>
                                    <w:b/>
                                    <w:bCs/>
                                    <w:color w:val="FFFFFF" w:themeColor="background1"/>
                                    <w:kern w:val="24"/>
                                    <w:sz w:val="28"/>
                                    <w:szCs w:val="28"/>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736D78A7" id="Grupo 45" o:spid="_x0000_s1039" style="position:absolute;margin-left:104.7pt;margin-top:3.4pt;width:212.55pt;height:56.65pt;z-index:251790336;mso-width-relative:margin;mso-height-relative:margin" coordsize="27000,72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fN+oAMAAN4NAAAOAAAAZHJzL2Uyb0RvYy54bWzsV9tu2zgQfS+w/0DwvbHk+CpEKYKkCRZI&#10;2wDpIs80RV0WFMmSdOTs13c4lGzH3QBGWrS7QP0g8zpDnplzRjp7t2kleRTWNVrlND1JKBGK66JR&#10;VU7/+nz9dkGJ80wVTGolcvokHH13/sebs85kYqxrLQthCRhRLutMTmvvTTYaOV6LlrkTbYSCyVLb&#10;lnno2mpUWNaB9VaOxkkyG3XaFsZqLpyD0as4Sc/RflkK7j+VpROeyJzC2Tw+LT5X4Tk6P2NZZZmp&#10;G94fg73iFC1rFDjdmrpinpG1bb4x1TbcaqdLf8J1O9Jl2XCBd4DbpMnBbW6sXhu8S5V1ldnCBNAe&#10;4PRqs/zj44019+bOAhKdqQAL7IW7bErbhn84JdkgZE9byMTGEw6D49lyebqYUsJhbp4uJ9NpxJTX&#10;APw323j9ftg4T8Kv3wihPJ2FjaOdW4Hhu3U+DD87WmcgWdwOD/d9eNzXzAiE2WWAx50lTZHT6ZgS&#10;xVrI2auGQYa0jBSClHL9t84Ih2TmXlsyX4RThwPBzi2MLnOA6LEYLg+RQAj3kDDW+RuhWxIaObXg&#10;GpONPfbosGxYEnw6LZviupESO7ZaXUpLHllgQDJOZpj0YP3ZMqlIl9PTRYohYcDEUjIP0WkNYOFU&#10;RQmTFVCce4u+lQ4e4O7R9xVzdfSBZmMOtI0Hcsumzeki3jFGWKqw7SC+A2YBS79ZbTAIywHdlS6e&#10;IDBWRwY7w68bAOOWOX/HLFAWMglkCGZrbf+hpANKw7m/rJkVlMg/FeTIMp1MggZgZzKdj6Fj92dW&#10;+zNq3V5qwCwFATMcm2G9l0OztLp9APW5CF5hiikOviNCfefSR6kB/eLi4gKXAe8N87fq3vBgfADw&#10;8+aBWdNH2AO9PuohL1l2EOi4NuxU+mLtddn0HHFZxAkJgxzZI3Vs7hJ8cjok+I1dG02gj6lchVQ+&#10;VhSG3AX2pzHogzKkfcijMgSCHyrD3t63y2Q6n+MBWLYTiRdsbKnxK2QB8uEIWUAxO1oWXkJiwHKY&#10;R5ENUE4C1lsYdvT/AQoxTy7/TwqR4mED0sdKxCfQiVJqkDvdtygJovFv478lZcD1uaT8hPo7Oa7+&#10;zocKcVT93QoK6NUzzXmRaT+0Foe3WrGtxoxzoXwsAXLdftBFrKAzfDHC0grD4TUKi/dkGA61e7CE&#10;KoAldyj4/9FKnmJ5+M3Tn1n6d+UR2YsfEZgw/QdP+ErZ7+Oq3WfZ+VcAAAD//wMAUEsDBBQABgAI&#10;AAAAIQAcAd8C4AAAAAkBAAAPAAAAZHJzL2Rvd25yZXYueG1sTI9BS8NAEIXvgv9hGcGb3SRtg8Zs&#10;SinqqQi2Qultm50modnZkN0m6b93POlxeB9vvpevJtuKAXvfOFIQzyIQSKUzDVUKvvfvT88gfNBk&#10;dOsIFdzQw6q4v8t1ZtxIXzjsQiW4hHymFdQhdJmUvqzRaj9zHRJnZ9dbHfjsK2l6PXK5bWUSRam0&#10;uiH+UOsONzWWl93VKvgY9biex2/D9nLe3I775edhG6NSjw/T+hVEwCn8wfCrz+pQsNPJXcl40SpI&#10;opcFowpSXsB5Ol8sQZwYTKIYZJHL/wuKHwAAAP//AwBQSwECLQAUAAYACAAAACEAtoM4kv4AAADh&#10;AQAAEwAAAAAAAAAAAAAAAAAAAAAAW0NvbnRlbnRfVHlwZXNdLnhtbFBLAQItABQABgAIAAAAIQA4&#10;/SH/1gAAAJQBAAALAAAAAAAAAAAAAAAAAC8BAABfcmVscy8ucmVsc1BLAQItABQABgAIAAAAIQBi&#10;/fN+oAMAAN4NAAAOAAAAAAAAAAAAAAAAAC4CAABkcnMvZTJvRG9jLnhtbFBLAQItABQABgAIAAAA&#10;IQAcAd8C4AAAAAkBAAAPAAAAAAAAAAAAAAAAAPoFAABkcnMvZG93bnJldi54bWxQSwUGAAAAAAQA&#10;BADzAAAABwcAAAAA&#10;">
                <v:rect id="Diagrama de flujo: conector 78" o:spid="_x0000_s1040" style="position:absolute;width:9000;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MDxVxQAAANsAAAAPAAAAZHJzL2Rvd25yZXYueG1sRI9Pa8JA&#10;FMTvgt9heUJvumnAP6SuIkK0t1oNhd5ess8kbfZtyG41fnu3IHgcZuY3zHLdm0ZcqHO1ZQWvkwgE&#10;cWF1zaWC7JSOFyCcR9bYWCYFN3KwXg0HS0y0vfInXY6+FAHCLkEFlfdtIqUrKjLoJrYlDt7ZdgZ9&#10;kF0pdYfXADeNjKNoJg3WHBYqbGlbUfF7/DMK4q/9WeeHbJd+HL5d7tN89rOZK/Uy6jdvIDz1/hl+&#10;tN+1gmkM/1/CD5CrOwAAAP//AwBQSwECLQAUAAYACAAAACEA2+H2y+4AAACFAQAAEwAAAAAAAAAA&#10;AAAAAAAAAAAAW0NvbnRlbnRfVHlwZXNdLnhtbFBLAQItABQABgAIAAAAIQBa9CxbvwAAABUBAAAL&#10;AAAAAAAAAAAAAAAAAB8BAABfcmVscy8ucmVsc1BLAQItABQABgAIAAAAIQB0MDxVxQAAANsAAAAP&#10;AAAAAAAAAAAAAAAAAAcCAABkcnMvZG93bnJldi54bWxQSwUGAAAAAAMAAwC3AAAA+QIAAAAA&#10;" fillcolor="#002060" stroked="f" strokeweight="3pt">
                  <v:textbox>
                    <w:txbxContent>
                      <w:p w14:paraId="59D39B7B" w14:textId="77777777" w:rsidR="00473BB0" w:rsidRPr="00D56CB3" w:rsidRDefault="00473BB0" w:rsidP="00473B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D56CB3">
                          <w:rPr>
                            <w:rFonts w:asciiTheme="minorHAnsi" w:eastAsia="Calibri" w:hAnsi="Calibri"/>
                            <w:color w:val="FFFFFF"/>
                            <w:kern w:val="24"/>
                            <w:sz w:val="28"/>
                            <w:szCs w:val="28"/>
                            <w:u w:val="single"/>
                            <w:lang w:val="es-ES"/>
                          </w:rPr>
                          <w:t>Enero</w:t>
                        </w:r>
                      </w:p>
                      <w:p w14:paraId="26009520" w14:textId="77777777" w:rsidR="00473BB0" w:rsidRPr="003852D1" w:rsidRDefault="00473BB0" w:rsidP="00473BB0">
                        <w:pPr>
                          <w:pStyle w:val="NormalWeb"/>
                          <w:spacing w:before="0" w:beforeAutospacing="0" w:after="0" w:afterAutospacing="0" w:line="256" w:lineRule="auto"/>
                          <w:jc w:val="center"/>
                          <w:rPr>
                            <w:b/>
                            <w:bCs/>
                            <w:sz w:val="30"/>
                            <w:szCs w:val="30"/>
                          </w:rPr>
                        </w:pPr>
                        <w:r w:rsidRPr="00564E26">
                          <w:rPr>
                            <w:rFonts w:asciiTheme="minorHAnsi" w:eastAsia="Calibri" w:hAnsi="Calibri"/>
                            <w:b/>
                            <w:bCs/>
                            <w:color w:val="FFFFFF"/>
                            <w:kern w:val="24"/>
                            <w:sz w:val="28"/>
                            <w:szCs w:val="28"/>
                            <w:lang w:val="es-ES"/>
                          </w:rPr>
                          <w:t>89.54%</w:t>
                        </w:r>
                      </w:p>
                    </w:txbxContent>
                  </v:textbox>
                </v:rect>
                <v:group id="Grupo 43" o:spid="_x0000_s1041" style="position:absolute;left:9000;width:18000;height:7200" coordorigin="9000,-9057" coordsize="18000,7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XHNwxAAAANsAAAAPAAAAZHJzL2Rvd25yZXYueG1sRI9Pi8Iw&#10;FMTvC36H8ARva1p1RapRRFzxIIJ/QLw9mmdbbF5Kk23rt98sCHscZuY3zGLVmVI0VLvCsoJ4GIEg&#10;Tq0uOFNwvXx/zkA4j6yxtEwKXuRgtex9LDDRtuUTNWefiQBhl6CC3PsqkdKlORl0Q1sRB+9ha4M+&#10;yDqTusY2wE0pR1E0lQYLDgs5VrTJKX2ef4yCXYvtehxvm8PzsXndL1/H2yEmpQb9bj0H4anz/+F3&#10;e68VTMbw9yX8ALn8BQAA//8DAFBLAQItABQABgAIAAAAIQDb4fbL7gAAAIUBAAATAAAAAAAAAAAA&#10;AAAAAAAAAABbQ29udGVudF9UeXBlc10ueG1sUEsBAi0AFAAGAAgAAAAhAFr0LFu/AAAAFQEAAAsA&#10;AAAAAAAAAAAAAAAAHwEAAF9yZWxzLy5yZWxzUEsBAi0AFAAGAAgAAAAhAA5cc3DEAAAA2wAAAA8A&#10;AAAAAAAAAAAAAAAABwIAAGRycy9kb3ducmV2LnhtbFBLBQYAAAAAAwADALcAAAD4AgAAAAA=&#10;">
                  <v:rect id="Diagrama de flujo: conector 76" o:spid="_x0000_s1042" style="position:absolute;left:9000;top:-9057;width:9000;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JlxaxQAAANsAAAAPAAAAZHJzL2Rvd25yZXYueG1sRI9Pa8JA&#10;FMTvgt9heYXedKNFkdRVVLCIPYh/oNdH9jVJm30bdtck9dN3BcHjMDO/YebLzlSiIedLywpGwwQE&#10;cWZ1ybmCy3k7mIHwAVljZZkU/JGH5aLfm2OqbctHak4hFxHCPkUFRQh1KqXPCjLoh7Ymjt63dQZD&#10;lC6X2mEb4aaS4ySZSoMlx4UCa9oUlP2erkaB+xx/3G720LxdW1xPw1f+s9+tlHp96VbvIAJ14Rl+&#10;tHdawWQE9y/xB8jFPwAAAP//AwBQSwECLQAUAAYACAAAACEA2+H2y+4AAACFAQAAEwAAAAAAAAAA&#10;AAAAAAAAAAAAW0NvbnRlbnRfVHlwZXNdLnhtbFBLAQItABQABgAIAAAAIQBa9CxbvwAAABUBAAAL&#10;AAAAAAAAAAAAAAAAAB8BAABfcmVscy8ucmVsc1BLAQItABQABgAIAAAAIQCvJlxaxQAAANsAAAAP&#10;AAAAAAAAAAAAAAAAAAcCAABkcnMvZG93bnJldi54bWxQSwUGAAAAAAMAAwC3AAAA+QIAAAAA&#10;" fillcolor="#0070c0" stroked="f" strokeweight="3pt">
                    <v:textbox>
                      <w:txbxContent>
                        <w:p w14:paraId="3597C312" w14:textId="77777777" w:rsidR="00473BB0" w:rsidRPr="00D56CB3" w:rsidRDefault="00473BB0" w:rsidP="00473B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D56CB3">
                            <w:rPr>
                              <w:rFonts w:asciiTheme="minorHAnsi" w:eastAsia="Calibri" w:hAnsi="Calibri"/>
                              <w:color w:val="FFFFFF"/>
                              <w:kern w:val="24"/>
                              <w:sz w:val="28"/>
                              <w:szCs w:val="28"/>
                              <w:u w:val="single"/>
                              <w:lang w:val="es-ES"/>
                            </w:rPr>
                            <w:t>Febrero</w:t>
                          </w:r>
                        </w:p>
                        <w:p w14:paraId="1A235DD6" w14:textId="77777777" w:rsidR="00473BB0" w:rsidRPr="00564E26" w:rsidRDefault="00473BB0" w:rsidP="00473BB0">
                          <w:pPr>
                            <w:pStyle w:val="NormalWeb"/>
                            <w:spacing w:before="0" w:beforeAutospacing="0" w:after="0" w:afterAutospacing="0" w:line="256" w:lineRule="auto"/>
                            <w:jc w:val="center"/>
                            <w:rPr>
                              <w:b/>
                              <w:bCs/>
                              <w:sz w:val="28"/>
                              <w:szCs w:val="28"/>
                            </w:rPr>
                          </w:pPr>
                          <w:r w:rsidRPr="00564E26">
                            <w:rPr>
                              <w:rFonts w:asciiTheme="minorHAnsi" w:eastAsia="Calibri" w:hAnsi="Calibri"/>
                              <w:b/>
                              <w:bCs/>
                              <w:color w:val="FFFFFF"/>
                              <w:kern w:val="24"/>
                              <w:sz w:val="28"/>
                              <w:szCs w:val="28"/>
                              <w:lang w:val="es-ES"/>
                            </w:rPr>
                            <w:t>85.71%</w:t>
                          </w:r>
                        </w:p>
                      </w:txbxContent>
                    </v:textbox>
                  </v:rect>
                  <v:rect id="Diagrama de flujo: conector 77" o:spid="_x0000_s1043" style="position:absolute;left:18000;top:-9057;width:9000;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4WNWwgAAANsAAAAPAAAAZHJzL2Rvd25yZXYueG1sRI9Ba8JA&#10;FITvQv/D8gRv+qIULdFVSltByUlb6PWRfSax2bdhd6vx37tCocdhZr5hVpveturCPjRONEwnGSiW&#10;0plGKg1fn9vxC6gQSQy1TljDjQNs1k+DFeXGXeXAl2OsVIJIyElDHWOXI4ayZkth4jqW5J2ctxST&#10;9BUaT9cEty3OsmyOlhpJCzV1/FZz+XP8tRr8Fk1BRbFHlPN797FbfJ8zr/Vo2L8uQUXu43/4r70z&#10;Gp5n8PiSfgCu7wAAAP//AwBQSwECLQAUAAYACAAAACEA2+H2y+4AAACFAQAAEwAAAAAAAAAAAAAA&#10;AAAAAAAAW0NvbnRlbnRfVHlwZXNdLnhtbFBLAQItABQABgAIAAAAIQBa9CxbvwAAABUBAAALAAAA&#10;AAAAAAAAAAAAAB8BAABfcmVscy8ucmVsc1BLAQItABQABgAIAAAAIQAn4WNWwgAAANsAAAAPAAAA&#10;AAAAAAAAAAAAAAcCAABkcnMvZG93bnJldi54bWxQSwUGAAAAAAMAAwC3AAAA9gIAAAAA&#10;" fillcolor="#9cc2e5 [1940]" stroked="f" strokeweight="3pt">
                    <v:textbox>
                      <w:txbxContent>
                        <w:p w14:paraId="4FCE780B" w14:textId="77777777" w:rsidR="00473BB0" w:rsidRPr="00D56CB3" w:rsidRDefault="00473BB0" w:rsidP="00473B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D56CB3">
                            <w:rPr>
                              <w:rFonts w:asciiTheme="minorHAnsi" w:eastAsia="Calibri" w:hAnsi="Calibri"/>
                              <w:color w:val="FFFFFF" w:themeColor="background1"/>
                              <w:kern w:val="24"/>
                              <w:sz w:val="28"/>
                              <w:szCs w:val="28"/>
                              <w:u w:val="single"/>
                              <w:lang w:val="es-ES"/>
                            </w:rPr>
                            <w:t>Marzo</w:t>
                          </w:r>
                        </w:p>
                        <w:p w14:paraId="3EE01523" w14:textId="516CEBA6" w:rsidR="00473BB0" w:rsidRPr="00D56CB3" w:rsidRDefault="00564E26" w:rsidP="00473BB0">
                          <w:pPr>
                            <w:pStyle w:val="NormalWeb"/>
                            <w:spacing w:before="0" w:beforeAutospacing="0" w:after="0" w:afterAutospacing="0" w:line="256" w:lineRule="auto"/>
                            <w:jc w:val="center"/>
                            <w:rPr>
                              <w:b/>
                              <w:bCs/>
                              <w:color w:val="FFFFFF" w:themeColor="background1"/>
                              <w:sz w:val="28"/>
                              <w:szCs w:val="28"/>
                            </w:rPr>
                          </w:pPr>
                          <w:r w:rsidRPr="00D56CB3">
                            <w:rPr>
                              <w:rFonts w:asciiTheme="minorHAnsi" w:eastAsia="Calibri" w:hAnsi="Calibri"/>
                              <w:b/>
                              <w:bCs/>
                              <w:color w:val="FFFFFF" w:themeColor="background1"/>
                              <w:kern w:val="24"/>
                              <w:sz w:val="28"/>
                              <w:szCs w:val="28"/>
                              <w:lang w:val="es-ES"/>
                            </w:rPr>
                            <w:t>97.62</w:t>
                          </w:r>
                          <w:r w:rsidR="00473BB0" w:rsidRPr="00D56CB3">
                            <w:rPr>
                              <w:rFonts w:asciiTheme="minorHAnsi" w:eastAsia="Calibri" w:hAnsi="Calibri"/>
                              <w:b/>
                              <w:bCs/>
                              <w:color w:val="FFFFFF" w:themeColor="background1"/>
                              <w:kern w:val="24"/>
                              <w:sz w:val="28"/>
                              <w:szCs w:val="28"/>
                              <w:lang w:val="es-ES"/>
                            </w:rPr>
                            <w:t>%</w:t>
                          </w:r>
                        </w:p>
                      </w:txbxContent>
                    </v:textbox>
                  </v:rect>
                </v:group>
              </v:group>
            </w:pict>
          </mc:Fallback>
        </mc:AlternateContent>
      </w:r>
    </w:p>
    <w:p w14:paraId="3B8B9529" w14:textId="77777777" w:rsidR="00760003" w:rsidRDefault="00760003" w:rsidP="00330F3D">
      <w:pPr>
        <w:rPr>
          <w:rFonts w:cstheme="minorHAnsi"/>
          <w:sz w:val="4"/>
          <w:szCs w:val="4"/>
        </w:rPr>
      </w:pPr>
    </w:p>
    <w:p w14:paraId="77FA3C2B" w14:textId="77777777" w:rsidR="0099053E" w:rsidRPr="0099053E" w:rsidRDefault="0099053E" w:rsidP="0099053E">
      <w:pPr>
        <w:spacing w:after="0"/>
        <w:jc w:val="both"/>
        <w:rPr>
          <w:rFonts w:cstheme="minorHAnsi"/>
          <w:sz w:val="4"/>
          <w:szCs w:val="4"/>
        </w:rPr>
      </w:pPr>
    </w:p>
    <w:p w14:paraId="064B7173" w14:textId="77777777" w:rsidR="00760003" w:rsidRDefault="00760003" w:rsidP="00B33EBF">
      <w:pPr>
        <w:spacing w:before="360" w:after="120"/>
        <w:jc w:val="both"/>
        <w:rPr>
          <w:rFonts w:cstheme="minorHAnsi"/>
          <w:sz w:val="24"/>
          <w:szCs w:val="24"/>
        </w:rPr>
      </w:pPr>
    </w:p>
    <w:p w14:paraId="53D2E338" w14:textId="77777777" w:rsidR="00C8150C" w:rsidRDefault="00C8150C" w:rsidP="003D40A2">
      <w:pPr>
        <w:spacing w:before="360" w:after="120" w:line="276" w:lineRule="auto"/>
        <w:jc w:val="both"/>
        <w:rPr>
          <w:rFonts w:cstheme="minorHAnsi"/>
          <w:sz w:val="24"/>
          <w:szCs w:val="24"/>
        </w:rPr>
      </w:pPr>
    </w:p>
    <w:p w14:paraId="0588E9E8" w14:textId="5C63AF56" w:rsidR="00B33EBF" w:rsidRPr="0044018F" w:rsidRDefault="00B33EBF" w:rsidP="003D40A2">
      <w:pPr>
        <w:spacing w:before="360" w:after="120" w:line="276" w:lineRule="auto"/>
        <w:jc w:val="both"/>
        <w:rPr>
          <w:rFonts w:cstheme="minorHAnsi"/>
          <w:sz w:val="24"/>
          <w:szCs w:val="24"/>
        </w:rPr>
      </w:pPr>
      <w:r w:rsidRPr="0044018F">
        <w:rPr>
          <w:rFonts w:cstheme="minorHAnsi"/>
          <w:sz w:val="24"/>
          <w:szCs w:val="24"/>
        </w:rPr>
        <w:t xml:space="preserve">A continuación, se presenta </w:t>
      </w:r>
      <w:r w:rsidR="004027DF">
        <w:rPr>
          <w:rFonts w:cstheme="minorHAnsi"/>
          <w:sz w:val="24"/>
          <w:szCs w:val="24"/>
        </w:rPr>
        <w:t xml:space="preserve">la </w:t>
      </w:r>
      <w:r w:rsidRPr="0044018F">
        <w:rPr>
          <w:rFonts w:cstheme="minorHAnsi"/>
          <w:sz w:val="24"/>
          <w:szCs w:val="24"/>
        </w:rPr>
        <w:t>actividad de la dirección que al cierre del primer trimestre tienen una desviación de la meta con respecto al objetivo programado:</w:t>
      </w:r>
      <w:r w:rsidR="0076661B" w:rsidRPr="0044018F">
        <w:rPr>
          <w:rFonts w:cstheme="minorHAnsi"/>
          <w:sz w:val="24"/>
          <w:szCs w:val="24"/>
        </w:rPr>
        <w:t xml:space="preserve"> </w:t>
      </w:r>
    </w:p>
    <w:tbl>
      <w:tblPr>
        <w:tblStyle w:val="Tabladelista4-nfasis5"/>
        <w:tblW w:w="9067" w:type="dxa"/>
        <w:tblBorders>
          <w:top w:val="single" w:sz="24" w:space="0" w:color="002060"/>
          <w:left w:val="single" w:sz="24" w:space="0" w:color="002060"/>
          <w:bottom w:val="single" w:sz="24" w:space="0" w:color="002060"/>
          <w:right w:val="single" w:sz="24" w:space="0" w:color="002060"/>
          <w:insideH w:val="single" w:sz="24" w:space="0" w:color="002060"/>
          <w:insideV w:val="single" w:sz="24" w:space="0" w:color="002060"/>
        </w:tblBorders>
        <w:tblLook w:val="04A0" w:firstRow="1" w:lastRow="0" w:firstColumn="1" w:lastColumn="0" w:noHBand="0" w:noVBand="1"/>
      </w:tblPr>
      <w:tblGrid>
        <w:gridCol w:w="6658"/>
        <w:gridCol w:w="2409"/>
      </w:tblGrid>
      <w:tr w:rsidR="00B33EBF" w:rsidRPr="00985198" w14:paraId="63FE6714" w14:textId="77777777" w:rsidTr="00CF0F6E">
        <w:trPr>
          <w:cnfStyle w:val="100000000000" w:firstRow="1" w:lastRow="0" w:firstColumn="0" w:lastColumn="0" w:oddVBand="0" w:evenVBand="0" w:oddHBand="0" w:evenHBand="0" w:firstRowFirstColumn="0" w:firstRowLastColumn="0" w:lastRowFirstColumn="0" w:lastRowLastColumn="0"/>
          <w:trHeight w:val="454"/>
          <w:tblHeader/>
        </w:trPr>
        <w:tc>
          <w:tcPr>
            <w:cnfStyle w:val="001000000000" w:firstRow="0" w:lastRow="0" w:firstColumn="1" w:lastColumn="0" w:oddVBand="0" w:evenVBand="0" w:oddHBand="0" w:evenHBand="0" w:firstRowFirstColumn="0" w:firstRowLastColumn="0" w:lastRowFirstColumn="0" w:lastRowLastColumn="0"/>
            <w:tcW w:w="6658" w:type="dxa"/>
            <w:tcBorders>
              <w:top w:val="single" w:sz="4" w:space="0" w:color="FFFFFF" w:themeColor="background1"/>
              <w:left w:val="single" w:sz="4" w:space="0" w:color="000000" w:themeColor="text1"/>
              <w:bottom w:val="single" w:sz="4" w:space="0" w:color="FFFFFF" w:themeColor="background1"/>
              <w:right w:val="single" w:sz="4" w:space="0" w:color="FFFFFF" w:themeColor="background1"/>
            </w:tcBorders>
            <w:shd w:val="clear" w:color="auto" w:fill="002060"/>
            <w:vAlign w:val="center"/>
            <w:hideMark/>
          </w:tcPr>
          <w:p w14:paraId="3A0C8186" w14:textId="77777777" w:rsidR="00B33EBF" w:rsidRPr="004027DF" w:rsidRDefault="00B33EBF" w:rsidP="00514A00">
            <w:pPr>
              <w:jc w:val="center"/>
              <w:rPr>
                <w:rFonts w:eastAsia="Times New Roman" w:cstheme="minorHAnsi"/>
                <w:sz w:val="24"/>
                <w:szCs w:val="24"/>
                <w:lang w:eastAsia="es-DO"/>
              </w:rPr>
            </w:pPr>
            <w:r w:rsidRPr="004027DF">
              <w:rPr>
                <w:rFonts w:eastAsia="Times New Roman" w:cstheme="minorHAnsi"/>
                <w:sz w:val="24"/>
                <w:szCs w:val="24"/>
                <w:lang w:eastAsia="es-DO"/>
              </w:rPr>
              <w:t>Actividad</w:t>
            </w:r>
          </w:p>
        </w:tc>
        <w:tc>
          <w:tcPr>
            <w:tcW w:w="2409" w:type="dxa"/>
            <w:tcBorders>
              <w:top w:val="single" w:sz="4" w:space="0" w:color="auto"/>
              <w:left w:val="single" w:sz="4" w:space="0" w:color="FFFFFF" w:themeColor="background1"/>
              <w:bottom w:val="single" w:sz="4" w:space="0" w:color="FFFFFF" w:themeColor="background1"/>
              <w:right w:val="single" w:sz="4" w:space="0" w:color="000000" w:themeColor="text1"/>
            </w:tcBorders>
            <w:shd w:val="clear" w:color="auto" w:fill="002060"/>
            <w:vAlign w:val="center"/>
            <w:hideMark/>
          </w:tcPr>
          <w:p w14:paraId="0CD1B44B" w14:textId="77777777" w:rsidR="00B33EBF" w:rsidRPr="004027DF" w:rsidRDefault="00B33EBF" w:rsidP="00514A00">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4027DF">
              <w:rPr>
                <w:rFonts w:eastAsia="Times New Roman" w:cstheme="minorHAnsi"/>
                <w:sz w:val="24"/>
                <w:szCs w:val="24"/>
                <w:lang w:eastAsia="es-DO"/>
              </w:rPr>
              <w:t>Responsable</w:t>
            </w:r>
          </w:p>
        </w:tc>
      </w:tr>
      <w:tr w:rsidR="00016A89" w:rsidRPr="00985198" w14:paraId="24D92CE5" w14:textId="77777777" w:rsidTr="00CF0F6E">
        <w:trPr>
          <w:cnfStyle w:val="000000100000" w:firstRow="0" w:lastRow="0" w:firstColumn="0" w:lastColumn="0" w:oddVBand="0" w:evenVBand="0" w:oddHBand="1" w:evenHBand="0" w:firstRowFirstColumn="0" w:firstRowLastColumn="0" w:lastRowFirstColumn="0" w:lastRowLastColumn="0"/>
          <w:trHeight w:val="499"/>
        </w:trPr>
        <w:tc>
          <w:tcPr>
            <w:cnfStyle w:val="001000000000" w:firstRow="0" w:lastRow="0" w:firstColumn="1" w:lastColumn="0" w:oddVBand="0" w:evenVBand="0" w:oddHBand="0" w:evenHBand="0" w:firstRowFirstColumn="0" w:firstRowLastColumn="0" w:lastRowFirstColumn="0" w:lastRowLastColumn="0"/>
            <w:tcW w:w="6658" w:type="dxa"/>
            <w:tcBorders>
              <w:top w:val="single" w:sz="4" w:space="0" w:color="FFFFFF" w:themeColor="background1"/>
              <w:left w:val="single" w:sz="4" w:space="0" w:color="000000" w:themeColor="text1"/>
              <w:bottom w:val="single" w:sz="4" w:space="0" w:color="auto"/>
              <w:right w:val="single" w:sz="4" w:space="0" w:color="FFFFFF" w:themeColor="background1"/>
            </w:tcBorders>
            <w:shd w:val="clear" w:color="auto" w:fill="BDD6EE" w:themeFill="accent1" w:themeFillTint="66"/>
            <w:vAlign w:val="center"/>
          </w:tcPr>
          <w:p w14:paraId="31C54F32" w14:textId="21976649" w:rsidR="00016A89" w:rsidRPr="00A9639F" w:rsidRDefault="00A9639F" w:rsidP="00916BD2">
            <w:pPr>
              <w:spacing w:before="120" w:after="120"/>
              <w:jc w:val="both"/>
              <w:rPr>
                <w:rFonts w:cstheme="minorHAnsi"/>
                <w:b w:val="0"/>
                <w:bCs w:val="0"/>
                <w:color w:val="000000"/>
                <w:sz w:val="24"/>
                <w:szCs w:val="24"/>
              </w:rPr>
            </w:pPr>
            <w:r w:rsidRPr="00A9639F">
              <w:rPr>
                <w:rFonts w:cstheme="minorHAnsi"/>
                <w:b w:val="0"/>
                <w:bCs w:val="0"/>
                <w:color w:val="000000"/>
                <w:sz w:val="24"/>
                <w:szCs w:val="24"/>
              </w:rPr>
              <w:t xml:space="preserve">Elaborar reporte One Page POA e Indicadores de Resultados con los gráficos de los resultados acumulados de todas las direcciones a la fecha y el comparativo con el mes del año anterior. </w:t>
            </w:r>
          </w:p>
        </w:tc>
        <w:tc>
          <w:tcPr>
            <w:tcW w:w="2409" w:type="dxa"/>
            <w:tcBorders>
              <w:top w:val="single" w:sz="4" w:space="0" w:color="FFFFFF" w:themeColor="background1"/>
              <w:left w:val="single" w:sz="4" w:space="0" w:color="FFFFFF" w:themeColor="background1"/>
              <w:bottom w:val="single" w:sz="4" w:space="0" w:color="auto"/>
              <w:right w:val="single" w:sz="4" w:space="0" w:color="000000" w:themeColor="text1"/>
            </w:tcBorders>
            <w:shd w:val="clear" w:color="auto" w:fill="BDD6EE" w:themeFill="accent1" w:themeFillTint="66"/>
            <w:vAlign w:val="center"/>
          </w:tcPr>
          <w:p w14:paraId="797BFE56" w14:textId="20EFB4EB" w:rsidR="00016A89" w:rsidRPr="000D73A2" w:rsidRDefault="00A9639F" w:rsidP="00514A00">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0D73A2">
              <w:rPr>
                <w:rFonts w:eastAsia="Times New Roman" w:cstheme="minorHAnsi"/>
                <w:color w:val="000000"/>
                <w:sz w:val="24"/>
                <w:szCs w:val="24"/>
                <w:lang w:eastAsia="es-DO"/>
              </w:rPr>
              <w:t>Planificación y Presupuesto</w:t>
            </w:r>
          </w:p>
        </w:tc>
      </w:tr>
    </w:tbl>
    <w:p w14:paraId="7E6C552F" w14:textId="39E71A6F" w:rsidR="00B33EBF" w:rsidRPr="00B549A3" w:rsidRDefault="00B33EBF" w:rsidP="00B549A3">
      <w:pPr>
        <w:spacing w:after="0"/>
        <w:rPr>
          <w:rFonts w:cstheme="minorHAnsi"/>
          <w:noProof/>
          <w:sz w:val="10"/>
          <w:szCs w:val="10"/>
        </w:rPr>
      </w:pPr>
    </w:p>
    <w:p w14:paraId="71EDE698" w14:textId="0C81A7D3" w:rsidR="00CA178A" w:rsidRDefault="00CA178A" w:rsidP="00B549A3">
      <w:pPr>
        <w:spacing w:after="0"/>
        <w:rPr>
          <w:rFonts w:cstheme="minorHAnsi"/>
          <w:noProof/>
        </w:rPr>
      </w:pPr>
    </w:p>
    <w:p w14:paraId="650FEFCA" w14:textId="77777777" w:rsidR="003D40A2" w:rsidRDefault="003D40A2" w:rsidP="00B549A3">
      <w:pPr>
        <w:spacing w:after="0"/>
        <w:rPr>
          <w:rFonts w:cstheme="minorHAnsi"/>
          <w:noProof/>
        </w:rPr>
      </w:pPr>
    </w:p>
    <w:p w14:paraId="62760F69" w14:textId="77777777" w:rsidR="000E704E" w:rsidRDefault="000E704E" w:rsidP="00B549A3">
      <w:pPr>
        <w:spacing w:after="0"/>
        <w:rPr>
          <w:rFonts w:cstheme="minorHAnsi"/>
          <w:noProof/>
        </w:rPr>
      </w:pPr>
    </w:p>
    <w:p w14:paraId="12D505C4" w14:textId="041F88EA" w:rsidR="00EB71B0" w:rsidRDefault="00EB71B0" w:rsidP="00CB3EDB">
      <w:pPr>
        <w:pStyle w:val="Ttulo2"/>
        <w:numPr>
          <w:ilvl w:val="1"/>
          <w:numId w:val="17"/>
        </w:numPr>
        <w:spacing w:before="0" w:after="120" w:line="360" w:lineRule="auto"/>
        <w:ind w:left="567" w:hanging="567"/>
        <w:jc w:val="both"/>
        <w:rPr>
          <w:rFonts w:asciiTheme="minorHAnsi" w:eastAsia="MS Mincho" w:hAnsiTheme="minorHAnsi" w:cstheme="minorHAnsi"/>
          <w:b/>
          <w:bCs/>
          <w:color w:val="00B0F0"/>
          <w:sz w:val="32"/>
          <w:szCs w:val="32"/>
          <w:lang w:val="es-ES_tradnl" w:eastAsia="es-ES"/>
        </w:rPr>
      </w:pPr>
      <w:bookmarkStart w:id="104" w:name="_Toc100331251"/>
      <w:bookmarkStart w:id="105" w:name="_Toc102038033"/>
      <w:bookmarkStart w:id="106" w:name="_Toc102038717"/>
      <w:bookmarkStart w:id="107" w:name="_Toc102048139"/>
      <w:bookmarkStart w:id="108" w:name="_Toc102048168"/>
      <w:bookmarkStart w:id="109" w:name="_Toc102134678"/>
      <w:r w:rsidRPr="004D4C9C">
        <w:rPr>
          <w:rFonts w:asciiTheme="minorHAnsi" w:eastAsia="MS Mincho" w:hAnsiTheme="minorHAnsi" w:cstheme="minorHAnsi"/>
          <w:b/>
          <w:bCs/>
          <w:color w:val="00B0F0"/>
          <w:sz w:val="32"/>
          <w:szCs w:val="32"/>
          <w:lang w:val="es-ES_tradnl" w:eastAsia="es-ES"/>
        </w:rPr>
        <w:t>Resultados Servicios Jurídicos</w:t>
      </w:r>
      <w:bookmarkEnd w:id="104"/>
      <w:bookmarkEnd w:id="105"/>
      <w:bookmarkEnd w:id="106"/>
      <w:bookmarkEnd w:id="107"/>
      <w:bookmarkEnd w:id="108"/>
      <w:bookmarkEnd w:id="109"/>
      <w:r w:rsidR="0098510A">
        <w:rPr>
          <w:rFonts w:asciiTheme="minorHAnsi" w:eastAsia="MS Mincho" w:hAnsiTheme="minorHAnsi" w:cstheme="minorHAnsi"/>
          <w:b/>
          <w:bCs/>
          <w:color w:val="00B0F0"/>
          <w:sz w:val="32"/>
          <w:szCs w:val="32"/>
          <w:lang w:val="es-ES_tradnl" w:eastAsia="es-ES"/>
        </w:rPr>
        <w:t xml:space="preserve"> </w:t>
      </w:r>
    </w:p>
    <w:p w14:paraId="0121266F" w14:textId="3C15CBBF" w:rsidR="00EF044D" w:rsidRPr="00EF044D" w:rsidRDefault="00EF044D" w:rsidP="000E704E">
      <w:pPr>
        <w:spacing w:after="0" w:line="360" w:lineRule="auto"/>
        <w:jc w:val="both"/>
        <w:rPr>
          <w:rFonts w:cstheme="minorHAnsi"/>
          <w:sz w:val="24"/>
          <w:szCs w:val="24"/>
        </w:rPr>
      </w:pPr>
      <w:r w:rsidRPr="00EF044D">
        <w:rPr>
          <w:rFonts w:cstheme="minorHAnsi"/>
          <w:sz w:val="24"/>
          <w:szCs w:val="24"/>
        </w:rPr>
        <w:t xml:space="preserve">A continuación, se muestra </w:t>
      </w:r>
      <w:r w:rsidR="000E704E">
        <w:rPr>
          <w:rFonts w:cstheme="minorHAnsi"/>
          <w:sz w:val="24"/>
          <w:szCs w:val="24"/>
        </w:rPr>
        <w:t>el cumplimiento</w:t>
      </w:r>
      <w:r w:rsidRPr="00EF044D">
        <w:rPr>
          <w:rFonts w:cstheme="minorHAnsi"/>
          <w:sz w:val="24"/>
          <w:szCs w:val="24"/>
        </w:rPr>
        <w:t xml:space="preserve"> de los indicadores de resultados de la dirección:</w:t>
      </w:r>
    </w:p>
    <w:p w14:paraId="778527CB" w14:textId="65D5F71D" w:rsidR="008350F5" w:rsidRPr="00D10FDE" w:rsidRDefault="008350F5" w:rsidP="00250A76">
      <w:pPr>
        <w:spacing w:after="0" w:line="240" w:lineRule="auto"/>
        <w:rPr>
          <w:sz w:val="6"/>
          <w:szCs w:val="6"/>
          <w:lang w:val="es-ES_tradnl" w:eastAsia="es-ES"/>
        </w:rPr>
      </w:pPr>
    </w:p>
    <w:tbl>
      <w:tblPr>
        <w:tblStyle w:val="Tablaconcuadrcula5oscura-nfasis55"/>
        <w:tblpPr w:leftFromText="141" w:rightFromText="141" w:vertAnchor="text" w:horzAnchor="margin" w:tblpXSpec="right" w:tblpY="-72"/>
        <w:tblW w:w="8890"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4838"/>
        <w:gridCol w:w="1349"/>
        <w:gridCol w:w="1353"/>
        <w:gridCol w:w="1350"/>
      </w:tblGrid>
      <w:tr w:rsidR="00AC798F" w:rsidRPr="00EB71B0" w14:paraId="63F672DE" w14:textId="77777777" w:rsidTr="003D40A2">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4838"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486ECCEB" w14:textId="77777777" w:rsidR="00AC798F" w:rsidRPr="006B0DE9" w:rsidRDefault="00AC798F" w:rsidP="0099053E">
            <w:pPr>
              <w:spacing w:line="276" w:lineRule="auto"/>
              <w:rPr>
                <w:rFonts w:eastAsia="Times New Roman" w:cstheme="minorHAnsi"/>
                <w:sz w:val="24"/>
                <w:szCs w:val="24"/>
                <w:lang w:eastAsia="es-DO"/>
              </w:rPr>
            </w:pPr>
            <w:r w:rsidRPr="006B0DE9">
              <w:rPr>
                <w:rFonts w:eastAsia="Times New Roman" w:cstheme="minorHAnsi"/>
                <w:sz w:val="24"/>
                <w:szCs w:val="24"/>
                <w:lang w:eastAsia="es-DO"/>
              </w:rPr>
              <w:t>Indicadores</w:t>
            </w:r>
          </w:p>
        </w:tc>
        <w:tc>
          <w:tcPr>
            <w:tcW w:w="1349"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5DB84200" w14:textId="77777777" w:rsidR="00AC798F" w:rsidRPr="006B0DE9" w:rsidRDefault="00AC798F" w:rsidP="0099053E">
            <w:pPr>
              <w:spacing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Marzo</w:t>
            </w:r>
          </w:p>
        </w:tc>
        <w:tc>
          <w:tcPr>
            <w:tcW w:w="1353"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00C8EE71" w14:textId="77777777" w:rsidR="00AC798F" w:rsidRPr="006B0DE9" w:rsidRDefault="00AC798F" w:rsidP="0099053E">
            <w:pPr>
              <w:spacing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Acumulado T1</w:t>
            </w:r>
          </w:p>
        </w:tc>
        <w:tc>
          <w:tcPr>
            <w:tcW w:w="1350"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377022DE" w14:textId="77777777" w:rsidR="00AC798F" w:rsidRPr="006B0DE9" w:rsidRDefault="00AC798F" w:rsidP="0099053E">
            <w:pPr>
              <w:spacing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Acumulado Año</w:t>
            </w:r>
          </w:p>
        </w:tc>
      </w:tr>
      <w:tr w:rsidR="00AC798F" w:rsidRPr="00EB71B0" w14:paraId="4CDE3690" w14:textId="77777777" w:rsidTr="003D40A2">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838" w:type="dxa"/>
            <w:tcBorders>
              <w:left w:val="single" w:sz="24" w:space="0" w:color="FFFFFF" w:themeColor="background1"/>
            </w:tcBorders>
            <w:shd w:val="clear" w:color="auto" w:fill="002060"/>
            <w:vAlign w:val="center"/>
          </w:tcPr>
          <w:p w14:paraId="00A19A40" w14:textId="77777777" w:rsidR="00AC798F" w:rsidRPr="006B0DE9" w:rsidRDefault="00AC798F" w:rsidP="003D40A2">
            <w:pPr>
              <w:spacing w:before="120" w:after="120" w:line="276" w:lineRule="auto"/>
              <w:rPr>
                <w:rFonts w:eastAsia="Times New Roman" w:cstheme="minorHAnsi"/>
                <w:sz w:val="24"/>
                <w:szCs w:val="24"/>
                <w:lang w:eastAsia="es-DO"/>
              </w:rPr>
            </w:pPr>
            <w:r w:rsidRPr="006B0DE9">
              <w:rPr>
                <w:rFonts w:cstheme="minorHAnsi"/>
                <w:sz w:val="24"/>
                <w:szCs w:val="24"/>
              </w:rPr>
              <w:t>% Cumplimiento de acuerdos (Monto Total)</w:t>
            </w:r>
          </w:p>
        </w:tc>
        <w:tc>
          <w:tcPr>
            <w:tcW w:w="1349" w:type="dxa"/>
            <w:shd w:val="clear" w:color="auto" w:fill="BDD6EE" w:themeFill="accent1" w:themeFillTint="66"/>
            <w:noWrap/>
            <w:vAlign w:val="center"/>
          </w:tcPr>
          <w:p w14:paraId="52A7366E" w14:textId="77777777" w:rsidR="00AC798F" w:rsidRPr="006B0DE9" w:rsidRDefault="00AC798F" w:rsidP="003D40A2">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3" w:type="dxa"/>
            <w:shd w:val="clear" w:color="auto" w:fill="BDD6EE" w:themeFill="accent1" w:themeFillTint="66"/>
            <w:noWrap/>
            <w:vAlign w:val="center"/>
          </w:tcPr>
          <w:p w14:paraId="73E0081B" w14:textId="77777777" w:rsidR="00AC798F" w:rsidRPr="006B0DE9" w:rsidRDefault="00AC798F" w:rsidP="003D40A2">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0" w:type="dxa"/>
            <w:shd w:val="clear" w:color="auto" w:fill="BDD6EE" w:themeFill="accent1" w:themeFillTint="66"/>
            <w:noWrap/>
            <w:vAlign w:val="center"/>
          </w:tcPr>
          <w:p w14:paraId="74A3D98F" w14:textId="77777777" w:rsidR="00AC798F" w:rsidRPr="006B0DE9" w:rsidRDefault="00AC798F" w:rsidP="003D40A2">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25.00%</w:t>
            </w:r>
          </w:p>
        </w:tc>
      </w:tr>
      <w:tr w:rsidR="00AC798F" w:rsidRPr="00EB71B0" w14:paraId="4F77B332" w14:textId="77777777" w:rsidTr="003D40A2">
        <w:trPr>
          <w:trHeight w:val="680"/>
        </w:trPr>
        <w:tc>
          <w:tcPr>
            <w:cnfStyle w:val="001000000000" w:firstRow="0" w:lastRow="0" w:firstColumn="1" w:lastColumn="0" w:oddVBand="0" w:evenVBand="0" w:oddHBand="0" w:evenHBand="0" w:firstRowFirstColumn="0" w:firstRowLastColumn="0" w:lastRowFirstColumn="0" w:lastRowLastColumn="0"/>
            <w:tcW w:w="4838" w:type="dxa"/>
            <w:tcBorders>
              <w:left w:val="single" w:sz="24" w:space="0" w:color="FFFFFF" w:themeColor="background1"/>
            </w:tcBorders>
            <w:shd w:val="clear" w:color="auto" w:fill="002060"/>
            <w:vAlign w:val="center"/>
          </w:tcPr>
          <w:p w14:paraId="03E016A5" w14:textId="77777777" w:rsidR="00AC798F" w:rsidRPr="006B0DE9" w:rsidRDefault="00AC798F" w:rsidP="003D40A2">
            <w:pPr>
              <w:spacing w:before="120" w:after="120" w:line="276" w:lineRule="auto"/>
              <w:rPr>
                <w:rFonts w:cstheme="minorHAnsi"/>
                <w:sz w:val="24"/>
                <w:szCs w:val="24"/>
              </w:rPr>
            </w:pPr>
            <w:r w:rsidRPr="006B0DE9">
              <w:rPr>
                <w:rFonts w:cstheme="minorHAnsi"/>
                <w:sz w:val="24"/>
                <w:szCs w:val="24"/>
              </w:rPr>
              <w:t>% Montos cobrados del total conciliado</w:t>
            </w:r>
          </w:p>
        </w:tc>
        <w:tc>
          <w:tcPr>
            <w:tcW w:w="1349" w:type="dxa"/>
            <w:shd w:val="clear" w:color="auto" w:fill="BDD6EE" w:themeFill="accent1" w:themeFillTint="66"/>
            <w:noWrap/>
            <w:vAlign w:val="center"/>
          </w:tcPr>
          <w:p w14:paraId="46D173BC" w14:textId="77777777" w:rsidR="00AC798F" w:rsidRPr="006B0DE9" w:rsidRDefault="00AC798F" w:rsidP="003D40A2">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3" w:type="dxa"/>
            <w:shd w:val="clear" w:color="auto" w:fill="BDD6EE" w:themeFill="accent1" w:themeFillTint="66"/>
            <w:noWrap/>
            <w:vAlign w:val="center"/>
          </w:tcPr>
          <w:p w14:paraId="6C51CB2F" w14:textId="77777777" w:rsidR="00AC798F" w:rsidRPr="006B0DE9" w:rsidRDefault="00AC798F" w:rsidP="003D40A2">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0" w:type="dxa"/>
            <w:shd w:val="clear" w:color="auto" w:fill="BDD6EE" w:themeFill="accent1" w:themeFillTint="66"/>
            <w:noWrap/>
            <w:vAlign w:val="center"/>
          </w:tcPr>
          <w:p w14:paraId="18ECCCC0" w14:textId="77777777" w:rsidR="00AC798F" w:rsidRPr="006B0DE9" w:rsidRDefault="00AC798F" w:rsidP="003D40A2">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25.00%</w:t>
            </w:r>
          </w:p>
        </w:tc>
      </w:tr>
      <w:tr w:rsidR="00AC798F" w:rsidRPr="00EB71B0" w14:paraId="07DC3E48" w14:textId="77777777" w:rsidTr="003D40A2">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838" w:type="dxa"/>
            <w:tcBorders>
              <w:left w:val="single" w:sz="24" w:space="0" w:color="FFFFFF" w:themeColor="background1"/>
            </w:tcBorders>
            <w:shd w:val="clear" w:color="auto" w:fill="002060"/>
            <w:vAlign w:val="center"/>
          </w:tcPr>
          <w:p w14:paraId="3E227003" w14:textId="77777777" w:rsidR="00AC798F" w:rsidRPr="006B0DE9" w:rsidRDefault="00AC798F" w:rsidP="003D40A2">
            <w:pPr>
              <w:spacing w:before="120" w:after="120" w:line="276" w:lineRule="auto"/>
              <w:rPr>
                <w:rFonts w:cstheme="minorHAnsi"/>
                <w:sz w:val="24"/>
                <w:szCs w:val="24"/>
              </w:rPr>
            </w:pPr>
            <w:r w:rsidRPr="006B0DE9">
              <w:rPr>
                <w:rFonts w:cstheme="minorHAnsi"/>
                <w:sz w:val="24"/>
                <w:szCs w:val="24"/>
              </w:rPr>
              <w:t>% Ratio de éxito de casos litigados</w:t>
            </w:r>
          </w:p>
        </w:tc>
        <w:tc>
          <w:tcPr>
            <w:tcW w:w="1349" w:type="dxa"/>
            <w:shd w:val="clear" w:color="auto" w:fill="BDD6EE" w:themeFill="accent1" w:themeFillTint="66"/>
            <w:noWrap/>
            <w:vAlign w:val="center"/>
          </w:tcPr>
          <w:p w14:paraId="4A2FFDAE" w14:textId="77777777" w:rsidR="00AC798F" w:rsidRPr="006B0DE9" w:rsidRDefault="00AC798F" w:rsidP="003D40A2">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3" w:type="dxa"/>
            <w:shd w:val="clear" w:color="auto" w:fill="BDD6EE" w:themeFill="accent1" w:themeFillTint="66"/>
            <w:noWrap/>
            <w:vAlign w:val="center"/>
          </w:tcPr>
          <w:p w14:paraId="2E23C6D7" w14:textId="77777777" w:rsidR="00AC798F" w:rsidRPr="006B0DE9" w:rsidRDefault="00AC798F" w:rsidP="003D40A2">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0" w:type="dxa"/>
            <w:shd w:val="clear" w:color="auto" w:fill="BDD6EE" w:themeFill="accent1" w:themeFillTint="66"/>
            <w:noWrap/>
            <w:vAlign w:val="center"/>
          </w:tcPr>
          <w:p w14:paraId="2D8FFCA6" w14:textId="77777777" w:rsidR="00AC798F" w:rsidRPr="006B0DE9" w:rsidRDefault="00AC798F" w:rsidP="003D40A2">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25.00%</w:t>
            </w:r>
          </w:p>
        </w:tc>
      </w:tr>
      <w:tr w:rsidR="00AC798F" w:rsidRPr="00EB71B0" w14:paraId="48037FF4" w14:textId="77777777" w:rsidTr="003D40A2">
        <w:trPr>
          <w:trHeight w:val="680"/>
        </w:trPr>
        <w:tc>
          <w:tcPr>
            <w:cnfStyle w:val="001000000000" w:firstRow="0" w:lastRow="0" w:firstColumn="1" w:lastColumn="0" w:oddVBand="0" w:evenVBand="0" w:oddHBand="0" w:evenHBand="0" w:firstRowFirstColumn="0" w:firstRowLastColumn="0" w:lastRowFirstColumn="0" w:lastRowLastColumn="0"/>
            <w:tcW w:w="4838" w:type="dxa"/>
            <w:tcBorders>
              <w:left w:val="single" w:sz="24" w:space="0" w:color="FFFFFF" w:themeColor="background1"/>
            </w:tcBorders>
            <w:shd w:val="clear" w:color="auto" w:fill="002060"/>
            <w:vAlign w:val="center"/>
          </w:tcPr>
          <w:p w14:paraId="274DF8B2" w14:textId="77777777" w:rsidR="00AC798F" w:rsidRPr="006B0DE9" w:rsidRDefault="00AC798F" w:rsidP="003D40A2">
            <w:pPr>
              <w:spacing w:before="120" w:after="120" w:line="276" w:lineRule="auto"/>
              <w:rPr>
                <w:rFonts w:cstheme="minorHAnsi"/>
                <w:sz w:val="24"/>
                <w:szCs w:val="24"/>
              </w:rPr>
            </w:pPr>
            <w:r w:rsidRPr="006B0DE9">
              <w:rPr>
                <w:rFonts w:cstheme="minorHAnsi"/>
                <w:sz w:val="24"/>
                <w:szCs w:val="24"/>
              </w:rPr>
              <w:t xml:space="preserve">Tiempo elaboración contratos </w:t>
            </w:r>
          </w:p>
        </w:tc>
        <w:tc>
          <w:tcPr>
            <w:tcW w:w="1349" w:type="dxa"/>
            <w:shd w:val="clear" w:color="auto" w:fill="BDD6EE" w:themeFill="accent1" w:themeFillTint="66"/>
            <w:noWrap/>
            <w:vAlign w:val="center"/>
          </w:tcPr>
          <w:p w14:paraId="754A8267" w14:textId="77777777" w:rsidR="00AC798F" w:rsidRPr="006B0DE9" w:rsidRDefault="00AC798F" w:rsidP="003D40A2">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3" w:type="dxa"/>
            <w:shd w:val="clear" w:color="auto" w:fill="BDD6EE" w:themeFill="accent1" w:themeFillTint="66"/>
            <w:noWrap/>
            <w:vAlign w:val="center"/>
          </w:tcPr>
          <w:p w14:paraId="46799D08" w14:textId="77777777" w:rsidR="00AC798F" w:rsidRPr="006B0DE9" w:rsidRDefault="00AC798F" w:rsidP="003D40A2">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0" w:type="dxa"/>
            <w:shd w:val="clear" w:color="auto" w:fill="BDD6EE" w:themeFill="accent1" w:themeFillTint="66"/>
            <w:noWrap/>
            <w:vAlign w:val="center"/>
          </w:tcPr>
          <w:p w14:paraId="428A203C" w14:textId="77777777" w:rsidR="00AC798F" w:rsidRPr="006B0DE9" w:rsidRDefault="00AC798F" w:rsidP="003D40A2">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25.00%</w:t>
            </w:r>
          </w:p>
        </w:tc>
      </w:tr>
      <w:tr w:rsidR="00AC798F" w:rsidRPr="00EB71B0" w14:paraId="2C8E6D86" w14:textId="77777777" w:rsidTr="003D40A2">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838" w:type="dxa"/>
            <w:tcBorders>
              <w:left w:val="single" w:sz="24" w:space="0" w:color="FFFFFF" w:themeColor="background1"/>
            </w:tcBorders>
            <w:shd w:val="clear" w:color="auto" w:fill="002060"/>
            <w:vAlign w:val="center"/>
          </w:tcPr>
          <w:p w14:paraId="49508B88" w14:textId="77777777" w:rsidR="00AC798F" w:rsidRPr="006B0DE9" w:rsidRDefault="00AC798F" w:rsidP="003D40A2">
            <w:pPr>
              <w:spacing w:before="120" w:after="120" w:line="276" w:lineRule="auto"/>
              <w:rPr>
                <w:rFonts w:cstheme="minorHAnsi"/>
                <w:sz w:val="24"/>
                <w:szCs w:val="24"/>
              </w:rPr>
            </w:pPr>
            <w:r w:rsidRPr="006B0DE9">
              <w:rPr>
                <w:rFonts w:cstheme="minorHAnsi"/>
                <w:sz w:val="24"/>
                <w:szCs w:val="24"/>
              </w:rPr>
              <w:t>% Cumplimiento monto deuda cobrado</w:t>
            </w:r>
          </w:p>
        </w:tc>
        <w:tc>
          <w:tcPr>
            <w:tcW w:w="1349" w:type="dxa"/>
            <w:shd w:val="clear" w:color="auto" w:fill="BDD6EE" w:themeFill="accent1" w:themeFillTint="66"/>
            <w:noWrap/>
            <w:vAlign w:val="center"/>
          </w:tcPr>
          <w:p w14:paraId="3205BCB8" w14:textId="77777777" w:rsidR="00AC798F" w:rsidRPr="006B0DE9" w:rsidRDefault="00AC798F" w:rsidP="003D40A2">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3" w:type="dxa"/>
            <w:shd w:val="clear" w:color="auto" w:fill="BDD6EE" w:themeFill="accent1" w:themeFillTint="66"/>
            <w:noWrap/>
            <w:vAlign w:val="center"/>
          </w:tcPr>
          <w:p w14:paraId="2125B04B" w14:textId="77777777" w:rsidR="00AC798F" w:rsidRPr="006B0DE9" w:rsidRDefault="00AC798F" w:rsidP="003D40A2">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0" w:type="dxa"/>
            <w:shd w:val="clear" w:color="auto" w:fill="BDD6EE" w:themeFill="accent1" w:themeFillTint="66"/>
            <w:noWrap/>
            <w:vAlign w:val="center"/>
          </w:tcPr>
          <w:p w14:paraId="3DE8F1BB" w14:textId="77777777" w:rsidR="00AC798F" w:rsidRPr="006B0DE9" w:rsidRDefault="00AC798F" w:rsidP="003D40A2">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25.00%</w:t>
            </w:r>
          </w:p>
        </w:tc>
      </w:tr>
      <w:tr w:rsidR="00AC798F" w:rsidRPr="00EB71B0" w14:paraId="2BF11744" w14:textId="77777777" w:rsidTr="003D40A2">
        <w:trPr>
          <w:trHeight w:val="680"/>
        </w:trPr>
        <w:tc>
          <w:tcPr>
            <w:cnfStyle w:val="001000000000" w:firstRow="0" w:lastRow="0" w:firstColumn="1" w:lastColumn="0" w:oddVBand="0" w:evenVBand="0" w:oddHBand="0" w:evenHBand="0" w:firstRowFirstColumn="0" w:firstRowLastColumn="0" w:lastRowFirstColumn="0" w:lastRowLastColumn="0"/>
            <w:tcW w:w="4838" w:type="dxa"/>
            <w:tcBorders>
              <w:left w:val="single" w:sz="24" w:space="0" w:color="FFFFFF" w:themeColor="background1"/>
              <w:bottom w:val="single" w:sz="24" w:space="0" w:color="FFFFFF" w:themeColor="background1"/>
            </w:tcBorders>
            <w:shd w:val="clear" w:color="auto" w:fill="002060"/>
            <w:vAlign w:val="center"/>
          </w:tcPr>
          <w:p w14:paraId="6F0C784E" w14:textId="303EF8C8" w:rsidR="00AC798F" w:rsidRPr="006B0DE9" w:rsidRDefault="00AC798F" w:rsidP="003D40A2">
            <w:pPr>
              <w:spacing w:before="120" w:after="120" w:line="276" w:lineRule="auto"/>
              <w:rPr>
                <w:rFonts w:cstheme="minorHAnsi"/>
                <w:sz w:val="24"/>
                <w:szCs w:val="24"/>
              </w:rPr>
            </w:pPr>
            <w:r w:rsidRPr="006B0DE9">
              <w:rPr>
                <w:rFonts w:cstheme="minorHAnsi"/>
                <w:sz w:val="24"/>
                <w:szCs w:val="24"/>
              </w:rPr>
              <w:t>% Montos cobrados del total adeudado</w:t>
            </w:r>
          </w:p>
        </w:tc>
        <w:tc>
          <w:tcPr>
            <w:tcW w:w="1349" w:type="dxa"/>
            <w:shd w:val="clear" w:color="auto" w:fill="BDD6EE" w:themeFill="accent1" w:themeFillTint="66"/>
            <w:noWrap/>
            <w:vAlign w:val="center"/>
          </w:tcPr>
          <w:p w14:paraId="4C70453E" w14:textId="77777777" w:rsidR="00AC798F" w:rsidRPr="006B0DE9" w:rsidRDefault="00AC798F" w:rsidP="003D40A2">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3" w:type="dxa"/>
            <w:shd w:val="clear" w:color="auto" w:fill="BDD6EE" w:themeFill="accent1" w:themeFillTint="66"/>
            <w:noWrap/>
            <w:vAlign w:val="center"/>
          </w:tcPr>
          <w:p w14:paraId="0A1D2D93" w14:textId="77777777" w:rsidR="00AC798F" w:rsidRPr="006B0DE9" w:rsidRDefault="00AC798F" w:rsidP="003D40A2">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100.00%</w:t>
            </w:r>
          </w:p>
        </w:tc>
        <w:tc>
          <w:tcPr>
            <w:tcW w:w="1350" w:type="dxa"/>
            <w:shd w:val="clear" w:color="auto" w:fill="BDD6EE" w:themeFill="accent1" w:themeFillTint="66"/>
            <w:noWrap/>
            <w:vAlign w:val="center"/>
          </w:tcPr>
          <w:p w14:paraId="1C6A0FE9" w14:textId="77777777" w:rsidR="00AC798F" w:rsidRPr="006B0DE9" w:rsidRDefault="00AC798F" w:rsidP="003D40A2">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B0DE9">
              <w:rPr>
                <w:rFonts w:eastAsia="Times New Roman" w:cstheme="minorHAnsi"/>
                <w:sz w:val="24"/>
                <w:szCs w:val="24"/>
                <w:lang w:eastAsia="es-DO"/>
              </w:rPr>
              <w:t>25.00%</w:t>
            </w:r>
          </w:p>
        </w:tc>
      </w:tr>
    </w:tbl>
    <w:p w14:paraId="68BA4B8A" w14:textId="77777777" w:rsidR="00F06A8B" w:rsidRDefault="00F06A8B" w:rsidP="003D40A2">
      <w:pPr>
        <w:spacing w:before="120" w:after="120" w:line="360" w:lineRule="auto"/>
        <w:jc w:val="both"/>
        <w:rPr>
          <w:rFonts w:cstheme="minorHAnsi"/>
          <w:sz w:val="24"/>
          <w:szCs w:val="24"/>
        </w:rPr>
      </w:pPr>
    </w:p>
    <w:p w14:paraId="29AF08E3" w14:textId="77777777" w:rsidR="00F06A8B" w:rsidRDefault="00F06A8B" w:rsidP="003D40A2">
      <w:pPr>
        <w:spacing w:before="120" w:after="120" w:line="360" w:lineRule="auto"/>
        <w:jc w:val="both"/>
        <w:rPr>
          <w:rFonts w:cstheme="minorHAnsi"/>
          <w:sz w:val="24"/>
          <w:szCs w:val="24"/>
        </w:rPr>
      </w:pPr>
    </w:p>
    <w:p w14:paraId="5B4031D1" w14:textId="77777777" w:rsidR="00F06A8B" w:rsidRDefault="00F06A8B" w:rsidP="003D40A2">
      <w:pPr>
        <w:spacing w:before="120" w:after="120" w:line="360" w:lineRule="auto"/>
        <w:jc w:val="both"/>
        <w:rPr>
          <w:rFonts w:cstheme="minorHAnsi"/>
          <w:sz w:val="24"/>
          <w:szCs w:val="24"/>
        </w:rPr>
      </w:pPr>
    </w:p>
    <w:p w14:paraId="23FFA849" w14:textId="77777777" w:rsidR="00F06A8B" w:rsidRDefault="00F06A8B" w:rsidP="003D40A2">
      <w:pPr>
        <w:spacing w:before="120" w:after="120" w:line="360" w:lineRule="auto"/>
        <w:jc w:val="both"/>
        <w:rPr>
          <w:rFonts w:cstheme="minorHAnsi"/>
          <w:sz w:val="24"/>
          <w:szCs w:val="24"/>
        </w:rPr>
      </w:pPr>
    </w:p>
    <w:p w14:paraId="68C637D0" w14:textId="77777777" w:rsidR="00EE4863" w:rsidRDefault="00EE4863" w:rsidP="00F06A8B">
      <w:pPr>
        <w:spacing w:before="120" w:after="0" w:line="360" w:lineRule="auto"/>
        <w:jc w:val="both"/>
        <w:rPr>
          <w:rFonts w:cstheme="minorHAnsi"/>
          <w:sz w:val="24"/>
          <w:szCs w:val="24"/>
        </w:rPr>
      </w:pPr>
    </w:p>
    <w:p w14:paraId="482F9D46" w14:textId="1758093F" w:rsidR="0099053E" w:rsidRPr="00B4330C" w:rsidRDefault="0099053E" w:rsidP="00F06A8B">
      <w:pPr>
        <w:spacing w:before="120" w:after="0" w:line="360" w:lineRule="auto"/>
        <w:jc w:val="both"/>
        <w:rPr>
          <w:rFonts w:cstheme="minorHAnsi"/>
          <w:sz w:val="24"/>
          <w:szCs w:val="24"/>
        </w:rPr>
      </w:pPr>
      <w:r w:rsidRPr="00B4330C">
        <w:rPr>
          <w:rFonts w:cstheme="minorHAnsi"/>
          <w:sz w:val="24"/>
          <w:szCs w:val="24"/>
        </w:rPr>
        <w:t xml:space="preserve">En </w:t>
      </w:r>
      <w:r>
        <w:rPr>
          <w:rFonts w:cstheme="minorHAnsi"/>
          <w:sz w:val="24"/>
          <w:szCs w:val="24"/>
        </w:rPr>
        <w:t>el siguiente gráfico se visualiza el nivel de cumplimiento del POA de Servicios Jurídicos en el mes de marzo:</w:t>
      </w:r>
    </w:p>
    <w:p w14:paraId="1C2EB365" w14:textId="04C9DC55" w:rsidR="0035092A" w:rsidRDefault="0035092A" w:rsidP="00F06A8B">
      <w:pPr>
        <w:spacing w:before="120" w:after="240" w:line="240" w:lineRule="auto"/>
        <w:rPr>
          <w:rFonts w:cstheme="minorHAnsi"/>
          <w:noProof/>
          <w:sz w:val="8"/>
          <w:szCs w:val="8"/>
        </w:rPr>
      </w:pPr>
      <w:r>
        <w:rPr>
          <w:noProof/>
          <w:lang w:val="es-ES" w:eastAsia="es-ES"/>
        </w:rPr>
        <w:drawing>
          <wp:inline distT="0" distB="0" distL="0" distR="0" wp14:anchorId="22CF1287" wp14:editId="2544BB21">
            <wp:extent cx="5600700" cy="2095500"/>
            <wp:effectExtent l="0" t="0" r="0" b="0"/>
            <wp:docPr id="16" name="Gráfico 16">
              <a:extLst xmlns:a="http://schemas.openxmlformats.org/drawingml/2006/main">
                <a:ext uri="{FF2B5EF4-FFF2-40B4-BE49-F238E27FC236}">
                  <a16:creationId xmlns:a16="http://schemas.microsoft.com/office/drawing/2014/main" id="{48F382C5-15C1-4482-811A-F46099BACF9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416BF44B" w14:textId="4F165144" w:rsidR="00F06A8B" w:rsidRDefault="000D5059" w:rsidP="00F06A8B">
      <w:pPr>
        <w:spacing w:before="120" w:after="240" w:line="240" w:lineRule="auto"/>
        <w:rPr>
          <w:rFonts w:cstheme="minorHAnsi"/>
          <w:noProof/>
          <w:sz w:val="8"/>
          <w:szCs w:val="8"/>
        </w:rPr>
      </w:pPr>
      <w:r>
        <w:rPr>
          <w:rFonts w:eastAsia="MS Mincho" w:cstheme="minorHAnsi"/>
          <w:b/>
          <w:bCs/>
          <w:noProof/>
          <w:color w:val="00B0F0"/>
          <w:sz w:val="32"/>
          <w:szCs w:val="32"/>
          <w:lang w:val="es-ES" w:eastAsia="es-ES"/>
        </w:rPr>
        <mc:AlternateContent>
          <mc:Choice Requires="wpg">
            <w:drawing>
              <wp:anchor distT="0" distB="0" distL="114300" distR="114300" simplePos="0" relativeHeight="251796480" behindDoc="0" locked="0" layoutInCell="1" allowOverlap="1" wp14:anchorId="2D02A4C4" wp14:editId="4E0BAFA9">
                <wp:simplePos x="0" y="0"/>
                <wp:positionH relativeFrom="column">
                  <wp:posOffset>1472565</wp:posOffset>
                </wp:positionH>
                <wp:positionV relativeFrom="paragraph">
                  <wp:posOffset>5080</wp:posOffset>
                </wp:positionV>
                <wp:extent cx="2698115" cy="659130"/>
                <wp:effectExtent l="0" t="0" r="6985" b="7620"/>
                <wp:wrapNone/>
                <wp:docPr id="47" name="Grupo 47"/>
                <wp:cNvGraphicFramePr/>
                <a:graphic xmlns:a="http://schemas.openxmlformats.org/drawingml/2006/main">
                  <a:graphicData uri="http://schemas.microsoft.com/office/word/2010/wordprocessingGroup">
                    <wpg:wgp>
                      <wpg:cNvGrpSpPr/>
                      <wpg:grpSpPr>
                        <a:xfrm>
                          <a:off x="0" y="0"/>
                          <a:ext cx="2698115" cy="659130"/>
                          <a:chOff x="-533643" y="-1767151"/>
                          <a:chExt cx="2699809" cy="720000"/>
                        </a:xfrm>
                      </wpg:grpSpPr>
                      <wps:wsp>
                        <wps:cNvPr id="54" name="Diagrama de flujo: conector 76"/>
                        <wps:cNvSpPr/>
                        <wps:spPr>
                          <a:xfrm>
                            <a:off x="366371" y="-1767151"/>
                            <a:ext cx="899795" cy="720000"/>
                          </a:xfrm>
                          <a:prstGeom prst="rect">
                            <a:avLst/>
                          </a:prstGeom>
                          <a:solidFill>
                            <a:srgbClr val="0070C0"/>
                          </a:solidFill>
                          <a:ln w="38100" cap="flat" cmpd="sng" algn="ctr">
                            <a:noFill/>
                            <a:prstDash val="solid"/>
                            <a:miter lim="800000"/>
                          </a:ln>
                          <a:effectLst/>
                        </wps:spPr>
                        <wps:txbx>
                          <w:txbxContent>
                            <w:p w14:paraId="443AAEC1" w14:textId="77777777" w:rsidR="00EB71B0" w:rsidRPr="002634D2"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2634D2">
                                <w:rPr>
                                  <w:rFonts w:asciiTheme="minorHAnsi" w:eastAsia="Calibri" w:hAnsi="Calibri"/>
                                  <w:color w:val="FFFFFF"/>
                                  <w:kern w:val="24"/>
                                  <w:sz w:val="28"/>
                                  <w:szCs w:val="28"/>
                                  <w:u w:val="single"/>
                                  <w:lang w:val="es-ES"/>
                                </w:rPr>
                                <w:t>Febrero</w:t>
                              </w:r>
                            </w:p>
                            <w:p w14:paraId="1A4F0146" w14:textId="77777777" w:rsidR="00EB71B0" w:rsidRPr="002634D2" w:rsidRDefault="00EB71B0" w:rsidP="00EB71B0">
                              <w:pPr>
                                <w:pStyle w:val="NormalWeb"/>
                                <w:spacing w:before="0" w:beforeAutospacing="0" w:after="0" w:afterAutospacing="0" w:line="256" w:lineRule="auto"/>
                                <w:jc w:val="center"/>
                                <w:rPr>
                                  <w:b/>
                                  <w:bCs/>
                                  <w:sz w:val="28"/>
                                  <w:szCs w:val="28"/>
                                </w:rPr>
                              </w:pPr>
                              <w:r w:rsidRPr="002634D2">
                                <w:rPr>
                                  <w:rFonts w:asciiTheme="minorHAnsi" w:eastAsia="Calibri" w:hAnsi="Calibri"/>
                                  <w:b/>
                                  <w:bCs/>
                                  <w:color w:val="FFFFFF"/>
                                  <w:kern w:val="24"/>
                                  <w:sz w:val="28"/>
                                  <w:szCs w:val="28"/>
                                  <w:lang w:val="es-ES"/>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46" name="Grupo 46"/>
                        <wpg:cNvGrpSpPr/>
                        <wpg:grpSpPr>
                          <a:xfrm>
                            <a:off x="-533643" y="-1767151"/>
                            <a:ext cx="2699809" cy="720000"/>
                            <a:chOff x="-533643" y="-1767151"/>
                            <a:chExt cx="2699809" cy="720000"/>
                          </a:xfrm>
                        </wpg:grpSpPr>
                        <wps:wsp>
                          <wps:cNvPr id="53" name="Diagrama de flujo: conector 78"/>
                          <wps:cNvSpPr/>
                          <wps:spPr>
                            <a:xfrm>
                              <a:off x="-533643" y="-1767151"/>
                              <a:ext cx="900000" cy="720000"/>
                            </a:xfrm>
                            <a:prstGeom prst="rect">
                              <a:avLst/>
                            </a:prstGeom>
                            <a:solidFill>
                              <a:srgbClr val="002060"/>
                            </a:solidFill>
                            <a:ln w="38100" cap="flat" cmpd="sng" algn="ctr">
                              <a:noFill/>
                              <a:prstDash val="solid"/>
                              <a:miter lim="800000"/>
                            </a:ln>
                            <a:effectLst/>
                          </wps:spPr>
                          <wps:txbx>
                            <w:txbxContent>
                              <w:p w14:paraId="63F0A821" w14:textId="77777777" w:rsidR="00EB71B0" w:rsidRPr="002634D2"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2634D2">
                                  <w:rPr>
                                    <w:rFonts w:asciiTheme="minorHAnsi" w:eastAsia="Calibri" w:hAnsi="Calibri"/>
                                    <w:color w:val="FFFFFF"/>
                                    <w:kern w:val="24"/>
                                    <w:sz w:val="28"/>
                                    <w:szCs w:val="28"/>
                                    <w:u w:val="single"/>
                                    <w:lang w:val="es-ES"/>
                                  </w:rPr>
                                  <w:t>Enero</w:t>
                                </w:r>
                              </w:p>
                              <w:p w14:paraId="226EE1B1" w14:textId="77777777" w:rsidR="00EB71B0" w:rsidRPr="002634D2" w:rsidRDefault="00EB71B0" w:rsidP="00EB71B0">
                                <w:pPr>
                                  <w:pStyle w:val="NormalWeb"/>
                                  <w:spacing w:before="0" w:beforeAutospacing="0" w:after="0" w:afterAutospacing="0" w:line="256" w:lineRule="auto"/>
                                  <w:jc w:val="center"/>
                                  <w:rPr>
                                    <w:b/>
                                    <w:bCs/>
                                    <w:sz w:val="28"/>
                                    <w:szCs w:val="28"/>
                                  </w:rPr>
                                </w:pPr>
                                <w:r w:rsidRPr="002634D2">
                                  <w:rPr>
                                    <w:rFonts w:asciiTheme="minorHAnsi" w:eastAsia="Calibri" w:hAnsi="Calibri"/>
                                    <w:b/>
                                    <w:bCs/>
                                    <w:color w:val="FFFFFF"/>
                                    <w:kern w:val="24"/>
                                    <w:sz w:val="28"/>
                                    <w:szCs w:val="28"/>
                                    <w:lang w:val="es-ES"/>
                                  </w:rPr>
                                  <w:t>100%</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55" name="Diagrama de flujo: conector 77"/>
                          <wps:cNvSpPr/>
                          <wps:spPr>
                            <a:xfrm>
                              <a:off x="1266166" y="-1767151"/>
                              <a:ext cx="900000" cy="720000"/>
                            </a:xfrm>
                            <a:prstGeom prst="rect">
                              <a:avLst/>
                            </a:prstGeom>
                            <a:solidFill>
                              <a:schemeClr val="accent1">
                                <a:lumMod val="60000"/>
                                <a:lumOff val="40000"/>
                              </a:schemeClr>
                            </a:solidFill>
                            <a:ln w="38100" cap="flat" cmpd="sng" algn="ctr">
                              <a:noFill/>
                              <a:prstDash val="solid"/>
                              <a:miter lim="800000"/>
                            </a:ln>
                            <a:effectLst/>
                          </wps:spPr>
                          <wps:txbx>
                            <w:txbxContent>
                              <w:p w14:paraId="6EEA6FDC" w14:textId="77777777" w:rsidR="00EB71B0" w:rsidRPr="002634D2"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2634D2">
                                  <w:rPr>
                                    <w:rFonts w:asciiTheme="minorHAnsi" w:eastAsia="Calibri" w:hAnsi="Calibri"/>
                                    <w:color w:val="FFFFFF" w:themeColor="background1"/>
                                    <w:kern w:val="24"/>
                                    <w:sz w:val="28"/>
                                    <w:szCs w:val="28"/>
                                    <w:u w:val="single"/>
                                    <w:lang w:val="es-ES"/>
                                  </w:rPr>
                                  <w:t>Marzo</w:t>
                                </w:r>
                              </w:p>
                              <w:p w14:paraId="32D22DFA" w14:textId="1FD77D02" w:rsidR="00EB71B0" w:rsidRPr="002634D2" w:rsidRDefault="00747122" w:rsidP="00EB71B0">
                                <w:pPr>
                                  <w:pStyle w:val="NormalWeb"/>
                                  <w:spacing w:before="0" w:beforeAutospacing="0" w:after="0" w:afterAutospacing="0" w:line="256" w:lineRule="auto"/>
                                  <w:jc w:val="center"/>
                                  <w:rPr>
                                    <w:b/>
                                    <w:bCs/>
                                    <w:color w:val="FFFFFF" w:themeColor="background1"/>
                                    <w:sz w:val="28"/>
                                    <w:szCs w:val="28"/>
                                  </w:rPr>
                                </w:pPr>
                                <w:r w:rsidRPr="002634D2">
                                  <w:rPr>
                                    <w:rFonts w:asciiTheme="minorHAnsi" w:eastAsia="Calibri" w:hAnsi="Calibri"/>
                                    <w:b/>
                                    <w:bCs/>
                                    <w:color w:val="FFFFFF" w:themeColor="background1"/>
                                    <w:kern w:val="24"/>
                                    <w:sz w:val="28"/>
                                    <w:szCs w:val="28"/>
                                    <w:lang w:val="es-ES"/>
                                  </w:rPr>
                                  <w:t>100</w:t>
                                </w:r>
                                <w:r w:rsidR="00EB71B0" w:rsidRPr="002634D2">
                                  <w:rPr>
                                    <w:rFonts w:asciiTheme="minorHAnsi" w:eastAsia="Calibri" w:hAnsi="Calibri"/>
                                    <w:b/>
                                    <w:bCs/>
                                    <w:color w:val="FFFFFF" w:themeColor="background1"/>
                                    <w:kern w:val="24"/>
                                    <w:sz w:val="28"/>
                                    <w:szCs w:val="28"/>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2D02A4C4" id="Grupo 47" o:spid="_x0000_s1044" style="position:absolute;margin-left:115.95pt;margin-top:.4pt;width:212.45pt;height:51.9pt;z-index:251796480;mso-width-relative:margin;mso-height-relative:margin" coordorigin="-5336,-17671" coordsize="26998,72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ZbKpqgMAAPcNAAAOAAAAZHJzL2Uyb0RvYy54bWzsV9tu4zYQfS/QfyD4nkjyRbaEKIsgaYIC&#10;6W6AbLHPNEVdCt5K0pHTr++QEu0k66LuFlt0gX2RSZGeGZ6Zc4a6eLcTHD0xY3slK5ydpxgxSVXd&#10;y7bCv368PVtjZB2RNeFKsgo/M4vfXf74w8WgSzZTneI1MwiMSFsOusKdc7pMEks7Jog9V5pJWGyU&#10;EcTB1LRJbcgA1gVPZmmaJ4MytTaKMmvh7c24iC+D/aZh1H1oGssc4hWG2Fx4mvDc+GdyeUHK1hDd&#10;9XQKg3xBFIL0EpzuTd0QR9DW9J+ZEj01yqrGnVMlEtU0PWXhDHCaLH1zmjujtjqcpS2HVu9hAmjf&#10;4PTFZun7pzujH/WDASQG3QIWYebPsmuM8L8QJdoFyJ73kLGdQxRezvJinWVLjCis5csim0+Y0g6A&#10;9387W87n+WKOEWw4y1b5KltmI+y0++lgpVinxWhlBXlNg5UkxpC8imzQUCv2AIf9d3A8dkSzgLIt&#10;AY4Hg/q6wssFRpIIKNmbnkCBCIJqhhq+/U2ViEItU6cMWuX+KD4g+OceRVtaAPQIhPM8n6+yI1BE&#10;ONdFsSomNI/gQEptrLtjSiA/qLCBMELdkad76yAUgCxu8f6t4n1923MeJqbdXHODnognQ7pKryPK&#10;r7ZxiYYKz9cZJAFRAqRsOHEwFBpwsbLFiPAW2E6dCb6l8h4Ck7zvG2K70UcwO+Za9A54zntR4bVP&#10;b/TMpY+MBaZOJ/Bojvj5kdttdiEh2SxCvVH1M2TJqJHNVtPbHvzeE+seiAH6QtwgSe4DPBqu4DBq&#10;GmHUKfPHsfd+P5QRrGI0gBzAQX/fEsMw4j9LKLAiWyy8foTJYgm5wci8XNm8XJFbca0AZEg1RBeG&#10;fr/jcdgYJT6Bcl15r7BEJAXfI6TT5NqNMgXaR9nVVdgGmqGJu5ePmnrjHjqP+MfdJ2L0VBIOaum9&#10;ikVNyjeVMe71/5TqautU04ey8VCPuEIN+QkQ7IUgjMMDOxZ5ZMed2WqFYD7pxz8QlL9WhkgHUJdj&#10;ukDKb15dQA9PUJd1LPmT1OXv8SxG6gWx/tryMkvzSPKgA1GF/q/yMo9Ynyov3+XCy/BrufgvGjO0&#10;xxOos4rpPIk62SzPsxxE7bNLSpSir0sdf91l+95MKGXSjfrOt+IXVY/9NI+Nk5Tw2t+vQitfxNfQ&#10;/MPF2VsKV4FvgniLmKlTiXesf3/v6+EOcGJfP9ynA33D10UomOlLyH++vJyHXYfvtcs/AQAA//8D&#10;AFBLAwQUAAYACAAAACEAyow4394AAAAIAQAADwAAAGRycy9kb3ducmV2LnhtbEyPQUvDQBCF74L/&#10;YRnBm92ktUFjNqUU9VQEW0G8TZNpEpqdDdltkv57x5O9zeN9vHkvW022VQP1vnFsIJ5FoIgLVzZc&#10;Gfjavz08gfIBucTWMRm4kIdVfnuTYVq6kT9p2IVKSQj7FA3UIXSp1r6oyaKfuY5YvKPrLQaRfaXL&#10;HkcJt62eR1GiLTYsH2rsaFNTcdqdrYH3Ecf1In4dtqfj5vKzX358b2My5v5uWr+ACjSFfxj+6kt1&#10;yKXTwZ259Ko1MF/Ez4IakAFiJ8tEjoNw0WMCOs/09YD8FwAA//8DAFBLAQItABQABgAIAAAAIQC2&#10;gziS/gAAAOEBAAATAAAAAAAAAAAAAAAAAAAAAABbQ29udGVudF9UeXBlc10ueG1sUEsBAi0AFAAG&#10;AAgAAAAhADj9If/WAAAAlAEAAAsAAAAAAAAAAAAAAAAALwEAAF9yZWxzLy5yZWxzUEsBAi0AFAAG&#10;AAgAAAAhACllsqmqAwAA9w0AAA4AAAAAAAAAAAAAAAAALgIAAGRycy9lMm9Eb2MueG1sUEsBAi0A&#10;FAAGAAgAAAAhAMqMON/eAAAACAEAAA8AAAAAAAAAAAAAAAAABAYAAGRycy9kb3ducmV2LnhtbFBL&#10;BQYAAAAABAAEAPMAAAAPBwAAAAA=&#10;">
                <v:rect id="Diagrama de flujo: conector 76" o:spid="_x0000_s1045" style="position:absolute;left:3663;top:-17671;width:8998;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f/CxQAAANsAAAAPAAAAZHJzL2Rvd25yZXYueG1sRI9Ba8JA&#10;FITvBf/D8gRvdVOtItFVbEERe5Bawesj+5qkzb4Nu2uS+uvdguBxmJlvmMWqM5VoyPnSsoKXYQKC&#10;OLO65FzB6WvzPAPhA7LGyjIp+CMPq2XvaYGpti1/UnMMuYgQ9ikqKEKoUyl9VpBBP7Q1cfS+rTMY&#10;onS51A7bCDeVHCXJVBosOS4UWNN7Qdnv8WIUuI/R9nq1h2Z8afFtGs75z363VmrQ79ZzEIG68Ajf&#10;2zutYPIK/1/iD5DLGwAAAP//AwBQSwECLQAUAAYACAAAACEA2+H2y+4AAACFAQAAEwAAAAAAAAAA&#10;AAAAAAAAAAAAW0NvbnRlbnRfVHlwZXNdLnhtbFBLAQItABQABgAIAAAAIQBa9CxbvwAAABUBAAAL&#10;AAAAAAAAAAAAAAAAAB8BAABfcmVscy8ucmVsc1BLAQItABQABgAIAAAAIQC/Uf/CxQAAANsAAAAP&#10;AAAAAAAAAAAAAAAAAAcCAABkcnMvZG93bnJldi54bWxQSwUGAAAAAAMAAwC3AAAA+QIAAAAA&#10;" fillcolor="#0070c0" stroked="f" strokeweight="3pt">
                  <v:textbox>
                    <w:txbxContent>
                      <w:p w14:paraId="443AAEC1" w14:textId="77777777" w:rsidR="00EB71B0" w:rsidRPr="002634D2"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2634D2">
                          <w:rPr>
                            <w:rFonts w:asciiTheme="minorHAnsi" w:eastAsia="Calibri" w:hAnsi="Calibri"/>
                            <w:color w:val="FFFFFF"/>
                            <w:kern w:val="24"/>
                            <w:sz w:val="28"/>
                            <w:szCs w:val="28"/>
                            <w:u w:val="single"/>
                            <w:lang w:val="es-ES"/>
                          </w:rPr>
                          <w:t>Febrero</w:t>
                        </w:r>
                      </w:p>
                      <w:p w14:paraId="1A4F0146" w14:textId="77777777" w:rsidR="00EB71B0" w:rsidRPr="002634D2" w:rsidRDefault="00EB71B0" w:rsidP="00EB71B0">
                        <w:pPr>
                          <w:pStyle w:val="NormalWeb"/>
                          <w:spacing w:before="0" w:beforeAutospacing="0" w:after="0" w:afterAutospacing="0" w:line="256" w:lineRule="auto"/>
                          <w:jc w:val="center"/>
                          <w:rPr>
                            <w:b/>
                            <w:bCs/>
                            <w:sz w:val="28"/>
                            <w:szCs w:val="28"/>
                          </w:rPr>
                        </w:pPr>
                        <w:r w:rsidRPr="002634D2">
                          <w:rPr>
                            <w:rFonts w:asciiTheme="minorHAnsi" w:eastAsia="Calibri" w:hAnsi="Calibri"/>
                            <w:b/>
                            <w:bCs/>
                            <w:color w:val="FFFFFF"/>
                            <w:kern w:val="24"/>
                            <w:sz w:val="28"/>
                            <w:szCs w:val="28"/>
                            <w:lang w:val="es-ES"/>
                          </w:rPr>
                          <w:t>100%</w:t>
                        </w:r>
                      </w:p>
                    </w:txbxContent>
                  </v:textbox>
                </v:rect>
                <v:group id="Grupo 46" o:spid="_x0000_s1046" style="position:absolute;left:-5336;top:-17671;width:26997;height:7200" coordorigin="-5336,-17671" coordsize="26998,7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K9DoxAAAANsAAAAPAAAAZHJzL2Rvd25yZXYueG1sRI9Pi8Iw&#10;FMTvgt8hPMGbptVdWbpGEVHxIAv+gWVvj+bZFpuX0sS2fvuNIHgcZuY3zHzZmVI0VLvCsoJ4HIEg&#10;Tq0uOFNwOW9HXyCcR9ZYWiYFD3KwXPR7c0y0bflIzclnIkDYJagg975KpHRpTgbd2FbEwbva2qAP&#10;ss6krrENcFPKSRTNpMGCw0KOFa1zSm+nu1Gwa7FdTeNNc7hd14+/8+fP7yEmpYaDbvUNwlPn3+FX&#10;e68VfMzg+SX8ALn4BwAA//8DAFBLAQItABQABgAIAAAAIQDb4fbL7gAAAIUBAAATAAAAAAAAAAAA&#10;AAAAAAAAAABbQ29udGVudF9UeXBlc10ueG1sUEsBAi0AFAAGAAgAAAAhAFr0LFu/AAAAFQEAAAsA&#10;AAAAAAAAAAAAAAAAHwEAAF9yZWxzLy5yZWxzUEsBAi0AFAAGAAgAAAAhAB4r0OjEAAAA2wAAAA8A&#10;AAAAAAAAAAAAAAAABwIAAGRycy9kb3ducmV2LnhtbFBLBQYAAAAAAwADALcAAAD4AgAAAAA=&#10;">
                  <v:rect id="Diagrama de flujo: conector 78" o:spid="_x0000_s1047" style="position:absolute;left:-5336;top:-17671;width:8999;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fJnOxAAAANsAAAAPAAAAZHJzL2Rvd25yZXYueG1sRI9Ba8JA&#10;FITvgv9heUJvutGiLdFVREj1prVS8PaSfSbR7NuQ3Wr8964g9DjMzDfMbNGaSlypcaVlBcNBBII4&#10;s7rkXMHhJ+l/gnAeWWNlmRTcycFi3u3MMNb2xt903ftcBAi7GBUU3texlC4ryKAb2Jo4eCfbGPRB&#10;NrnUDd4C3FRyFEUTabDksFBgTauCssv+zygY/a5POt0dvpLt7uhSn6ST8/JDqbdeu5yC8NT6//Cr&#10;vdEKxu/w/BJ+gJw/AAAA//8DAFBLAQItABQABgAIAAAAIQDb4fbL7gAAAIUBAAATAAAAAAAAAAAA&#10;AAAAAAAAAABbQ29udGVudF9UeXBlc10ueG1sUEsBAi0AFAAGAAgAAAAhAFr0LFu/AAAAFQEAAAsA&#10;AAAAAAAAAAAAAAAAHwEAAF9yZWxzLy5yZWxzUEsBAi0AFAAGAAgAAAAhABt8mc7EAAAA2wAAAA8A&#10;AAAAAAAAAAAAAAAABwIAAGRycy9kb3ducmV2LnhtbFBLBQYAAAAAAwADALcAAAD4AgAAAAA=&#10;" fillcolor="#002060" stroked="f" strokeweight="3pt">
                    <v:textbox>
                      <w:txbxContent>
                        <w:p w14:paraId="63F0A821" w14:textId="77777777" w:rsidR="00EB71B0" w:rsidRPr="002634D2"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2634D2">
                            <w:rPr>
                              <w:rFonts w:asciiTheme="minorHAnsi" w:eastAsia="Calibri" w:hAnsi="Calibri"/>
                              <w:color w:val="FFFFFF"/>
                              <w:kern w:val="24"/>
                              <w:sz w:val="28"/>
                              <w:szCs w:val="28"/>
                              <w:u w:val="single"/>
                              <w:lang w:val="es-ES"/>
                            </w:rPr>
                            <w:t>Enero</w:t>
                          </w:r>
                        </w:p>
                        <w:p w14:paraId="226EE1B1" w14:textId="77777777" w:rsidR="00EB71B0" w:rsidRPr="002634D2" w:rsidRDefault="00EB71B0" w:rsidP="00EB71B0">
                          <w:pPr>
                            <w:pStyle w:val="NormalWeb"/>
                            <w:spacing w:before="0" w:beforeAutospacing="0" w:after="0" w:afterAutospacing="0" w:line="256" w:lineRule="auto"/>
                            <w:jc w:val="center"/>
                            <w:rPr>
                              <w:b/>
                              <w:bCs/>
                              <w:sz w:val="28"/>
                              <w:szCs w:val="28"/>
                            </w:rPr>
                          </w:pPr>
                          <w:r w:rsidRPr="002634D2">
                            <w:rPr>
                              <w:rFonts w:asciiTheme="minorHAnsi" w:eastAsia="Calibri" w:hAnsi="Calibri"/>
                              <w:b/>
                              <w:bCs/>
                              <w:color w:val="FFFFFF"/>
                              <w:kern w:val="24"/>
                              <w:sz w:val="28"/>
                              <w:szCs w:val="28"/>
                              <w:lang w:val="es-ES"/>
                            </w:rPr>
                            <w:t>100%</w:t>
                          </w:r>
                        </w:p>
                      </w:txbxContent>
                    </v:textbox>
                  </v:rect>
                  <v:rect id="Diagrama de flujo: conector 77" o:spid="_x0000_s1048" style="position:absolute;left:12661;top:-17671;width:9000;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0W3/wgAAANsAAAAPAAAAZHJzL2Rvd25yZXYueG1sRI9Ba8JA&#10;FITvBf/D8gRv9cWCbYmuIlbBklOt4PWRfSbR7Nuwu2r8991CocdhZr5h5sveturGPjRONEzGGSiW&#10;0plGKg2H7+3zO6gQSQy1TljDgwMsF4OnOeXG3eWLb/tYqQSRkJOGOsYuRwxlzZbC2HUsyTs5bykm&#10;6Ss0nu4Jblt8ybJXtNRIWqip43XN5WV/tRr8Fk1BRfGJKOePbrN7O54zr/Vo2K9moCL38T/8194Z&#10;DdMp/H5JPwAXPwAAAP//AwBQSwECLQAUAAYACAAAACEA2+H2y+4AAACFAQAAEwAAAAAAAAAAAAAA&#10;AAAAAAAAW0NvbnRlbnRfVHlwZXNdLnhtbFBLAQItABQABgAIAAAAIQBa9CxbvwAAABUBAAALAAAA&#10;AAAAAAAAAAAAAB8BAABfcmVscy8ucmVsc1BLAQItABQABgAIAAAAIQAt0W3/wgAAANsAAAAPAAAA&#10;AAAAAAAAAAAAAAcCAABkcnMvZG93bnJldi54bWxQSwUGAAAAAAMAAwC3AAAA9gIAAAAA&#10;" fillcolor="#9cc2e5 [1940]" stroked="f" strokeweight="3pt">
                    <v:textbox>
                      <w:txbxContent>
                        <w:p w14:paraId="6EEA6FDC" w14:textId="77777777" w:rsidR="00EB71B0" w:rsidRPr="002634D2"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2634D2">
                            <w:rPr>
                              <w:rFonts w:asciiTheme="minorHAnsi" w:eastAsia="Calibri" w:hAnsi="Calibri"/>
                              <w:color w:val="FFFFFF" w:themeColor="background1"/>
                              <w:kern w:val="24"/>
                              <w:sz w:val="28"/>
                              <w:szCs w:val="28"/>
                              <w:u w:val="single"/>
                              <w:lang w:val="es-ES"/>
                            </w:rPr>
                            <w:t>Marzo</w:t>
                          </w:r>
                        </w:p>
                        <w:p w14:paraId="32D22DFA" w14:textId="1FD77D02" w:rsidR="00EB71B0" w:rsidRPr="002634D2" w:rsidRDefault="00747122" w:rsidP="00EB71B0">
                          <w:pPr>
                            <w:pStyle w:val="NormalWeb"/>
                            <w:spacing w:before="0" w:beforeAutospacing="0" w:after="0" w:afterAutospacing="0" w:line="256" w:lineRule="auto"/>
                            <w:jc w:val="center"/>
                            <w:rPr>
                              <w:b/>
                              <w:bCs/>
                              <w:color w:val="FFFFFF" w:themeColor="background1"/>
                              <w:sz w:val="28"/>
                              <w:szCs w:val="28"/>
                            </w:rPr>
                          </w:pPr>
                          <w:r w:rsidRPr="002634D2">
                            <w:rPr>
                              <w:rFonts w:asciiTheme="minorHAnsi" w:eastAsia="Calibri" w:hAnsi="Calibri"/>
                              <w:b/>
                              <w:bCs/>
                              <w:color w:val="FFFFFF" w:themeColor="background1"/>
                              <w:kern w:val="24"/>
                              <w:sz w:val="28"/>
                              <w:szCs w:val="28"/>
                              <w:lang w:val="es-ES"/>
                            </w:rPr>
                            <w:t>100</w:t>
                          </w:r>
                          <w:r w:rsidR="00EB71B0" w:rsidRPr="002634D2">
                            <w:rPr>
                              <w:rFonts w:asciiTheme="minorHAnsi" w:eastAsia="Calibri" w:hAnsi="Calibri"/>
                              <w:b/>
                              <w:bCs/>
                              <w:color w:val="FFFFFF" w:themeColor="background1"/>
                              <w:kern w:val="24"/>
                              <w:sz w:val="28"/>
                              <w:szCs w:val="28"/>
                              <w:lang w:val="es-ES"/>
                            </w:rPr>
                            <w:t>%</w:t>
                          </w:r>
                        </w:p>
                      </w:txbxContent>
                    </v:textbox>
                  </v:rect>
                </v:group>
              </v:group>
            </w:pict>
          </mc:Fallback>
        </mc:AlternateContent>
      </w:r>
    </w:p>
    <w:p w14:paraId="1798E7CD" w14:textId="5F6D343B" w:rsidR="002A43DE" w:rsidRDefault="002A43DE" w:rsidP="00FA4FA6">
      <w:pPr>
        <w:spacing w:after="120" w:line="276" w:lineRule="auto"/>
        <w:jc w:val="both"/>
        <w:rPr>
          <w:rFonts w:cstheme="minorHAnsi"/>
          <w:sz w:val="24"/>
          <w:szCs w:val="24"/>
        </w:rPr>
      </w:pPr>
    </w:p>
    <w:p w14:paraId="7B79AE25" w14:textId="061AC52B" w:rsidR="002A43DE" w:rsidRPr="00193F49" w:rsidRDefault="002A43DE" w:rsidP="00FA4FA6">
      <w:pPr>
        <w:spacing w:after="120" w:line="276" w:lineRule="auto"/>
        <w:jc w:val="both"/>
        <w:rPr>
          <w:rFonts w:cstheme="minorHAnsi"/>
          <w:sz w:val="10"/>
          <w:szCs w:val="10"/>
        </w:rPr>
      </w:pPr>
    </w:p>
    <w:p w14:paraId="6C38F072" w14:textId="77777777" w:rsidR="002A43DE" w:rsidRPr="000D5059" w:rsidRDefault="002A43DE" w:rsidP="00FA4FA6">
      <w:pPr>
        <w:spacing w:after="120" w:line="276" w:lineRule="auto"/>
        <w:jc w:val="both"/>
        <w:rPr>
          <w:rFonts w:cstheme="minorHAnsi"/>
          <w:sz w:val="6"/>
          <w:szCs w:val="6"/>
        </w:rPr>
      </w:pPr>
    </w:p>
    <w:p w14:paraId="01CC277C" w14:textId="34CC4F8A" w:rsidR="00EB71B0" w:rsidRPr="00EB71B0" w:rsidRDefault="00161411" w:rsidP="00FA4FA6">
      <w:pPr>
        <w:spacing w:after="120" w:line="276" w:lineRule="auto"/>
        <w:jc w:val="both"/>
        <w:rPr>
          <w:rFonts w:cstheme="minorHAnsi"/>
        </w:rPr>
      </w:pPr>
      <w:r w:rsidRPr="00CA178A">
        <w:rPr>
          <w:rFonts w:cstheme="minorHAnsi"/>
          <w:sz w:val="24"/>
          <w:szCs w:val="24"/>
        </w:rPr>
        <w:t xml:space="preserve">Al cierre del primer trimestre la Dirección de </w:t>
      </w:r>
      <w:r w:rsidR="00A03BCF" w:rsidRPr="00CA178A">
        <w:rPr>
          <w:rFonts w:cstheme="minorHAnsi"/>
          <w:sz w:val="24"/>
          <w:szCs w:val="24"/>
        </w:rPr>
        <w:t xml:space="preserve">Servicios Jurídicos </w:t>
      </w:r>
      <w:r w:rsidRPr="00CA178A">
        <w:rPr>
          <w:rFonts w:cstheme="minorHAnsi"/>
          <w:sz w:val="24"/>
          <w:szCs w:val="24"/>
        </w:rPr>
        <w:t>no presenta actividades o proyectos con desviaciones en la meta conforme a los objetivos planificados</w:t>
      </w:r>
      <w:r w:rsidR="00FA4FA6">
        <w:rPr>
          <w:rFonts w:cstheme="minorHAnsi"/>
          <w:sz w:val="24"/>
          <w:szCs w:val="24"/>
        </w:rPr>
        <w:t>.</w:t>
      </w:r>
    </w:p>
    <w:p w14:paraId="101365F7" w14:textId="77777777" w:rsidR="00EB71B0" w:rsidRPr="00EB71B0" w:rsidRDefault="00EB71B0" w:rsidP="00EB71B0">
      <w:pPr>
        <w:rPr>
          <w:rFonts w:cstheme="minorHAnsi"/>
          <w:sz w:val="6"/>
          <w:szCs w:val="6"/>
        </w:rPr>
      </w:pPr>
    </w:p>
    <w:p w14:paraId="200236A6" w14:textId="0176BB14" w:rsidR="007D5E65" w:rsidRPr="009A4AF7" w:rsidRDefault="007D5E65" w:rsidP="008721A4">
      <w:pPr>
        <w:spacing w:after="0"/>
        <w:rPr>
          <w:rFonts w:cstheme="minorHAnsi"/>
          <w:sz w:val="4"/>
          <w:szCs w:val="4"/>
        </w:rPr>
      </w:pPr>
    </w:p>
    <w:p w14:paraId="31EE6C5C" w14:textId="57347CDF" w:rsidR="00EB71B0" w:rsidRDefault="00EB71B0" w:rsidP="00CB3EDB">
      <w:pPr>
        <w:pStyle w:val="Ttulo2"/>
        <w:numPr>
          <w:ilvl w:val="1"/>
          <w:numId w:val="17"/>
        </w:numPr>
        <w:spacing w:before="120" w:after="120" w:line="360" w:lineRule="auto"/>
        <w:ind w:left="567" w:hanging="567"/>
        <w:jc w:val="both"/>
        <w:rPr>
          <w:rFonts w:asciiTheme="minorHAnsi" w:eastAsia="MS Mincho" w:hAnsiTheme="minorHAnsi" w:cstheme="minorHAnsi"/>
          <w:b/>
          <w:bCs/>
          <w:color w:val="00B0F0"/>
          <w:sz w:val="32"/>
          <w:szCs w:val="32"/>
          <w:lang w:val="es-ES_tradnl" w:eastAsia="es-ES"/>
        </w:rPr>
      </w:pPr>
      <w:bookmarkStart w:id="110" w:name="_Toc100331252"/>
      <w:bookmarkStart w:id="111" w:name="_Toc102038034"/>
      <w:bookmarkStart w:id="112" w:name="_Toc102038718"/>
      <w:bookmarkStart w:id="113" w:name="_Toc102048140"/>
      <w:bookmarkStart w:id="114" w:name="_Toc102048169"/>
      <w:bookmarkStart w:id="115" w:name="_Toc102134679"/>
      <w:r w:rsidRPr="004D4C9C">
        <w:rPr>
          <w:rFonts w:asciiTheme="minorHAnsi" w:eastAsia="MS Mincho" w:hAnsiTheme="minorHAnsi" w:cstheme="minorHAnsi"/>
          <w:b/>
          <w:bCs/>
          <w:color w:val="00B0F0"/>
          <w:sz w:val="32"/>
          <w:szCs w:val="32"/>
          <w:lang w:val="es-ES_tradnl" w:eastAsia="es-ES"/>
        </w:rPr>
        <w:t>Resultados Seguridad Física</w:t>
      </w:r>
      <w:bookmarkEnd w:id="110"/>
      <w:bookmarkEnd w:id="111"/>
      <w:bookmarkEnd w:id="112"/>
      <w:bookmarkEnd w:id="113"/>
      <w:bookmarkEnd w:id="114"/>
      <w:bookmarkEnd w:id="115"/>
    </w:p>
    <w:p w14:paraId="56D6A983" w14:textId="4CD72415" w:rsidR="00B63BB0" w:rsidRPr="00CA178A" w:rsidRDefault="00671904" w:rsidP="00CA178A">
      <w:pPr>
        <w:spacing w:after="120" w:line="276" w:lineRule="auto"/>
        <w:rPr>
          <w:rFonts w:cstheme="minorHAnsi"/>
          <w:sz w:val="24"/>
          <w:szCs w:val="24"/>
        </w:rPr>
      </w:pPr>
      <w:r w:rsidRPr="00671904">
        <w:rPr>
          <w:rFonts w:cstheme="minorHAnsi"/>
          <w:sz w:val="24"/>
          <w:szCs w:val="24"/>
        </w:rPr>
        <w:t>A continuación, se muestra</w:t>
      </w:r>
      <w:r w:rsidR="0089701D">
        <w:rPr>
          <w:rFonts w:cstheme="minorHAnsi"/>
          <w:sz w:val="24"/>
          <w:szCs w:val="24"/>
        </w:rPr>
        <w:t xml:space="preserve"> el cumplimiento </w:t>
      </w:r>
      <w:r w:rsidRPr="00671904">
        <w:rPr>
          <w:rFonts w:cstheme="minorHAnsi"/>
          <w:sz w:val="24"/>
          <w:szCs w:val="24"/>
        </w:rPr>
        <w:t xml:space="preserve">de los indicadores de resultados </w:t>
      </w:r>
      <w:r w:rsidR="0089701D">
        <w:rPr>
          <w:rFonts w:cstheme="minorHAnsi"/>
          <w:sz w:val="24"/>
          <w:szCs w:val="24"/>
        </w:rPr>
        <w:t>del área</w:t>
      </w:r>
      <w:r w:rsidRPr="00671904">
        <w:rPr>
          <w:rFonts w:cstheme="minorHAnsi"/>
          <w:sz w:val="24"/>
          <w:szCs w:val="24"/>
        </w:rPr>
        <w:t>:</w:t>
      </w:r>
    </w:p>
    <w:p w14:paraId="53A97DC3" w14:textId="77777777" w:rsidR="00EB71B0" w:rsidRPr="00EB71B0" w:rsidRDefault="00EB71B0" w:rsidP="009A4AF7">
      <w:pPr>
        <w:spacing w:after="0" w:line="240" w:lineRule="auto"/>
        <w:rPr>
          <w:rFonts w:cstheme="minorHAnsi"/>
          <w:sz w:val="2"/>
          <w:szCs w:val="2"/>
        </w:rPr>
      </w:pPr>
    </w:p>
    <w:tbl>
      <w:tblPr>
        <w:tblStyle w:val="Tablaconcuadrcula5oscura-nfasis56"/>
        <w:tblW w:w="9214" w:type="dxa"/>
        <w:tblInd w:w="-30"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ayout w:type="fixed"/>
        <w:tblLook w:val="04A0" w:firstRow="1" w:lastRow="0" w:firstColumn="1" w:lastColumn="0" w:noHBand="0" w:noVBand="1"/>
      </w:tblPr>
      <w:tblGrid>
        <w:gridCol w:w="4536"/>
        <w:gridCol w:w="1560"/>
        <w:gridCol w:w="1559"/>
        <w:gridCol w:w="1559"/>
      </w:tblGrid>
      <w:tr w:rsidR="00EB71B0" w:rsidRPr="00EB71B0" w14:paraId="15AA36CC" w14:textId="77777777" w:rsidTr="00EE4863">
        <w:trPr>
          <w:cnfStyle w:val="100000000000" w:firstRow="1" w:lastRow="0" w:firstColumn="0" w:lastColumn="0" w:oddVBand="0" w:evenVBand="0" w:oddHBand="0" w:evenHBand="0" w:firstRowFirstColumn="0" w:firstRowLastColumn="0" w:lastRowFirstColumn="0" w:lastRowLastColumn="0"/>
          <w:trHeight w:val="709"/>
        </w:trPr>
        <w:tc>
          <w:tcPr>
            <w:cnfStyle w:val="001000000000" w:firstRow="0" w:lastRow="0" w:firstColumn="1" w:lastColumn="0" w:oddVBand="0" w:evenVBand="0" w:oddHBand="0" w:evenHBand="0" w:firstRowFirstColumn="0" w:firstRowLastColumn="0" w:lastRowFirstColumn="0" w:lastRowLastColumn="0"/>
            <w:tcW w:w="4536"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284A95AE" w14:textId="0990FD44" w:rsidR="00EB71B0" w:rsidRPr="00955F05" w:rsidRDefault="00EB71B0" w:rsidP="00EE4863">
            <w:pPr>
              <w:spacing w:before="120" w:after="120"/>
              <w:rPr>
                <w:rFonts w:eastAsia="Times New Roman" w:cstheme="minorHAnsi"/>
                <w:sz w:val="28"/>
                <w:szCs w:val="28"/>
                <w:lang w:eastAsia="es-DO"/>
              </w:rPr>
            </w:pPr>
            <w:r w:rsidRPr="00955F05">
              <w:rPr>
                <w:rFonts w:eastAsia="Times New Roman" w:cstheme="minorHAnsi"/>
                <w:sz w:val="28"/>
                <w:szCs w:val="28"/>
                <w:lang w:eastAsia="es-DO"/>
              </w:rPr>
              <w:t>Indicadores</w:t>
            </w:r>
          </w:p>
        </w:tc>
        <w:tc>
          <w:tcPr>
            <w:tcW w:w="1560"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505D0702" w14:textId="2C94882E" w:rsidR="00EB71B0" w:rsidRPr="00955F05" w:rsidRDefault="00EB71B0" w:rsidP="00EE4863">
            <w:pPr>
              <w:spacing w:before="120" w:after="12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8"/>
                <w:szCs w:val="28"/>
                <w:lang w:eastAsia="es-DO"/>
              </w:rPr>
            </w:pPr>
            <w:r w:rsidRPr="00955F05">
              <w:rPr>
                <w:rFonts w:eastAsia="Times New Roman" w:cstheme="minorHAnsi"/>
                <w:sz w:val="28"/>
                <w:szCs w:val="28"/>
                <w:lang w:eastAsia="es-DO"/>
              </w:rPr>
              <w:t>M</w:t>
            </w:r>
            <w:r w:rsidR="001C749A" w:rsidRPr="00955F05">
              <w:rPr>
                <w:rFonts w:eastAsia="Times New Roman" w:cstheme="minorHAnsi"/>
                <w:sz w:val="28"/>
                <w:szCs w:val="28"/>
                <w:lang w:eastAsia="es-DO"/>
              </w:rPr>
              <w:t>arzo</w:t>
            </w:r>
          </w:p>
        </w:tc>
        <w:tc>
          <w:tcPr>
            <w:tcW w:w="1559"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1BE2A68E" w14:textId="77777777" w:rsidR="00EB71B0" w:rsidRPr="00955F05" w:rsidRDefault="00EB71B0" w:rsidP="00EE4863">
            <w:pPr>
              <w:spacing w:before="120" w:after="12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8"/>
                <w:szCs w:val="28"/>
                <w:lang w:eastAsia="es-DO"/>
              </w:rPr>
            </w:pPr>
            <w:r w:rsidRPr="00955F05">
              <w:rPr>
                <w:rFonts w:eastAsia="Times New Roman" w:cstheme="minorHAnsi"/>
                <w:sz w:val="28"/>
                <w:szCs w:val="28"/>
                <w:lang w:eastAsia="es-DO"/>
              </w:rPr>
              <w:t>Acumulado T1</w:t>
            </w:r>
          </w:p>
        </w:tc>
        <w:tc>
          <w:tcPr>
            <w:tcW w:w="1559"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611C4C5B" w14:textId="77777777" w:rsidR="00EB71B0" w:rsidRPr="00955F05" w:rsidRDefault="00EB71B0" w:rsidP="00EE4863">
            <w:pPr>
              <w:spacing w:before="120" w:after="12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8"/>
                <w:szCs w:val="28"/>
                <w:lang w:eastAsia="es-DO"/>
              </w:rPr>
            </w:pPr>
            <w:r w:rsidRPr="00955F05">
              <w:rPr>
                <w:rFonts w:eastAsia="Times New Roman" w:cstheme="minorHAnsi"/>
                <w:sz w:val="28"/>
                <w:szCs w:val="28"/>
                <w:lang w:eastAsia="es-DO"/>
              </w:rPr>
              <w:t>Acumulado Año</w:t>
            </w:r>
          </w:p>
        </w:tc>
      </w:tr>
      <w:tr w:rsidR="00EB71B0" w:rsidRPr="00EB71B0" w14:paraId="7FD4319A" w14:textId="77777777" w:rsidTr="00EE4863">
        <w:trPr>
          <w:cnfStyle w:val="000000100000" w:firstRow="0" w:lastRow="0" w:firstColumn="0" w:lastColumn="0" w:oddVBand="0" w:evenVBand="0" w:oddHBand="1" w:evenHBand="0" w:firstRowFirstColumn="0" w:firstRowLastColumn="0" w:lastRowFirstColumn="0" w:lastRowLastColumn="0"/>
          <w:trHeight w:val="709"/>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3E04EDA0" w14:textId="77777777" w:rsidR="00EB71B0" w:rsidRPr="00955F05" w:rsidRDefault="00EB71B0" w:rsidP="00EE4863">
            <w:pPr>
              <w:spacing w:before="120" w:after="120"/>
              <w:jc w:val="both"/>
              <w:rPr>
                <w:rFonts w:cstheme="minorHAnsi"/>
                <w:sz w:val="24"/>
                <w:szCs w:val="24"/>
              </w:rPr>
            </w:pPr>
            <w:r w:rsidRPr="00955F05">
              <w:rPr>
                <w:rFonts w:cstheme="minorHAnsi"/>
                <w:sz w:val="24"/>
                <w:szCs w:val="24"/>
              </w:rPr>
              <w:t>N</w:t>
            </w:r>
            <w:r w:rsidRPr="00955F05">
              <w:rPr>
                <w:rFonts w:cstheme="minorHAnsi"/>
                <w:sz w:val="24"/>
                <w:szCs w:val="24"/>
                <w:vertAlign w:val="superscript"/>
              </w:rPr>
              <w:t xml:space="preserve">ro. </w:t>
            </w:r>
            <w:r w:rsidRPr="00955F05">
              <w:rPr>
                <w:rFonts w:cstheme="minorHAnsi"/>
                <w:sz w:val="24"/>
                <w:szCs w:val="24"/>
              </w:rPr>
              <w:t>casos relacionados a la integridad de colaboradores e instalaciones (Obj:0)</w:t>
            </w:r>
          </w:p>
        </w:tc>
        <w:tc>
          <w:tcPr>
            <w:tcW w:w="1560" w:type="dxa"/>
            <w:shd w:val="clear" w:color="auto" w:fill="BDD6EE" w:themeFill="accent1" w:themeFillTint="66"/>
            <w:noWrap/>
            <w:vAlign w:val="center"/>
          </w:tcPr>
          <w:p w14:paraId="5E1CF1D5" w14:textId="77777777" w:rsidR="00EB71B0" w:rsidRPr="00955F05" w:rsidRDefault="00EB71B0" w:rsidP="00EE486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55F05">
              <w:rPr>
                <w:rFonts w:eastAsia="Times New Roman" w:cstheme="minorHAnsi"/>
                <w:sz w:val="24"/>
                <w:szCs w:val="24"/>
                <w:lang w:eastAsia="es-DO"/>
              </w:rPr>
              <w:t>100.00%</w:t>
            </w:r>
          </w:p>
        </w:tc>
        <w:tc>
          <w:tcPr>
            <w:tcW w:w="1559" w:type="dxa"/>
            <w:shd w:val="clear" w:color="auto" w:fill="BDD6EE" w:themeFill="accent1" w:themeFillTint="66"/>
            <w:noWrap/>
            <w:vAlign w:val="center"/>
          </w:tcPr>
          <w:p w14:paraId="17766900" w14:textId="77777777" w:rsidR="00EB71B0" w:rsidRPr="00955F05" w:rsidRDefault="00EB71B0" w:rsidP="00EE486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55F05">
              <w:rPr>
                <w:rFonts w:eastAsia="Times New Roman" w:cstheme="minorHAnsi"/>
                <w:sz w:val="24"/>
                <w:szCs w:val="24"/>
                <w:lang w:eastAsia="es-DO"/>
              </w:rPr>
              <w:t>83.33%</w:t>
            </w:r>
          </w:p>
        </w:tc>
        <w:tc>
          <w:tcPr>
            <w:tcW w:w="1559" w:type="dxa"/>
            <w:shd w:val="clear" w:color="auto" w:fill="BDD6EE" w:themeFill="accent1" w:themeFillTint="66"/>
            <w:noWrap/>
            <w:vAlign w:val="center"/>
          </w:tcPr>
          <w:p w14:paraId="34A6D8B4" w14:textId="77777777" w:rsidR="00EB71B0" w:rsidRPr="00955F05" w:rsidRDefault="00EB71B0" w:rsidP="00EE486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55F05">
              <w:rPr>
                <w:rFonts w:eastAsia="Times New Roman" w:cstheme="minorHAnsi"/>
                <w:sz w:val="24"/>
                <w:szCs w:val="24"/>
                <w:lang w:eastAsia="es-DO"/>
              </w:rPr>
              <w:t>20.83%</w:t>
            </w:r>
          </w:p>
        </w:tc>
      </w:tr>
      <w:tr w:rsidR="00EB71B0" w:rsidRPr="00EB71B0" w14:paraId="00A18CA1" w14:textId="77777777" w:rsidTr="00EE4863">
        <w:trPr>
          <w:trHeight w:val="709"/>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0A7FD457" w14:textId="77777777" w:rsidR="00EB71B0" w:rsidRPr="00955F05" w:rsidRDefault="00EB71B0" w:rsidP="00EE4863">
            <w:pPr>
              <w:spacing w:before="120" w:after="120"/>
              <w:rPr>
                <w:rFonts w:cstheme="minorHAnsi"/>
                <w:sz w:val="24"/>
                <w:szCs w:val="24"/>
              </w:rPr>
            </w:pPr>
            <w:r w:rsidRPr="00955F05">
              <w:rPr>
                <w:rFonts w:cstheme="minorHAnsi"/>
                <w:sz w:val="24"/>
                <w:szCs w:val="24"/>
              </w:rPr>
              <w:t>% Investigaciones de seguridad resueltas</w:t>
            </w:r>
          </w:p>
        </w:tc>
        <w:tc>
          <w:tcPr>
            <w:tcW w:w="1560" w:type="dxa"/>
            <w:shd w:val="clear" w:color="auto" w:fill="BDD6EE" w:themeFill="accent1" w:themeFillTint="66"/>
            <w:noWrap/>
            <w:vAlign w:val="center"/>
          </w:tcPr>
          <w:p w14:paraId="6501B697" w14:textId="77777777" w:rsidR="00EB71B0" w:rsidRPr="00955F05" w:rsidRDefault="00EB71B0" w:rsidP="00EE486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55F05">
              <w:rPr>
                <w:rFonts w:eastAsia="Times New Roman" w:cstheme="minorHAnsi"/>
                <w:sz w:val="24"/>
                <w:szCs w:val="24"/>
                <w:lang w:eastAsia="es-DO"/>
              </w:rPr>
              <w:t>100.00%</w:t>
            </w:r>
          </w:p>
        </w:tc>
        <w:tc>
          <w:tcPr>
            <w:tcW w:w="1559" w:type="dxa"/>
            <w:shd w:val="clear" w:color="auto" w:fill="BDD6EE" w:themeFill="accent1" w:themeFillTint="66"/>
            <w:noWrap/>
            <w:vAlign w:val="center"/>
          </w:tcPr>
          <w:p w14:paraId="0DC6A669" w14:textId="77777777" w:rsidR="00EB71B0" w:rsidRPr="00955F05" w:rsidRDefault="00EB71B0" w:rsidP="00EE486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55F05">
              <w:rPr>
                <w:rFonts w:eastAsia="Times New Roman" w:cstheme="minorHAnsi"/>
                <w:sz w:val="24"/>
                <w:szCs w:val="24"/>
                <w:lang w:eastAsia="es-DO"/>
              </w:rPr>
              <w:t>100.00</w:t>
            </w:r>
          </w:p>
        </w:tc>
        <w:tc>
          <w:tcPr>
            <w:tcW w:w="1559" w:type="dxa"/>
            <w:shd w:val="clear" w:color="auto" w:fill="BDD6EE" w:themeFill="accent1" w:themeFillTint="66"/>
            <w:noWrap/>
            <w:vAlign w:val="center"/>
          </w:tcPr>
          <w:p w14:paraId="18EABEAC" w14:textId="77777777" w:rsidR="00EB71B0" w:rsidRPr="00955F05" w:rsidRDefault="00EB71B0" w:rsidP="00EE486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55F05">
              <w:rPr>
                <w:rFonts w:eastAsia="Times New Roman" w:cstheme="minorHAnsi"/>
                <w:sz w:val="24"/>
                <w:szCs w:val="24"/>
                <w:lang w:eastAsia="es-DO"/>
              </w:rPr>
              <w:t>25.00%</w:t>
            </w:r>
          </w:p>
        </w:tc>
      </w:tr>
    </w:tbl>
    <w:p w14:paraId="509C9C2F" w14:textId="52833D3F" w:rsidR="00EB71B0" w:rsidRDefault="00EB71B0" w:rsidP="009A4AF7">
      <w:pPr>
        <w:spacing w:after="0" w:line="276" w:lineRule="auto"/>
        <w:rPr>
          <w:rFonts w:cstheme="minorHAnsi"/>
          <w:sz w:val="28"/>
          <w:szCs w:val="28"/>
        </w:rPr>
      </w:pPr>
    </w:p>
    <w:p w14:paraId="639AE11B" w14:textId="77777777" w:rsidR="003D1D52" w:rsidRDefault="003D1D52" w:rsidP="00486A75">
      <w:pPr>
        <w:spacing w:before="120" w:after="240" w:line="360" w:lineRule="auto"/>
        <w:jc w:val="both"/>
        <w:rPr>
          <w:rFonts w:cstheme="minorHAnsi"/>
          <w:sz w:val="24"/>
          <w:szCs w:val="24"/>
        </w:rPr>
      </w:pPr>
    </w:p>
    <w:p w14:paraId="4BD7094D" w14:textId="77777777" w:rsidR="00193F49" w:rsidRDefault="00193F49" w:rsidP="00486A75">
      <w:pPr>
        <w:spacing w:before="120" w:after="240" w:line="360" w:lineRule="auto"/>
        <w:jc w:val="both"/>
        <w:rPr>
          <w:rFonts w:cstheme="minorHAnsi"/>
          <w:sz w:val="24"/>
          <w:szCs w:val="24"/>
        </w:rPr>
      </w:pPr>
    </w:p>
    <w:p w14:paraId="7362FB55" w14:textId="77777777" w:rsidR="00193F49" w:rsidRDefault="00193F49" w:rsidP="00193F49">
      <w:pPr>
        <w:spacing w:after="240" w:line="360" w:lineRule="auto"/>
        <w:jc w:val="both"/>
        <w:rPr>
          <w:rFonts w:cstheme="minorHAnsi"/>
          <w:sz w:val="24"/>
          <w:szCs w:val="24"/>
        </w:rPr>
      </w:pPr>
    </w:p>
    <w:p w14:paraId="3843C8BD" w14:textId="39D67568" w:rsidR="006B3E28" w:rsidRPr="00B37CEB" w:rsidRDefault="00B37CEB" w:rsidP="00193F49">
      <w:pPr>
        <w:spacing w:after="240" w:line="360" w:lineRule="auto"/>
        <w:jc w:val="both"/>
        <w:rPr>
          <w:rFonts w:cstheme="minorHAnsi"/>
          <w:sz w:val="24"/>
          <w:szCs w:val="24"/>
        </w:rPr>
      </w:pPr>
      <w:r w:rsidRPr="00B4330C">
        <w:rPr>
          <w:rFonts w:cstheme="minorHAnsi"/>
          <w:sz w:val="24"/>
          <w:szCs w:val="24"/>
        </w:rPr>
        <w:t xml:space="preserve">En </w:t>
      </w:r>
      <w:r>
        <w:rPr>
          <w:rFonts w:cstheme="minorHAnsi"/>
          <w:sz w:val="24"/>
          <w:szCs w:val="24"/>
        </w:rPr>
        <w:t xml:space="preserve">el siguiente gráfico se visualiza el nivel de cumplimiento del POA de </w:t>
      </w:r>
      <w:r w:rsidR="006C3993">
        <w:rPr>
          <w:rFonts w:cstheme="minorHAnsi"/>
          <w:sz w:val="24"/>
          <w:szCs w:val="24"/>
        </w:rPr>
        <w:t>Seguridad Física</w:t>
      </w:r>
      <w:r>
        <w:rPr>
          <w:rFonts w:cstheme="minorHAnsi"/>
          <w:sz w:val="24"/>
          <w:szCs w:val="24"/>
        </w:rPr>
        <w:t>:</w:t>
      </w:r>
    </w:p>
    <w:p w14:paraId="23208A8C" w14:textId="77777777" w:rsidR="00EB71B0" w:rsidRPr="00EB71B0" w:rsidRDefault="00EB71B0" w:rsidP="00486A75">
      <w:pPr>
        <w:spacing w:after="120"/>
        <w:rPr>
          <w:rFonts w:cstheme="minorHAnsi"/>
          <w:sz w:val="26"/>
          <w:szCs w:val="26"/>
        </w:rPr>
      </w:pPr>
      <w:r w:rsidRPr="00EB71B0">
        <w:rPr>
          <w:noProof/>
          <w:lang w:val="es-ES" w:eastAsia="es-ES"/>
        </w:rPr>
        <w:drawing>
          <wp:inline distT="0" distB="0" distL="0" distR="0" wp14:anchorId="4A54EB43" wp14:editId="0EBA4B13">
            <wp:extent cx="5476875" cy="2124075"/>
            <wp:effectExtent l="0" t="0" r="0" b="0"/>
            <wp:docPr id="14" name="Gráfico 14">
              <a:extLst xmlns:a="http://schemas.openxmlformats.org/drawingml/2006/main">
                <a:ext uri="{FF2B5EF4-FFF2-40B4-BE49-F238E27FC236}">
                  <a16:creationId xmlns:a16="http://schemas.microsoft.com/office/drawing/2014/main" id="{48F382C5-15C1-4482-811A-F46099BACF9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2E8C8167" w14:textId="77777777" w:rsidR="007115E9" w:rsidRPr="00EE4863" w:rsidRDefault="007115E9" w:rsidP="00EE4863">
      <w:pPr>
        <w:spacing w:before="120" w:after="120" w:line="240" w:lineRule="auto"/>
        <w:jc w:val="both"/>
        <w:rPr>
          <w:sz w:val="18"/>
          <w:szCs w:val="18"/>
        </w:rPr>
      </w:pPr>
    </w:p>
    <w:p w14:paraId="2BD4713C" w14:textId="42BED8B5" w:rsidR="00955F05" w:rsidRDefault="00E33623" w:rsidP="007A4879">
      <w:pPr>
        <w:spacing w:before="120" w:after="120" w:line="276" w:lineRule="auto"/>
        <w:jc w:val="both"/>
        <w:rPr>
          <w:sz w:val="28"/>
          <w:szCs w:val="28"/>
        </w:rPr>
      </w:pPr>
      <w:r w:rsidRPr="00955F05">
        <w:rPr>
          <w:sz w:val="24"/>
          <w:szCs w:val="24"/>
        </w:rPr>
        <w:t xml:space="preserve">Al cierre del primer trimestre la Dirección de Seguridad Física no presenta actividades o proyectos con desviaciones en la meta conforme a los objetivos planificados, ya que </w:t>
      </w:r>
      <w:r w:rsidR="00955F05">
        <w:rPr>
          <w:sz w:val="24"/>
          <w:szCs w:val="24"/>
        </w:rPr>
        <w:t>tiene</w:t>
      </w:r>
      <w:r w:rsidRPr="00955F05">
        <w:rPr>
          <w:sz w:val="24"/>
          <w:szCs w:val="24"/>
        </w:rPr>
        <w:t xml:space="preserve"> un cumplimiento de un 100%.</w:t>
      </w:r>
      <w:r w:rsidRPr="00A12224">
        <w:rPr>
          <w:sz w:val="28"/>
          <w:szCs w:val="28"/>
        </w:rPr>
        <w:t xml:space="preserve"> </w:t>
      </w:r>
    </w:p>
    <w:p w14:paraId="326FE923" w14:textId="3750E2F1" w:rsidR="00EB71B0" w:rsidRDefault="00EB71B0" w:rsidP="00547E82">
      <w:pPr>
        <w:spacing w:after="0" w:line="276" w:lineRule="auto"/>
        <w:jc w:val="both"/>
        <w:rPr>
          <w:rFonts w:cstheme="minorHAnsi"/>
        </w:rPr>
      </w:pPr>
    </w:p>
    <w:p w14:paraId="351F0328" w14:textId="01C8D393" w:rsidR="00193F49" w:rsidRDefault="00193F49" w:rsidP="00547E82">
      <w:pPr>
        <w:spacing w:after="0" w:line="276" w:lineRule="auto"/>
        <w:jc w:val="both"/>
        <w:rPr>
          <w:rFonts w:cstheme="minorHAnsi"/>
        </w:rPr>
      </w:pPr>
    </w:p>
    <w:p w14:paraId="1069712B" w14:textId="38272C08" w:rsidR="00193F49" w:rsidRDefault="00193F49" w:rsidP="00547E82">
      <w:pPr>
        <w:spacing w:after="0" w:line="276" w:lineRule="auto"/>
        <w:jc w:val="both"/>
        <w:rPr>
          <w:rFonts w:cstheme="minorHAnsi"/>
        </w:rPr>
      </w:pPr>
    </w:p>
    <w:p w14:paraId="51D0FC3B" w14:textId="59694EA8" w:rsidR="00193F49" w:rsidRDefault="00193F49" w:rsidP="00547E82">
      <w:pPr>
        <w:spacing w:after="0" w:line="276" w:lineRule="auto"/>
        <w:jc w:val="both"/>
        <w:rPr>
          <w:rFonts w:cstheme="minorHAnsi"/>
        </w:rPr>
      </w:pPr>
    </w:p>
    <w:p w14:paraId="37FB5A19" w14:textId="40BC4D78" w:rsidR="00193F49" w:rsidRDefault="00193F49" w:rsidP="00547E82">
      <w:pPr>
        <w:spacing w:after="0" w:line="276" w:lineRule="auto"/>
        <w:jc w:val="both"/>
        <w:rPr>
          <w:rFonts w:cstheme="minorHAnsi"/>
        </w:rPr>
      </w:pPr>
    </w:p>
    <w:p w14:paraId="12F4CD03" w14:textId="5469AC74" w:rsidR="00193F49" w:rsidRDefault="00193F49" w:rsidP="00547E82">
      <w:pPr>
        <w:spacing w:after="0" w:line="276" w:lineRule="auto"/>
        <w:jc w:val="both"/>
        <w:rPr>
          <w:rFonts w:cstheme="minorHAnsi"/>
        </w:rPr>
      </w:pPr>
    </w:p>
    <w:p w14:paraId="7509B91A" w14:textId="110F07EB" w:rsidR="00193F49" w:rsidRDefault="00193F49" w:rsidP="00547E82">
      <w:pPr>
        <w:spacing w:after="0" w:line="276" w:lineRule="auto"/>
        <w:jc w:val="both"/>
        <w:rPr>
          <w:rFonts w:cstheme="minorHAnsi"/>
        </w:rPr>
      </w:pPr>
    </w:p>
    <w:p w14:paraId="08AF8463" w14:textId="50767E6A" w:rsidR="00193F49" w:rsidRDefault="00193F49" w:rsidP="00547E82">
      <w:pPr>
        <w:spacing w:after="0" w:line="276" w:lineRule="auto"/>
        <w:jc w:val="both"/>
        <w:rPr>
          <w:rFonts w:cstheme="minorHAnsi"/>
        </w:rPr>
      </w:pPr>
    </w:p>
    <w:p w14:paraId="6CDC880A" w14:textId="635BD82C" w:rsidR="00193F49" w:rsidRDefault="00193F49" w:rsidP="00547E82">
      <w:pPr>
        <w:spacing w:after="0" w:line="276" w:lineRule="auto"/>
        <w:jc w:val="both"/>
        <w:rPr>
          <w:rFonts w:cstheme="minorHAnsi"/>
        </w:rPr>
      </w:pPr>
    </w:p>
    <w:p w14:paraId="55810998" w14:textId="5259DE7D" w:rsidR="00193F49" w:rsidRDefault="00193F49" w:rsidP="00547E82">
      <w:pPr>
        <w:spacing w:after="0" w:line="276" w:lineRule="auto"/>
        <w:jc w:val="both"/>
        <w:rPr>
          <w:rFonts w:cstheme="minorHAnsi"/>
        </w:rPr>
      </w:pPr>
    </w:p>
    <w:p w14:paraId="5CB94C2E" w14:textId="4BAC7AB2" w:rsidR="00193F49" w:rsidRDefault="00193F49" w:rsidP="00547E82">
      <w:pPr>
        <w:spacing w:after="0" w:line="276" w:lineRule="auto"/>
        <w:jc w:val="both"/>
        <w:rPr>
          <w:rFonts w:cstheme="minorHAnsi"/>
        </w:rPr>
      </w:pPr>
    </w:p>
    <w:p w14:paraId="32EBCD6A" w14:textId="1B3431AE" w:rsidR="00193F49" w:rsidRDefault="00193F49" w:rsidP="00547E82">
      <w:pPr>
        <w:spacing w:after="0" w:line="276" w:lineRule="auto"/>
        <w:jc w:val="both"/>
        <w:rPr>
          <w:rFonts w:cstheme="minorHAnsi"/>
        </w:rPr>
      </w:pPr>
    </w:p>
    <w:p w14:paraId="3C628F57" w14:textId="2C21E01D" w:rsidR="00193F49" w:rsidRDefault="00193F49" w:rsidP="00547E82">
      <w:pPr>
        <w:spacing w:after="0" w:line="276" w:lineRule="auto"/>
        <w:jc w:val="both"/>
        <w:rPr>
          <w:rFonts w:cstheme="minorHAnsi"/>
        </w:rPr>
      </w:pPr>
    </w:p>
    <w:p w14:paraId="2A9F7468" w14:textId="42417247" w:rsidR="00193F49" w:rsidRDefault="00193F49" w:rsidP="00547E82">
      <w:pPr>
        <w:spacing w:after="0" w:line="276" w:lineRule="auto"/>
        <w:jc w:val="both"/>
        <w:rPr>
          <w:rFonts w:cstheme="minorHAnsi"/>
        </w:rPr>
      </w:pPr>
    </w:p>
    <w:p w14:paraId="63C9E5FB" w14:textId="5388C65E" w:rsidR="00193F49" w:rsidRDefault="00193F49" w:rsidP="00547E82">
      <w:pPr>
        <w:spacing w:after="0" w:line="276" w:lineRule="auto"/>
        <w:jc w:val="both"/>
        <w:rPr>
          <w:rFonts w:cstheme="minorHAnsi"/>
        </w:rPr>
      </w:pPr>
    </w:p>
    <w:p w14:paraId="412EEB7A" w14:textId="400C6D4E" w:rsidR="00193F49" w:rsidRDefault="00193F49" w:rsidP="00547E82">
      <w:pPr>
        <w:spacing w:after="0" w:line="276" w:lineRule="auto"/>
        <w:jc w:val="both"/>
        <w:rPr>
          <w:rFonts w:cstheme="minorHAnsi"/>
        </w:rPr>
      </w:pPr>
    </w:p>
    <w:p w14:paraId="37CA15D7" w14:textId="5EB49E0A" w:rsidR="00193F49" w:rsidRDefault="00193F49" w:rsidP="00547E82">
      <w:pPr>
        <w:spacing w:after="0" w:line="276" w:lineRule="auto"/>
        <w:jc w:val="both"/>
        <w:rPr>
          <w:rFonts w:cstheme="minorHAnsi"/>
        </w:rPr>
      </w:pPr>
    </w:p>
    <w:p w14:paraId="521FC3AB" w14:textId="27A24F63" w:rsidR="00193F49" w:rsidRDefault="00193F49" w:rsidP="00547E82">
      <w:pPr>
        <w:spacing w:after="0" w:line="276" w:lineRule="auto"/>
        <w:jc w:val="both"/>
        <w:rPr>
          <w:rFonts w:cstheme="minorHAnsi"/>
        </w:rPr>
      </w:pPr>
    </w:p>
    <w:p w14:paraId="18CC61C2" w14:textId="73CF0C51" w:rsidR="00193F49" w:rsidRDefault="00193F49" w:rsidP="00547E82">
      <w:pPr>
        <w:spacing w:after="0" w:line="276" w:lineRule="auto"/>
        <w:jc w:val="both"/>
        <w:rPr>
          <w:rFonts w:cstheme="minorHAnsi"/>
        </w:rPr>
      </w:pPr>
    </w:p>
    <w:p w14:paraId="69186C25" w14:textId="68F9B6DC" w:rsidR="00193F49" w:rsidRDefault="00193F49" w:rsidP="00547E82">
      <w:pPr>
        <w:spacing w:after="0" w:line="276" w:lineRule="auto"/>
        <w:jc w:val="both"/>
        <w:rPr>
          <w:rFonts w:cstheme="minorHAnsi"/>
        </w:rPr>
      </w:pPr>
    </w:p>
    <w:p w14:paraId="4EE8F395" w14:textId="59D576EA" w:rsidR="00193F49" w:rsidRDefault="00193F49" w:rsidP="00547E82">
      <w:pPr>
        <w:spacing w:after="0" w:line="276" w:lineRule="auto"/>
        <w:jc w:val="both"/>
        <w:rPr>
          <w:rFonts w:cstheme="minorHAnsi"/>
        </w:rPr>
      </w:pPr>
    </w:p>
    <w:p w14:paraId="0A4FBA1C" w14:textId="3E19EF3B" w:rsidR="00EB71B0" w:rsidRDefault="00EB71B0" w:rsidP="00EB71B0">
      <w:pPr>
        <w:rPr>
          <w:rFonts w:cstheme="minorHAnsi"/>
          <w:sz w:val="6"/>
          <w:szCs w:val="6"/>
        </w:rPr>
      </w:pPr>
    </w:p>
    <w:p w14:paraId="03FB7E35" w14:textId="62256D93" w:rsidR="007C6876" w:rsidRDefault="007C6876" w:rsidP="007C6876">
      <w:pPr>
        <w:spacing w:after="0" w:line="240" w:lineRule="auto"/>
        <w:rPr>
          <w:rFonts w:cstheme="minorHAnsi"/>
          <w:sz w:val="6"/>
          <w:szCs w:val="6"/>
        </w:rPr>
      </w:pPr>
    </w:p>
    <w:p w14:paraId="50E994B1" w14:textId="77777777" w:rsidR="007C6876" w:rsidRPr="006E388C" w:rsidRDefault="007C6876" w:rsidP="007C6876">
      <w:pPr>
        <w:spacing w:after="120"/>
        <w:rPr>
          <w:rFonts w:cstheme="minorHAnsi"/>
          <w:sz w:val="2"/>
          <w:szCs w:val="2"/>
        </w:rPr>
      </w:pPr>
    </w:p>
    <w:p w14:paraId="2FA38835" w14:textId="0D3F5B38" w:rsidR="00EB71B0" w:rsidRDefault="00EB71B0" w:rsidP="00CB3EDB">
      <w:pPr>
        <w:pStyle w:val="Ttulo2"/>
        <w:numPr>
          <w:ilvl w:val="1"/>
          <w:numId w:val="17"/>
        </w:numPr>
        <w:spacing w:before="120" w:after="120" w:line="276" w:lineRule="auto"/>
        <w:ind w:left="567" w:hanging="567"/>
        <w:jc w:val="both"/>
        <w:rPr>
          <w:rFonts w:asciiTheme="minorHAnsi" w:eastAsia="MS Mincho" w:hAnsiTheme="minorHAnsi" w:cstheme="minorHAnsi"/>
          <w:b/>
          <w:bCs/>
          <w:color w:val="00B0F0"/>
          <w:sz w:val="32"/>
          <w:szCs w:val="32"/>
          <w:lang w:val="es-ES_tradnl" w:eastAsia="es-ES"/>
        </w:rPr>
      </w:pPr>
      <w:bookmarkStart w:id="116" w:name="_Toc100331253"/>
      <w:bookmarkStart w:id="117" w:name="_Toc102038035"/>
      <w:bookmarkStart w:id="118" w:name="_Toc102038719"/>
      <w:bookmarkStart w:id="119" w:name="_Toc102048141"/>
      <w:bookmarkStart w:id="120" w:name="_Toc102048170"/>
      <w:bookmarkStart w:id="121" w:name="_Toc102134680"/>
      <w:r w:rsidRPr="004D4C9C">
        <w:rPr>
          <w:rFonts w:asciiTheme="minorHAnsi" w:eastAsia="MS Mincho" w:hAnsiTheme="minorHAnsi" w:cstheme="minorHAnsi"/>
          <w:b/>
          <w:bCs/>
          <w:color w:val="00B0F0"/>
          <w:sz w:val="32"/>
          <w:szCs w:val="32"/>
          <w:lang w:val="es-ES_tradnl" w:eastAsia="es-ES"/>
        </w:rPr>
        <w:t>Resultados Logística</w:t>
      </w:r>
      <w:bookmarkEnd w:id="116"/>
      <w:bookmarkEnd w:id="117"/>
      <w:bookmarkEnd w:id="118"/>
      <w:bookmarkEnd w:id="119"/>
      <w:bookmarkEnd w:id="120"/>
      <w:bookmarkEnd w:id="121"/>
    </w:p>
    <w:p w14:paraId="3ECA9E38" w14:textId="69EE8515" w:rsidR="00F51782" w:rsidRPr="00486A75" w:rsidRDefault="00F51782" w:rsidP="004C76C9">
      <w:pPr>
        <w:spacing w:after="120" w:line="276" w:lineRule="auto"/>
        <w:jc w:val="both"/>
        <w:rPr>
          <w:rFonts w:cstheme="minorHAnsi"/>
          <w:sz w:val="24"/>
          <w:szCs w:val="24"/>
        </w:rPr>
      </w:pPr>
      <w:r w:rsidRPr="00F51782">
        <w:rPr>
          <w:rFonts w:cstheme="minorHAnsi"/>
          <w:sz w:val="24"/>
          <w:szCs w:val="24"/>
        </w:rPr>
        <w:t>A continuación, se muestran los resultados de los indicadores de resultados de la dirección:</w:t>
      </w:r>
    </w:p>
    <w:tbl>
      <w:tblPr>
        <w:tblStyle w:val="Tablaconcuadrcula5oscura-nfasis56"/>
        <w:tblpPr w:leftFromText="141" w:rightFromText="141" w:vertAnchor="text" w:horzAnchor="page" w:tblpX="1699" w:tblpY="85"/>
        <w:tblW w:w="9527"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5215"/>
        <w:gridCol w:w="1276"/>
        <w:gridCol w:w="1559"/>
        <w:gridCol w:w="1477"/>
      </w:tblGrid>
      <w:tr w:rsidR="004C76C9" w:rsidRPr="00EB71B0" w14:paraId="4A09D815" w14:textId="77777777" w:rsidTr="007C6876">
        <w:trPr>
          <w:cnfStyle w:val="100000000000" w:firstRow="1" w:lastRow="0" w:firstColumn="0" w:lastColumn="0" w:oddVBand="0" w:evenVBand="0" w:oddHBand="0"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215"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435E5113" w14:textId="456F0584" w:rsidR="00E20235" w:rsidRPr="00123166" w:rsidRDefault="00E20235" w:rsidP="009B41BE">
            <w:pPr>
              <w:spacing w:before="120" w:after="120" w:line="276" w:lineRule="auto"/>
              <w:rPr>
                <w:rFonts w:eastAsia="Times New Roman" w:cstheme="minorHAnsi"/>
                <w:sz w:val="24"/>
                <w:szCs w:val="24"/>
                <w:lang w:eastAsia="es-DO"/>
              </w:rPr>
            </w:pPr>
            <w:r w:rsidRPr="00E20235">
              <w:rPr>
                <w:rFonts w:eastAsia="Times New Roman" w:cstheme="minorHAnsi"/>
                <w:sz w:val="24"/>
                <w:szCs w:val="24"/>
                <w:lang w:eastAsia="es-DO"/>
              </w:rPr>
              <w:t>Indicadores</w:t>
            </w:r>
          </w:p>
        </w:tc>
        <w:tc>
          <w:tcPr>
            <w:tcW w:w="1276"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14591EEC" w14:textId="6735C57C" w:rsidR="00E20235" w:rsidRPr="00123166" w:rsidRDefault="00E20235" w:rsidP="009B41BE">
            <w:pPr>
              <w:spacing w:before="120" w:after="12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20235">
              <w:rPr>
                <w:rFonts w:eastAsia="Times New Roman" w:cstheme="minorHAnsi"/>
                <w:sz w:val="24"/>
                <w:szCs w:val="24"/>
                <w:lang w:eastAsia="es-DO"/>
              </w:rPr>
              <w:t>Marzo</w:t>
            </w:r>
          </w:p>
        </w:tc>
        <w:tc>
          <w:tcPr>
            <w:tcW w:w="1559"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3A03EF1E" w14:textId="574E70DC" w:rsidR="00E20235" w:rsidRPr="00A71758" w:rsidRDefault="00E20235" w:rsidP="009B41BE">
            <w:pPr>
              <w:spacing w:before="120" w:after="12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20235">
              <w:rPr>
                <w:rFonts w:eastAsia="Times New Roman" w:cstheme="minorHAnsi"/>
                <w:sz w:val="24"/>
                <w:szCs w:val="24"/>
                <w:lang w:eastAsia="es-DO"/>
              </w:rPr>
              <w:t>Acumulado T1</w:t>
            </w:r>
          </w:p>
        </w:tc>
        <w:tc>
          <w:tcPr>
            <w:tcW w:w="1477"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43F93242" w14:textId="4DC1A003" w:rsidR="00E20235" w:rsidRPr="00A71758" w:rsidRDefault="00E20235" w:rsidP="009B41BE">
            <w:pPr>
              <w:spacing w:before="120" w:after="12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20235">
              <w:rPr>
                <w:rFonts w:eastAsia="Times New Roman" w:cstheme="minorHAnsi"/>
                <w:sz w:val="24"/>
                <w:szCs w:val="24"/>
                <w:lang w:eastAsia="es-DO"/>
              </w:rPr>
              <w:t>Acumulado Año</w:t>
            </w:r>
          </w:p>
        </w:tc>
      </w:tr>
      <w:tr w:rsidR="004C76C9" w:rsidRPr="00EB71B0" w14:paraId="5A369508" w14:textId="77777777" w:rsidTr="007C6876">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76B369C1" w14:textId="42246560" w:rsidR="00E20235" w:rsidRPr="000F283E" w:rsidRDefault="00E20235" w:rsidP="009B41BE">
            <w:pPr>
              <w:spacing w:before="120" w:after="120" w:line="276" w:lineRule="auto"/>
              <w:rPr>
                <w:sz w:val="24"/>
                <w:szCs w:val="24"/>
              </w:rPr>
            </w:pPr>
            <w:r w:rsidRPr="000F283E">
              <w:rPr>
                <w:sz w:val="24"/>
                <w:szCs w:val="24"/>
              </w:rPr>
              <w:t xml:space="preserve">Gestión reducción de inventarios </w:t>
            </w:r>
          </w:p>
        </w:tc>
        <w:tc>
          <w:tcPr>
            <w:tcW w:w="1276" w:type="dxa"/>
            <w:shd w:val="clear" w:color="auto" w:fill="BDD6EE" w:themeFill="accent1" w:themeFillTint="66"/>
            <w:noWrap/>
            <w:vAlign w:val="center"/>
          </w:tcPr>
          <w:p w14:paraId="5BECFFEE" w14:textId="19076853" w:rsidR="00E20235" w:rsidRPr="00123166" w:rsidRDefault="006B34BC"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559" w:type="dxa"/>
            <w:shd w:val="clear" w:color="auto" w:fill="BDD6EE" w:themeFill="accent1" w:themeFillTint="66"/>
            <w:noWrap/>
            <w:vAlign w:val="center"/>
          </w:tcPr>
          <w:p w14:paraId="2E23402D" w14:textId="724E9742" w:rsidR="00E20235" w:rsidRPr="00123166" w:rsidRDefault="006B34BC"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88.00%</w:t>
            </w:r>
          </w:p>
        </w:tc>
        <w:tc>
          <w:tcPr>
            <w:tcW w:w="1477" w:type="dxa"/>
            <w:shd w:val="clear" w:color="auto" w:fill="BDD6EE" w:themeFill="accent1" w:themeFillTint="66"/>
            <w:noWrap/>
            <w:vAlign w:val="center"/>
          </w:tcPr>
          <w:p w14:paraId="1961DBB6" w14:textId="5C2BE06F" w:rsidR="00E20235" w:rsidRPr="00123166" w:rsidRDefault="006B34BC"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22.00%</w:t>
            </w:r>
          </w:p>
        </w:tc>
      </w:tr>
      <w:tr w:rsidR="004C76C9" w:rsidRPr="00EB71B0" w14:paraId="3E0DD615" w14:textId="77777777" w:rsidTr="007C6876">
        <w:trPr>
          <w:trHeight w:val="397"/>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7B002B6B" w14:textId="6F8F5754" w:rsidR="006B34BC" w:rsidRPr="00123166" w:rsidRDefault="006B34BC" w:rsidP="009B41BE">
            <w:pPr>
              <w:spacing w:before="120" w:after="120" w:line="276" w:lineRule="auto"/>
              <w:rPr>
                <w:sz w:val="24"/>
                <w:szCs w:val="24"/>
              </w:rPr>
            </w:pPr>
            <w:r w:rsidRPr="00123166">
              <w:rPr>
                <w:rFonts w:cstheme="minorHAnsi"/>
                <w:sz w:val="24"/>
                <w:szCs w:val="24"/>
              </w:rPr>
              <w:t xml:space="preserve">Tiempo atención </w:t>
            </w:r>
            <w:r>
              <w:rPr>
                <w:rFonts w:cstheme="minorHAnsi"/>
                <w:sz w:val="24"/>
                <w:szCs w:val="24"/>
              </w:rPr>
              <w:t>r</w:t>
            </w:r>
            <w:r w:rsidRPr="00123166">
              <w:rPr>
                <w:rFonts w:cstheme="minorHAnsi"/>
                <w:sz w:val="24"/>
                <w:szCs w:val="24"/>
              </w:rPr>
              <w:t>equerimientos (planificados)</w:t>
            </w:r>
            <w:r w:rsidRPr="00123166">
              <w:rPr>
                <w:sz w:val="24"/>
                <w:szCs w:val="24"/>
              </w:rPr>
              <w:t xml:space="preserve"> </w:t>
            </w:r>
          </w:p>
        </w:tc>
        <w:tc>
          <w:tcPr>
            <w:tcW w:w="1276" w:type="dxa"/>
            <w:shd w:val="clear" w:color="auto" w:fill="BDD6EE" w:themeFill="accent1" w:themeFillTint="66"/>
            <w:noWrap/>
            <w:vAlign w:val="center"/>
          </w:tcPr>
          <w:p w14:paraId="508EAE11" w14:textId="789161B7" w:rsidR="006B34BC" w:rsidRPr="00123166" w:rsidRDefault="006B34BC"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559" w:type="dxa"/>
            <w:shd w:val="clear" w:color="auto" w:fill="BDD6EE" w:themeFill="accent1" w:themeFillTint="66"/>
            <w:noWrap/>
            <w:vAlign w:val="center"/>
          </w:tcPr>
          <w:p w14:paraId="0CB8A84E" w14:textId="7C5EAFE6" w:rsidR="006B34BC" w:rsidRPr="00123166" w:rsidRDefault="006B34BC"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477" w:type="dxa"/>
            <w:shd w:val="clear" w:color="auto" w:fill="BDD6EE" w:themeFill="accent1" w:themeFillTint="66"/>
            <w:noWrap/>
            <w:vAlign w:val="center"/>
          </w:tcPr>
          <w:p w14:paraId="231D81EB" w14:textId="56027456" w:rsidR="006B34BC" w:rsidRPr="00123166" w:rsidRDefault="006B34BC"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C76C9" w:rsidRPr="00EB71B0" w14:paraId="194ABCDE" w14:textId="77777777" w:rsidTr="007C6876">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33DAC8EF" w14:textId="77777777" w:rsidR="006B34BC" w:rsidRPr="00123166" w:rsidRDefault="006B34BC" w:rsidP="009B41BE">
            <w:pPr>
              <w:spacing w:before="120" w:after="120" w:line="276" w:lineRule="auto"/>
              <w:ind w:left="1560" w:hanging="1560"/>
              <w:rPr>
                <w:rFonts w:cstheme="minorHAnsi"/>
                <w:sz w:val="24"/>
                <w:szCs w:val="24"/>
              </w:rPr>
            </w:pPr>
            <w:r w:rsidRPr="00123166">
              <w:rPr>
                <w:rFonts w:cstheme="minorHAnsi"/>
                <w:sz w:val="24"/>
                <w:szCs w:val="24"/>
              </w:rPr>
              <w:t xml:space="preserve">Desviación de inventario </w:t>
            </w:r>
          </w:p>
        </w:tc>
        <w:tc>
          <w:tcPr>
            <w:tcW w:w="1276" w:type="dxa"/>
            <w:shd w:val="clear" w:color="auto" w:fill="BDD6EE" w:themeFill="accent1" w:themeFillTint="66"/>
            <w:noWrap/>
            <w:vAlign w:val="center"/>
          </w:tcPr>
          <w:p w14:paraId="6B5B427A" w14:textId="605A9B79" w:rsidR="006B34BC" w:rsidRPr="00123166" w:rsidRDefault="006B34BC"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559" w:type="dxa"/>
            <w:shd w:val="clear" w:color="auto" w:fill="BDD6EE" w:themeFill="accent1" w:themeFillTint="66"/>
            <w:noWrap/>
            <w:vAlign w:val="center"/>
          </w:tcPr>
          <w:p w14:paraId="2712315E" w14:textId="0F0B665F" w:rsidR="006B34BC" w:rsidRPr="00123166" w:rsidRDefault="006B34BC"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477" w:type="dxa"/>
            <w:shd w:val="clear" w:color="auto" w:fill="BDD6EE" w:themeFill="accent1" w:themeFillTint="66"/>
            <w:noWrap/>
            <w:vAlign w:val="center"/>
          </w:tcPr>
          <w:p w14:paraId="7FFC9E1D" w14:textId="43631630" w:rsidR="006B34BC" w:rsidRPr="00123166" w:rsidRDefault="006B34BC"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C76C9" w:rsidRPr="00EB71B0" w14:paraId="485C7C0E" w14:textId="77777777" w:rsidTr="007C6876">
        <w:trPr>
          <w:trHeight w:val="397"/>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633C4DB7" w14:textId="76E50509" w:rsidR="006B34BC" w:rsidRPr="00123166" w:rsidRDefault="006B34BC" w:rsidP="009B41BE">
            <w:pPr>
              <w:spacing w:before="120" w:after="120" w:line="276" w:lineRule="auto"/>
              <w:rPr>
                <w:rFonts w:cstheme="minorHAnsi"/>
                <w:sz w:val="24"/>
                <w:szCs w:val="24"/>
              </w:rPr>
            </w:pPr>
            <w:r w:rsidRPr="00123166">
              <w:rPr>
                <w:rFonts w:cstheme="minorHAnsi"/>
                <w:sz w:val="24"/>
                <w:szCs w:val="24"/>
              </w:rPr>
              <w:t>Recuperación por concepto de materiales desmontados del terreno</w:t>
            </w:r>
          </w:p>
        </w:tc>
        <w:tc>
          <w:tcPr>
            <w:tcW w:w="1276" w:type="dxa"/>
            <w:shd w:val="clear" w:color="auto" w:fill="BDD6EE" w:themeFill="accent1" w:themeFillTint="66"/>
            <w:noWrap/>
            <w:vAlign w:val="center"/>
          </w:tcPr>
          <w:p w14:paraId="1B7E40BF" w14:textId="1655EB98" w:rsidR="006B34BC" w:rsidRPr="00123166" w:rsidRDefault="006B34BC"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559" w:type="dxa"/>
            <w:shd w:val="clear" w:color="auto" w:fill="BDD6EE" w:themeFill="accent1" w:themeFillTint="66"/>
            <w:noWrap/>
            <w:vAlign w:val="center"/>
          </w:tcPr>
          <w:p w14:paraId="55869C01" w14:textId="793BF065" w:rsidR="006B34BC" w:rsidRPr="00123166" w:rsidRDefault="006B34BC"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477" w:type="dxa"/>
            <w:shd w:val="clear" w:color="auto" w:fill="BDD6EE" w:themeFill="accent1" w:themeFillTint="66"/>
            <w:noWrap/>
            <w:vAlign w:val="center"/>
          </w:tcPr>
          <w:p w14:paraId="281BAA2E" w14:textId="0B824C27" w:rsidR="006B34BC" w:rsidRPr="00123166" w:rsidRDefault="006B34BC"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C76C9" w:rsidRPr="00EB71B0" w14:paraId="7E44D526" w14:textId="77777777" w:rsidTr="007C6876">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1F0FFAA8" w14:textId="0C763940" w:rsidR="006B34BC" w:rsidRPr="00123166" w:rsidRDefault="006B34BC" w:rsidP="009B41BE">
            <w:pPr>
              <w:spacing w:before="120" w:after="120" w:line="276" w:lineRule="auto"/>
              <w:rPr>
                <w:rFonts w:cstheme="minorHAnsi"/>
                <w:sz w:val="24"/>
                <w:szCs w:val="24"/>
              </w:rPr>
            </w:pPr>
            <w:r w:rsidRPr="00123166">
              <w:rPr>
                <w:rFonts w:cstheme="minorHAnsi"/>
                <w:sz w:val="24"/>
                <w:szCs w:val="24"/>
              </w:rPr>
              <w:t>Recuperación por concepto de ventas de materiales chatarra</w:t>
            </w:r>
          </w:p>
        </w:tc>
        <w:tc>
          <w:tcPr>
            <w:tcW w:w="1276" w:type="dxa"/>
            <w:shd w:val="clear" w:color="auto" w:fill="BDD6EE" w:themeFill="accent1" w:themeFillTint="66"/>
            <w:noWrap/>
            <w:vAlign w:val="center"/>
          </w:tcPr>
          <w:p w14:paraId="430FC324" w14:textId="20B03894" w:rsidR="006B34BC" w:rsidRPr="00123166" w:rsidRDefault="006B34BC"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559" w:type="dxa"/>
            <w:shd w:val="clear" w:color="auto" w:fill="BDD6EE" w:themeFill="accent1" w:themeFillTint="66"/>
            <w:noWrap/>
            <w:vAlign w:val="center"/>
          </w:tcPr>
          <w:p w14:paraId="4EBE1A30" w14:textId="23775963" w:rsidR="006B34BC" w:rsidRPr="00123166" w:rsidRDefault="006B34BC"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477" w:type="dxa"/>
            <w:shd w:val="clear" w:color="auto" w:fill="BDD6EE" w:themeFill="accent1" w:themeFillTint="66"/>
            <w:noWrap/>
            <w:vAlign w:val="center"/>
          </w:tcPr>
          <w:p w14:paraId="6DFF82AB" w14:textId="34ACF9B7" w:rsidR="006B34BC" w:rsidRPr="00123166" w:rsidRDefault="006B34BC"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C76C9" w:rsidRPr="00EB71B0" w14:paraId="57D6FE3D" w14:textId="77777777" w:rsidTr="007C6876">
        <w:trPr>
          <w:trHeight w:val="397"/>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31B21CE6" w14:textId="5BCD164A" w:rsidR="00FE5186" w:rsidRPr="00123166" w:rsidRDefault="00FE5186" w:rsidP="009B41BE">
            <w:pPr>
              <w:spacing w:before="120" w:after="120" w:line="276" w:lineRule="auto"/>
              <w:ind w:left="1560" w:hanging="1560"/>
              <w:rPr>
                <w:rFonts w:cstheme="minorHAnsi"/>
                <w:sz w:val="24"/>
                <w:szCs w:val="24"/>
              </w:rPr>
            </w:pPr>
            <w:r w:rsidRPr="00123166">
              <w:rPr>
                <w:rFonts w:cstheme="minorHAnsi"/>
                <w:sz w:val="24"/>
                <w:szCs w:val="24"/>
              </w:rPr>
              <w:t>% Eficacia del PACC</w:t>
            </w:r>
          </w:p>
        </w:tc>
        <w:tc>
          <w:tcPr>
            <w:tcW w:w="1276" w:type="dxa"/>
            <w:shd w:val="clear" w:color="auto" w:fill="BDD6EE" w:themeFill="accent1" w:themeFillTint="66"/>
            <w:noWrap/>
            <w:vAlign w:val="center"/>
          </w:tcPr>
          <w:p w14:paraId="190B7468" w14:textId="58769C51" w:rsidR="00FE5186" w:rsidRPr="00FE5186" w:rsidRDefault="00EC6F9A"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highlight w:val="yellow"/>
                <w:lang w:eastAsia="es-DO"/>
              </w:rPr>
            </w:pPr>
            <w:r w:rsidRPr="00EC6F9A">
              <w:rPr>
                <w:rFonts w:eastAsia="Times New Roman" w:cstheme="minorHAnsi"/>
                <w:sz w:val="24"/>
                <w:szCs w:val="24"/>
                <w:lang w:eastAsia="es-DO"/>
              </w:rPr>
              <w:t>-</w:t>
            </w:r>
          </w:p>
        </w:tc>
        <w:tc>
          <w:tcPr>
            <w:tcW w:w="1559" w:type="dxa"/>
            <w:shd w:val="clear" w:color="auto" w:fill="BDD6EE" w:themeFill="accent1" w:themeFillTint="66"/>
            <w:noWrap/>
            <w:vAlign w:val="center"/>
          </w:tcPr>
          <w:p w14:paraId="677D6CE1" w14:textId="488EAEBC" w:rsidR="00FE5186" w:rsidRPr="00EC6F9A" w:rsidRDefault="00EC6F9A"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C6F9A">
              <w:rPr>
                <w:rFonts w:eastAsia="Times New Roman" w:cstheme="minorHAnsi"/>
                <w:sz w:val="24"/>
                <w:szCs w:val="24"/>
                <w:lang w:eastAsia="es-DO"/>
              </w:rPr>
              <w:t>-</w:t>
            </w:r>
          </w:p>
        </w:tc>
        <w:tc>
          <w:tcPr>
            <w:tcW w:w="1477" w:type="dxa"/>
            <w:shd w:val="clear" w:color="auto" w:fill="BDD6EE" w:themeFill="accent1" w:themeFillTint="66"/>
            <w:noWrap/>
            <w:vAlign w:val="center"/>
          </w:tcPr>
          <w:p w14:paraId="51C6EF4B" w14:textId="24D244AE" w:rsidR="00FE5186" w:rsidRPr="00EC6F9A" w:rsidRDefault="00EC6F9A"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C6F9A">
              <w:rPr>
                <w:rFonts w:eastAsia="Times New Roman" w:cstheme="minorHAnsi"/>
                <w:sz w:val="24"/>
                <w:szCs w:val="24"/>
                <w:lang w:eastAsia="es-DO"/>
              </w:rPr>
              <w:t>-</w:t>
            </w:r>
          </w:p>
        </w:tc>
      </w:tr>
      <w:tr w:rsidR="004C76C9" w:rsidRPr="00EB71B0" w14:paraId="2432D4DC" w14:textId="77777777" w:rsidTr="007C6876">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6DE45CDF" w14:textId="159B2194" w:rsidR="00FE5186" w:rsidRPr="00123166" w:rsidRDefault="00FE5186" w:rsidP="009B41BE">
            <w:pPr>
              <w:spacing w:before="120" w:after="120" w:line="276" w:lineRule="auto"/>
              <w:rPr>
                <w:rFonts w:cstheme="minorHAnsi"/>
                <w:sz w:val="24"/>
                <w:szCs w:val="24"/>
              </w:rPr>
            </w:pPr>
            <w:r w:rsidRPr="00123166">
              <w:rPr>
                <w:rFonts w:cstheme="minorHAnsi"/>
                <w:sz w:val="24"/>
                <w:szCs w:val="24"/>
              </w:rPr>
              <w:t>% Cumplimiento Sistema Nacional de Contrataciones Públicas</w:t>
            </w:r>
          </w:p>
        </w:tc>
        <w:tc>
          <w:tcPr>
            <w:tcW w:w="1276" w:type="dxa"/>
            <w:shd w:val="clear" w:color="auto" w:fill="BDD6EE" w:themeFill="accent1" w:themeFillTint="66"/>
            <w:noWrap/>
            <w:vAlign w:val="center"/>
          </w:tcPr>
          <w:p w14:paraId="6CCBDABC" w14:textId="79AA610D" w:rsidR="00FE5186" w:rsidRPr="00FE5186" w:rsidRDefault="00EC6F9A"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highlight w:val="yellow"/>
                <w:lang w:eastAsia="es-DO"/>
              </w:rPr>
            </w:pPr>
            <w:r w:rsidRPr="00EC6F9A">
              <w:rPr>
                <w:rFonts w:eastAsia="Times New Roman" w:cstheme="minorHAnsi"/>
                <w:sz w:val="24"/>
                <w:szCs w:val="24"/>
                <w:lang w:eastAsia="es-DO"/>
              </w:rPr>
              <w:t>-</w:t>
            </w:r>
          </w:p>
        </w:tc>
        <w:tc>
          <w:tcPr>
            <w:tcW w:w="1559" w:type="dxa"/>
            <w:shd w:val="clear" w:color="auto" w:fill="BDD6EE" w:themeFill="accent1" w:themeFillTint="66"/>
            <w:noWrap/>
            <w:vAlign w:val="center"/>
          </w:tcPr>
          <w:p w14:paraId="639344B9" w14:textId="17A96457" w:rsidR="00FE5186" w:rsidRPr="00EC6F9A" w:rsidRDefault="00EC6F9A"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C6F9A">
              <w:rPr>
                <w:rFonts w:eastAsia="Times New Roman" w:cstheme="minorHAnsi"/>
                <w:sz w:val="24"/>
                <w:szCs w:val="24"/>
                <w:lang w:eastAsia="es-DO"/>
              </w:rPr>
              <w:t>-</w:t>
            </w:r>
          </w:p>
        </w:tc>
        <w:tc>
          <w:tcPr>
            <w:tcW w:w="1477" w:type="dxa"/>
            <w:shd w:val="clear" w:color="auto" w:fill="BDD6EE" w:themeFill="accent1" w:themeFillTint="66"/>
            <w:noWrap/>
            <w:vAlign w:val="center"/>
          </w:tcPr>
          <w:p w14:paraId="23C052BD" w14:textId="1DC3C2E4" w:rsidR="00FE5186" w:rsidRPr="00EC6F9A" w:rsidRDefault="00EC6F9A"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C6F9A">
              <w:rPr>
                <w:rFonts w:eastAsia="Times New Roman" w:cstheme="minorHAnsi"/>
                <w:sz w:val="24"/>
                <w:szCs w:val="24"/>
                <w:lang w:eastAsia="es-DO"/>
              </w:rPr>
              <w:t>-</w:t>
            </w:r>
          </w:p>
        </w:tc>
      </w:tr>
      <w:tr w:rsidR="004C76C9" w:rsidRPr="00EB71B0" w14:paraId="5D34D083" w14:textId="77777777" w:rsidTr="007C6876">
        <w:trPr>
          <w:trHeight w:val="397"/>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4D1CB83D" w14:textId="2FCC1985" w:rsidR="00467B0E" w:rsidRPr="00123166" w:rsidRDefault="00467B0E" w:rsidP="009B41BE">
            <w:pPr>
              <w:spacing w:before="120" w:after="120" w:line="276" w:lineRule="auto"/>
              <w:rPr>
                <w:rFonts w:cstheme="minorHAnsi"/>
                <w:sz w:val="24"/>
                <w:szCs w:val="24"/>
              </w:rPr>
            </w:pPr>
            <w:r w:rsidRPr="00123166">
              <w:rPr>
                <w:rFonts w:cstheme="minorHAnsi"/>
                <w:sz w:val="24"/>
                <w:szCs w:val="24"/>
              </w:rPr>
              <w:t>Tiempo de indisponibilidad de vehículos con averías menores</w:t>
            </w:r>
          </w:p>
        </w:tc>
        <w:tc>
          <w:tcPr>
            <w:tcW w:w="1276" w:type="dxa"/>
            <w:shd w:val="clear" w:color="auto" w:fill="BDD6EE" w:themeFill="accent1" w:themeFillTint="66"/>
            <w:noWrap/>
            <w:vAlign w:val="center"/>
          </w:tcPr>
          <w:p w14:paraId="61D4DE77" w14:textId="42140904" w:rsidR="00467B0E" w:rsidRPr="00123166" w:rsidRDefault="00467B0E"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559" w:type="dxa"/>
            <w:shd w:val="clear" w:color="auto" w:fill="BDD6EE" w:themeFill="accent1" w:themeFillTint="66"/>
            <w:noWrap/>
            <w:vAlign w:val="center"/>
          </w:tcPr>
          <w:p w14:paraId="3E67610F" w14:textId="3D2B9B0F" w:rsidR="00467B0E" w:rsidRPr="00123166" w:rsidRDefault="00467B0E"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477" w:type="dxa"/>
            <w:shd w:val="clear" w:color="auto" w:fill="BDD6EE" w:themeFill="accent1" w:themeFillTint="66"/>
            <w:noWrap/>
            <w:vAlign w:val="center"/>
          </w:tcPr>
          <w:p w14:paraId="1F035085" w14:textId="357454EB" w:rsidR="00467B0E" w:rsidRPr="00123166" w:rsidRDefault="00467B0E" w:rsidP="009B41BE">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C76C9" w:rsidRPr="00EB71B0" w14:paraId="3076C995" w14:textId="77777777" w:rsidTr="007C6876">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bottom w:val="single" w:sz="24" w:space="0" w:color="FFFFFF" w:themeColor="background1"/>
            </w:tcBorders>
            <w:shd w:val="clear" w:color="auto" w:fill="002060"/>
            <w:vAlign w:val="center"/>
          </w:tcPr>
          <w:p w14:paraId="4E301565" w14:textId="18092AE8" w:rsidR="00467B0E" w:rsidRPr="00123166" w:rsidRDefault="00467B0E" w:rsidP="009B41BE">
            <w:pPr>
              <w:spacing w:before="120" w:after="120" w:line="276" w:lineRule="auto"/>
              <w:rPr>
                <w:sz w:val="24"/>
                <w:szCs w:val="24"/>
              </w:rPr>
            </w:pPr>
            <w:r w:rsidRPr="00123166">
              <w:rPr>
                <w:rFonts w:cstheme="minorHAnsi"/>
                <w:sz w:val="24"/>
                <w:szCs w:val="24"/>
              </w:rPr>
              <w:t>Atención requerimientos de vehículos planificados</w:t>
            </w:r>
          </w:p>
        </w:tc>
        <w:tc>
          <w:tcPr>
            <w:tcW w:w="1276" w:type="dxa"/>
            <w:shd w:val="clear" w:color="auto" w:fill="BDD6EE" w:themeFill="accent1" w:themeFillTint="66"/>
            <w:noWrap/>
            <w:vAlign w:val="center"/>
          </w:tcPr>
          <w:p w14:paraId="25B19B6F" w14:textId="4AEA99EE" w:rsidR="00467B0E" w:rsidRPr="00123166" w:rsidRDefault="00467B0E"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559" w:type="dxa"/>
            <w:shd w:val="clear" w:color="auto" w:fill="BDD6EE" w:themeFill="accent1" w:themeFillTint="66"/>
            <w:noWrap/>
            <w:vAlign w:val="center"/>
          </w:tcPr>
          <w:p w14:paraId="29A4BFB3" w14:textId="5CB12B26" w:rsidR="00467B0E" w:rsidRPr="00123166" w:rsidRDefault="00467B0E"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A1751A">
              <w:rPr>
                <w:rFonts w:eastAsia="Times New Roman" w:cstheme="minorHAnsi"/>
                <w:sz w:val="24"/>
                <w:szCs w:val="24"/>
                <w:lang w:eastAsia="es-DO"/>
              </w:rPr>
              <w:t>100.00%</w:t>
            </w:r>
          </w:p>
        </w:tc>
        <w:tc>
          <w:tcPr>
            <w:tcW w:w="1477" w:type="dxa"/>
            <w:shd w:val="clear" w:color="auto" w:fill="BDD6EE" w:themeFill="accent1" w:themeFillTint="66"/>
            <w:noWrap/>
            <w:vAlign w:val="center"/>
          </w:tcPr>
          <w:p w14:paraId="305B0FB8" w14:textId="7CB2303B" w:rsidR="00467B0E" w:rsidRPr="00123166" w:rsidRDefault="00467B0E" w:rsidP="009B41BE">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bl>
    <w:p w14:paraId="2CCBDCE8" w14:textId="67F1614C" w:rsidR="0026366C" w:rsidRDefault="0026366C" w:rsidP="00EB71B0">
      <w:pPr>
        <w:ind w:left="1560" w:hanging="1560"/>
        <w:rPr>
          <w:rFonts w:cstheme="minorHAnsi"/>
          <w:sz w:val="4"/>
          <w:szCs w:val="4"/>
        </w:rPr>
      </w:pPr>
    </w:p>
    <w:p w14:paraId="322E9486" w14:textId="4004B272" w:rsidR="006E388C" w:rsidRDefault="006E388C" w:rsidP="00473276">
      <w:pPr>
        <w:spacing w:after="0"/>
        <w:ind w:left="1560" w:hanging="1560"/>
        <w:rPr>
          <w:rFonts w:cstheme="minorHAnsi"/>
          <w:sz w:val="4"/>
          <w:szCs w:val="4"/>
        </w:rPr>
      </w:pPr>
    </w:p>
    <w:p w14:paraId="0F3E8A1F" w14:textId="77777777" w:rsidR="006E388C" w:rsidRDefault="006E388C" w:rsidP="00473276">
      <w:pPr>
        <w:spacing w:after="0"/>
        <w:ind w:left="1560" w:hanging="1560"/>
        <w:rPr>
          <w:rFonts w:cstheme="minorHAnsi"/>
          <w:sz w:val="4"/>
          <w:szCs w:val="4"/>
        </w:rPr>
      </w:pPr>
    </w:p>
    <w:p w14:paraId="67F1211D" w14:textId="0CA8E249" w:rsidR="00FE6F93" w:rsidRDefault="007F1EA6" w:rsidP="005A6588">
      <w:pPr>
        <w:spacing w:before="240" w:after="240" w:line="276" w:lineRule="auto"/>
        <w:ind w:right="-454"/>
        <w:jc w:val="both"/>
        <w:rPr>
          <w:rFonts w:cstheme="minorHAnsi"/>
          <w:sz w:val="24"/>
          <w:szCs w:val="24"/>
        </w:rPr>
      </w:pPr>
      <w:r>
        <w:rPr>
          <w:rFonts w:cstheme="minorHAnsi"/>
          <w:sz w:val="24"/>
          <w:szCs w:val="24"/>
        </w:rPr>
        <w:t>Con relación al indicador % Eficaci</w:t>
      </w:r>
      <w:r w:rsidR="005A4115">
        <w:rPr>
          <w:rFonts w:cstheme="minorHAnsi"/>
          <w:sz w:val="24"/>
          <w:szCs w:val="24"/>
        </w:rPr>
        <w:t>a</w:t>
      </w:r>
      <w:r>
        <w:rPr>
          <w:rFonts w:cstheme="minorHAnsi"/>
          <w:sz w:val="24"/>
          <w:szCs w:val="24"/>
        </w:rPr>
        <w:t xml:space="preserve"> del PACC</w:t>
      </w:r>
      <w:r w:rsidR="005A4115">
        <w:rPr>
          <w:rFonts w:cstheme="minorHAnsi"/>
          <w:sz w:val="24"/>
          <w:szCs w:val="24"/>
        </w:rPr>
        <w:t>, p</w:t>
      </w:r>
      <w:r w:rsidR="00FE6F93">
        <w:rPr>
          <w:rFonts w:cstheme="minorHAnsi"/>
          <w:sz w:val="24"/>
          <w:szCs w:val="24"/>
        </w:rPr>
        <w:t>or temas</w:t>
      </w:r>
      <w:r w:rsidR="00F02B58">
        <w:rPr>
          <w:rFonts w:cstheme="minorHAnsi"/>
          <w:sz w:val="24"/>
          <w:szCs w:val="24"/>
        </w:rPr>
        <w:t xml:space="preserve"> de ajustes</w:t>
      </w:r>
      <w:r w:rsidR="00FE6F93">
        <w:rPr>
          <w:rFonts w:cstheme="minorHAnsi"/>
          <w:sz w:val="24"/>
          <w:szCs w:val="24"/>
        </w:rPr>
        <w:t xml:space="preserve"> presupuestarios, </w:t>
      </w:r>
      <w:r w:rsidR="0086448D">
        <w:rPr>
          <w:rFonts w:cstheme="minorHAnsi"/>
          <w:sz w:val="24"/>
          <w:szCs w:val="24"/>
        </w:rPr>
        <w:t>el PACC</w:t>
      </w:r>
      <w:r w:rsidR="00FE6F93">
        <w:rPr>
          <w:rFonts w:cstheme="minorHAnsi"/>
          <w:sz w:val="24"/>
          <w:szCs w:val="24"/>
        </w:rPr>
        <w:t xml:space="preserve"> en</w:t>
      </w:r>
      <w:r w:rsidR="0086448D">
        <w:rPr>
          <w:rFonts w:cstheme="minorHAnsi"/>
          <w:sz w:val="24"/>
          <w:szCs w:val="24"/>
        </w:rPr>
        <w:t>tró en</w:t>
      </w:r>
      <w:r w:rsidR="00FE6F93">
        <w:rPr>
          <w:rFonts w:cstheme="minorHAnsi"/>
          <w:sz w:val="24"/>
          <w:szCs w:val="24"/>
        </w:rPr>
        <w:t xml:space="preserve"> vigencia a partir de abril. </w:t>
      </w:r>
      <w:r w:rsidR="005A4115">
        <w:rPr>
          <w:rFonts w:cstheme="minorHAnsi"/>
          <w:sz w:val="24"/>
          <w:szCs w:val="24"/>
        </w:rPr>
        <w:t xml:space="preserve">En el caso de </w:t>
      </w:r>
      <w:r w:rsidR="00F02B58" w:rsidRPr="00123166">
        <w:rPr>
          <w:rFonts w:cstheme="minorHAnsi"/>
          <w:sz w:val="24"/>
          <w:szCs w:val="24"/>
        </w:rPr>
        <w:t xml:space="preserve">% Cumplimiento </w:t>
      </w:r>
      <w:r w:rsidR="00C15F60">
        <w:rPr>
          <w:rFonts w:cstheme="minorHAnsi"/>
          <w:sz w:val="24"/>
          <w:szCs w:val="24"/>
        </w:rPr>
        <w:t xml:space="preserve">del </w:t>
      </w:r>
      <w:r w:rsidR="00F02B58" w:rsidRPr="00123166">
        <w:rPr>
          <w:rFonts w:cstheme="minorHAnsi"/>
          <w:sz w:val="24"/>
          <w:szCs w:val="24"/>
        </w:rPr>
        <w:t>Sistema Nacional de Contrataciones Públicas</w:t>
      </w:r>
      <w:r w:rsidR="00C15F60">
        <w:rPr>
          <w:rFonts w:cstheme="minorHAnsi"/>
          <w:sz w:val="24"/>
          <w:szCs w:val="24"/>
        </w:rPr>
        <w:t>,</w:t>
      </w:r>
      <w:r w:rsidR="00F02B58">
        <w:rPr>
          <w:rFonts w:cstheme="minorHAnsi"/>
          <w:sz w:val="24"/>
          <w:szCs w:val="24"/>
        </w:rPr>
        <w:t xml:space="preserve"> aun no se dispone </w:t>
      </w:r>
      <w:r w:rsidR="00C15F60">
        <w:rPr>
          <w:rFonts w:cstheme="minorHAnsi"/>
          <w:sz w:val="24"/>
          <w:szCs w:val="24"/>
        </w:rPr>
        <w:t>del</w:t>
      </w:r>
      <w:r w:rsidR="00F02B58">
        <w:rPr>
          <w:rFonts w:cstheme="minorHAnsi"/>
          <w:sz w:val="24"/>
          <w:szCs w:val="24"/>
        </w:rPr>
        <w:t xml:space="preserve"> resultado en el SISCOMPRAS que emite </w:t>
      </w:r>
      <w:r w:rsidR="00CD744D">
        <w:rPr>
          <w:rFonts w:cstheme="minorHAnsi"/>
          <w:sz w:val="24"/>
          <w:szCs w:val="24"/>
        </w:rPr>
        <w:t xml:space="preserve">trimestralmente </w:t>
      </w:r>
      <w:r w:rsidR="00F02B58">
        <w:rPr>
          <w:rFonts w:cstheme="minorHAnsi"/>
          <w:sz w:val="24"/>
          <w:szCs w:val="24"/>
        </w:rPr>
        <w:t>la D</w:t>
      </w:r>
      <w:r w:rsidR="00CD744D">
        <w:rPr>
          <w:rFonts w:cstheme="minorHAnsi"/>
          <w:sz w:val="24"/>
          <w:szCs w:val="24"/>
        </w:rPr>
        <w:t xml:space="preserve">irección </w:t>
      </w:r>
      <w:r w:rsidR="00F02B58">
        <w:rPr>
          <w:rFonts w:cstheme="minorHAnsi"/>
          <w:sz w:val="24"/>
          <w:szCs w:val="24"/>
        </w:rPr>
        <w:t>G</w:t>
      </w:r>
      <w:r w:rsidR="00CD744D">
        <w:rPr>
          <w:rFonts w:cstheme="minorHAnsi"/>
          <w:sz w:val="24"/>
          <w:szCs w:val="24"/>
        </w:rPr>
        <w:t xml:space="preserve">eneral de </w:t>
      </w:r>
      <w:r w:rsidR="00F02B58">
        <w:rPr>
          <w:rFonts w:cstheme="minorHAnsi"/>
          <w:sz w:val="24"/>
          <w:szCs w:val="24"/>
        </w:rPr>
        <w:t>C</w:t>
      </w:r>
      <w:r w:rsidR="00CD744D">
        <w:rPr>
          <w:rFonts w:cstheme="minorHAnsi"/>
          <w:sz w:val="24"/>
          <w:szCs w:val="24"/>
        </w:rPr>
        <w:t xml:space="preserve">ompras y Contrataciones Públicas. </w:t>
      </w:r>
    </w:p>
    <w:p w14:paraId="47D739A4" w14:textId="77777777" w:rsidR="007F1EA6" w:rsidRDefault="007F1EA6" w:rsidP="006E388C">
      <w:pPr>
        <w:spacing w:before="120" w:after="120" w:line="276" w:lineRule="auto"/>
        <w:jc w:val="both"/>
        <w:rPr>
          <w:rFonts w:cstheme="minorHAnsi"/>
          <w:sz w:val="24"/>
          <w:szCs w:val="24"/>
        </w:rPr>
      </w:pPr>
    </w:p>
    <w:p w14:paraId="1B208E20" w14:textId="77777777" w:rsidR="007D4FAC" w:rsidRDefault="007D4FAC" w:rsidP="006E388C">
      <w:pPr>
        <w:spacing w:before="120" w:after="120" w:line="276" w:lineRule="auto"/>
        <w:jc w:val="both"/>
        <w:rPr>
          <w:rFonts w:cstheme="minorHAnsi"/>
          <w:sz w:val="24"/>
          <w:szCs w:val="24"/>
        </w:rPr>
      </w:pPr>
    </w:p>
    <w:p w14:paraId="54404EDC" w14:textId="77777777" w:rsidR="007D4FAC" w:rsidRDefault="007D4FAC" w:rsidP="006E388C">
      <w:pPr>
        <w:spacing w:before="120" w:after="120" w:line="276" w:lineRule="auto"/>
        <w:jc w:val="both"/>
        <w:rPr>
          <w:rFonts w:cstheme="minorHAnsi"/>
          <w:sz w:val="24"/>
          <w:szCs w:val="24"/>
        </w:rPr>
      </w:pPr>
    </w:p>
    <w:p w14:paraId="1E0CE5CB" w14:textId="77777777" w:rsidR="007D4FAC" w:rsidRDefault="007D4FAC" w:rsidP="006E388C">
      <w:pPr>
        <w:spacing w:before="120" w:after="120" w:line="276" w:lineRule="auto"/>
        <w:jc w:val="both"/>
        <w:rPr>
          <w:rFonts w:cstheme="minorHAnsi"/>
          <w:sz w:val="24"/>
          <w:szCs w:val="24"/>
        </w:rPr>
      </w:pPr>
    </w:p>
    <w:p w14:paraId="66132E3A" w14:textId="77777777" w:rsidR="007D4FAC" w:rsidRDefault="007D4FAC" w:rsidP="009B41BE">
      <w:pPr>
        <w:spacing w:after="0" w:line="276" w:lineRule="auto"/>
        <w:jc w:val="both"/>
        <w:rPr>
          <w:rFonts w:cstheme="minorHAnsi"/>
          <w:sz w:val="24"/>
          <w:szCs w:val="24"/>
        </w:rPr>
      </w:pPr>
    </w:p>
    <w:p w14:paraId="5E4D98EF" w14:textId="179FBE3E" w:rsidR="0026366C" w:rsidRPr="006E388C" w:rsidRDefault="006E388C" w:rsidP="006E388C">
      <w:pPr>
        <w:spacing w:before="120" w:after="120" w:line="276" w:lineRule="auto"/>
        <w:jc w:val="both"/>
        <w:rPr>
          <w:rFonts w:cstheme="minorHAnsi"/>
          <w:sz w:val="24"/>
          <w:szCs w:val="24"/>
        </w:rPr>
      </w:pPr>
      <w:r w:rsidRPr="00B4330C">
        <w:rPr>
          <w:rFonts w:cstheme="minorHAnsi"/>
          <w:sz w:val="24"/>
          <w:szCs w:val="24"/>
        </w:rPr>
        <w:t xml:space="preserve">En </w:t>
      </w:r>
      <w:r>
        <w:rPr>
          <w:rFonts w:cstheme="minorHAnsi"/>
          <w:sz w:val="24"/>
          <w:szCs w:val="24"/>
        </w:rPr>
        <w:t>el siguiente gráfico se visualiza el nivel de cumplimiento del POA de Logística:</w:t>
      </w:r>
    </w:p>
    <w:p w14:paraId="65425CB5" w14:textId="67E97EB4" w:rsidR="0026366C" w:rsidRDefault="0026366C" w:rsidP="00473276">
      <w:pPr>
        <w:spacing w:after="0"/>
        <w:ind w:left="1560" w:hanging="1560"/>
        <w:rPr>
          <w:rFonts w:cstheme="minorHAnsi"/>
          <w:sz w:val="4"/>
          <w:szCs w:val="4"/>
        </w:rPr>
      </w:pPr>
    </w:p>
    <w:p w14:paraId="0F3A1521" w14:textId="433A1E12" w:rsidR="0026366C" w:rsidRDefault="006E388C" w:rsidP="007D4FAC">
      <w:pPr>
        <w:spacing w:before="120" w:after="0"/>
        <w:ind w:left="1560" w:hanging="1560"/>
        <w:rPr>
          <w:rFonts w:cstheme="minorHAnsi"/>
          <w:sz w:val="4"/>
          <w:szCs w:val="4"/>
        </w:rPr>
      </w:pPr>
      <w:r>
        <w:rPr>
          <w:noProof/>
          <w:lang w:val="es-ES" w:eastAsia="es-ES"/>
        </w:rPr>
        <w:drawing>
          <wp:inline distT="0" distB="0" distL="0" distR="0" wp14:anchorId="0AD94B68" wp14:editId="25113B78">
            <wp:extent cx="5972175" cy="2045029"/>
            <wp:effectExtent l="0" t="0" r="0" b="0"/>
            <wp:docPr id="27" name="Gráfico 27">
              <a:extLst xmlns:a="http://schemas.openxmlformats.org/drawingml/2006/main">
                <a:ext uri="{FF2B5EF4-FFF2-40B4-BE49-F238E27FC236}">
                  <a16:creationId xmlns:a16="http://schemas.microsoft.com/office/drawing/2014/main" id="{33F34458-2DDA-4DC4-A7E8-4016EC2332E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110CCA4D" w14:textId="27A081F7" w:rsidR="0026366C" w:rsidRDefault="00473276" w:rsidP="00EB71B0">
      <w:pPr>
        <w:ind w:left="1560" w:hanging="1560"/>
        <w:rPr>
          <w:rFonts w:cstheme="minorHAnsi"/>
          <w:sz w:val="4"/>
          <w:szCs w:val="4"/>
        </w:rPr>
      </w:pPr>
      <w:r>
        <w:rPr>
          <w:noProof/>
          <w:lang w:val="es-ES" w:eastAsia="es-ES"/>
        </w:rPr>
        <mc:AlternateContent>
          <mc:Choice Requires="wpg">
            <w:drawing>
              <wp:anchor distT="0" distB="0" distL="114300" distR="114300" simplePos="0" relativeHeight="251804672" behindDoc="0" locked="0" layoutInCell="1" allowOverlap="1" wp14:anchorId="23D811F6" wp14:editId="46F87993">
                <wp:simplePos x="0" y="0"/>
                <wp:positionH relativeFrom="column">
                  <wp:posOffset>1548765</wp:posOffset>
                </wp:positionH>
                <wp:positionV relativeFrom="paragraph">
                  <wp:posOffset>109220</wp:posOffset>
                </wp:positionV>
                <wp:extent cx="2699385" cy="765167"/>
                <wp:effectExtent l="38100" t="38100" r="348615" b="340360"/>
                <wp:wrapNone/>
                <wp:docPr id="9" name="Grupo 9"/>
                <wp:cNvGraphicFramePr/>
                <a:graphic xmlns:a="http://schemas.openxmlformats.org/drawingml/2006/main">
                  <a:graphicData uri="http://schemas.microsoft.com/office/word/2010/wordprocessingGroup">
                    <wpg:wgp>
                      <wpg:cNvGrpSpPr/>
                      <wpg:grpSpPr>
                        <a:xfrm>
                          <a:off x="0" y="0"/>
                          <a:ext cx="2699385" cy="765167"/>
                          <a:chOff x="-819150" y="-98581"/>
                          <a:chExt cx="2699385" cy="720000"/>
                        </a:xfrm>
                      </wpg:grpSpPr>
                      <wps:wsp>
                        <wps:cNvPr id="60" name="Diagrama de flujo: conector 78"/>
                        <wps:cNvSpPr/>
                        <wps:spPr>
                          <a:xfrm>
                            <a:off x="-819150" y="-98581"/>
                            <a:ext cx="899795" cy="719455"/>
                          </a:xfrm>
                          <a:prstGeom prst="rect">
                            <a:avLst/>
                          </a:prstGeom>
                          <a:solidFill>
                            <a:srgbClr val="002060"/>
                          </a:solidFill>
                          <a:ln w="38100" cap="flat" cmpd="sng" algn="ctr">
                            <a:noFill/>
                            <a:prstDash val="solid"/>
                            <a:miter lim="800000"/>
                          </a:ln>
                          <a:effectLst>
                            <a:outerShdw blurRad="190500" dist="228600" dir="2700000" algn="ctr">
                              <a:srgbClr val="000000">
                                <a:alpha val="30000"/>
                              </a:srgbClr>
                            </a:outerShdw>
                          </a:effectLst>
                        </wps:spPr>
                        <wps:txbx>
                          <w:txbxContent>
                            <w:p w14:paraId="79C439D2" w14:textId="77777777" w:rsidR="00EB71B0" w:rsidRPr="00EC6F9A"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EC6F9A">
                                <w:rPr>
                                  <w:rFonts w:asciiTheme="minorHAnsi" w:eastAsia="Calibri" w:hAnsi="Calibri"/>
                                  <w:color w:val="FFFFFF"/>
                                  <w:kern w:val="24"/>
                                  <w:sz w:val="28"/>
                                  <w:szCs w:val="28"/>
                                  <w:u w:val="single"/>
                                  <w:lang w:val="es-ES"/>
                                </w:rPr>
                                <w:t>Enero</w:t>
                              </w:r>
                            </w:p>
                            <w:p w14:paraId="77EB1AAF" w14:textId="77777777" w:rsidR="00EB71B0" w:rsidRPr="00EC6F9A" w:rsidRDefault="00EB71B0" w:rsidP="00EB71B0">
                              <w:pPr>
                                <w:pStyle w:val="NormalWeb"/>
                                <w:spacing w:before="0" w:beforeAutospacing="0" w:after="0" w:afterAutospacing="0" w:line="256" w:lineRule="auto"/>
                                <w:jc w:val="center"/>
                                <w:rPr>
                                  <w:b/>
                                  <w:bCs/>
                                  <w:sz w:val="28"/>
                                  <w:szCs w:val="28"/>
                                </w:rPr>
                              </w:pPr>
                              <w:r w:rsidRPr="00EC6F9A">
                                <w:rPr>
                                  <w:rFonts w:asciiTheme="minorHAnsi" w:eastAsia="Calibri" w:hAnsi="Calibri"/>
                                  <w:b/>
                                  <w:bCs/>
                                  <w:color w:val="FFFFFF"/>
                                  <w:kern w:val="24"/>
                                  <w:sz w:val="28"/>
                                  <w:szCs w:val="28"/>
                                  <w:lang w:val="es-ES"/>
                                </w:rPr>
                                <w:t>98.24%</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61" name="Diagrama de flujo: conector 76"/>
                        <wps:cNvSpPr/>
                        <wps:spPr>
                          <a:xfrm>
                            <a:off x="80645" y="-98581"/>
                            <a:ext cx="899795" cy="720000"/>
                          </a:xfrm>
                          <a:prstGeom prst="rect">
                            <a:avLst/>
                          </a:prstGeom>
                          <a:solidFill>
                            <a:srgbClr val="0070C0"/>
                          </a:solidFill>
                          <a:ln w="38100" cap="flat" cmpd="sng" algn="ctr">
                            <a:noFill/>
                            <a:prstDash val="solid"/>
                            <a:miter lim="800000"/>
                          </a:ln>
                          <a:effectLst>
                            <a:outerShdw blurRad="190500" dist="228600" dir="2700000" algn="ctr">
                              <a:srgbClr val="000000">
                                <a:alpha val="30000"/>
                              </a:srgbClr>
                            </a:outerShdw>
                          </a:effectLst>
                        </wps:spPr>
                        <wps:txbx>
                          <w:txbxContent>
                            <w:p w14:paraId="4011B684" w14:textId="77777777" w:rsidR="00EB71B0" w:rsidRPr="00867D86"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67D86">
                                <w:rPr>
                                  <w:rFonts w:asciiTheme="minorHAnsi" w:eastAsia="Calibri" w:hAnsi="Calibri"/>
                                  <w:color w:val="FFFFFF"/>
                                  <w:kern w:val="24"/>
                                  <w:sz w:val="28"/>
                                  <w:szCs w:val="28"/>
                                  <w:u w:val="single"/>
                                  <w:lang w:val="es-ES"/>
                                </w:rPr>
                                <w:t>Febrero</w:t>
                              </w:r>
                            </w:p>
                            <w:p w14:paraId="0293C39E" w14:textId="77777777" w:rsidR="00EB71B0" w:rsidRPr="00867D86" w:rsidRDefault="00EB71B0" w:rsidP="00EB71B0">
                              <w:pPr>
                                <w:pStyle w:val="NormalWeb"/>
                                <w:spacing w:before="0" w:beforeAutospacing="0" w:after="0" w:afterAutospacing="0" w:line="256" w:lineRule="auto"/>
                                <w:jc w:val="center"/>
                                <w:rPr>
                                  <w:b/>
                                  <w:bCs/>
                                  <w:sz w:val="28"/>
                                  <w:szCs w:val="28"/>
                                </w:rPr>
                              </w:pPr>
                              <w:r w:rsidRPr="00867D86">
                                <w:rPr>
                                  <w:rFonts w:asciiTheme="minorHAnsi" w:eastAsia="Calibri" w:hAnsi="Calibri"/>
                                  <w:b/>
                                  <w:bCs/>
                                  <w:color w:val="FFFFFF"/>
                                  <w:kern w:val="24"/>
                                  <w:sz w:val="28"/>
                                  <w:szCs w:val="28"/>
                                  <w:lang w:val="es-ES"/>
                                </w:rPr>
                                <w:t>94.64%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3" name="Diagrama de flujo: conector 77"/>
                        <wps:cNvSpPr/>
                        <wps:spPr>
                          <a:xfrm>
                            <a:off x="980440" y="-98581"/>
                            <a:ext cx="899795" cy="720000"/>
                          </a:xfrm>
                          <a:prstGeom prst="rect">
                            <a:avLst/>
                          </a:prstGeom>
                          <a:solidFill>
                            <a:schemeClr val="accent1">
                              <a:lumMod val="60000"/>
                              <a:lumOff val="40000"/>
                            </a:schemeClr>
                          </a:solidFill>
                          <a:ln w="38100" cap="flat" cmpd="sng" algn="ctr">
                            <a:noFill/>
                            <a:prstDash val="solid"/>
                            <a:miter lim="800000"/>
                          </a:ln>
                          <a:effectLst>
                            <a:outerShdw blurRad="190500" dist="228600" dir="2700000" algn="ctr">
                              <a:srgbClr val="000000">
                                <a:alpha val="30000"/>
                              </a:srgbClr>
                            </a:outerShdw>
                          </a:effectLst>
                        </wps:spPr>
                        <wps:txbx>
                          <w:txbxContent>
                            <w:p w14:paraId="700FB3A8" w14:textId="77777777" w:rsidR="00EB71B0" w:rsidRPr="00867D86"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867D86">
                                <w:rPr>
                                  <w:rFonts w:asciiTheme="minorHAnsi" w:eastAsia="Calibri" w:hAnsi="Calibri"/>
                                  <w:color w:val="FFFFFF" w:themeColor="background1"/>
                                  <w:kern w:val="24"/>
                                  <w:sz w:val="28"/>
                                  <w:szCs w:val="28"/>
                                  <w:u w:val="single"/>
                                  <w:lang w:val="es-ES"/>
                                </w:rPr>
                                <w:t>Marzo</w:t>
                              </w:r>
                            </w:p>
                            <w:p w14:paraId="256C1FEE" w14:textId="59658AB5" w:rsidR="00EB71B0" w:rsidRPr="00867D86" w:rsidRDefault="00A75294" w:rsidP="00EB71B0">
                              <w:pPr>
                                <w:pStyle w:val="NormalWeb"/>
                                <w:spacing w:before="0" w:beforeAutospacing="0" w:after="0" w:afterAutospacing="0" w:line="256" w:lineRule="auto"/>
                                <w:jc w:val="center"/>
                                <w:rPr>
                                  <w:b/>
                                  <w:bCs/>
                                  <w:color w:val="FFFFFF" w:themeColor="background1"/>
                                  <w:sz w:val="28"/>
                                  <w:szCs w:val="28"/>
                                </w:rPr>
                              </w:pPr>
                              <w:r w:rsidRPr="00867D86">
                                <w:rPr>
                                  <w:rFonts w:asciiTheme="minorHAnsi" w:eastAsia="Calibri" w:hAnsi="Calibri"/>
                                  <w:b/>
                                  <w:bCs/>
                                  <w:color w:val="FFFFFF" w:themeColor="background1"/>
                                  <w:kern w:val="24"/>
                                  <w:sz w:val="28"/>
                                  <w:szCs w:val="28"/>
                                  <w:lang w:val="es-ES"/>
                                </w:rPr>
                                <w:t>98.26</w:t>
                              </w:r>
                              <w:r w:rsidR="00EB71B0" w:rsidRPr="00867D86">
                                <w:rPr>
                                  <w:rFonts w:asciiTheme="minorHAnsi" w:eastAsia="Calibri" w:hAnsi="Calibri"/>
                                  <w:b/>
                                  <w:bCs/>
                                  <w:color w:val="FFFFFF" w:themeColor="background1"/>
                                  <w:kern w:val="24"/>
                                  <w:sz w:val="28"/>
                                  <w:szCs w:val="28"/>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23D811F6" id="Grupo 9" o:spid="_x0000_s1049" style="position:absolute;left:0;text-align:left;margin-left:121.95pt;margin-top:8.6pt;width:212.55pt;height:60.25pt;z-index:251804672;mso-width-relative:margin;mso-height-relative:margin" coordorigin="-8191,-985" coordsize="26993,72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TwtztgMAALsOAAAOAAAAZHJzL2Uyb0RvYy54bWzsV01v4zYQvRfofyB0Tyw5/pCEKIsgaYIC&#10;6W7QbLFnmqI+CopkSSpy+uv7SFleJ5sC3m27veRic8jhzPDNvCF1/m7bCfLIjW2VLKLkNI4Il0yV&#10;rayL6LePNydpRKyjsqRCSV5ET9xG7y5+/OF80Dmfq0aJkhsCI9Lmgy6ixjmdz2aWNbyj9lRpLrFY&#10;KdNRB9HUs9LQAdY7MZvH8Wo2KFNqoxi3FrPX42J0EexXFWfuQ1VZ7ogoIsTmwq8Jvxv/O7s4p3lt&#10;qG5atguDfkMUHW0lnO5NXVNHSW/aL0x1LTPKqsqdMtXNVFW1jIcz4DRJ/OI0t0b1Opylzoda72EC&#10;tC9w+maz7P3jrdEP+t4AiUHXwCJI/izbynT+H1GSbYDsaQ8Z3zrCMDlfZdlZuowIw9p6tUxW6xFT&#10;1gB4v+0kTbJkCeyhcJKlyzSZFH561QayGoe8zKYIZs/iGjQqxX4Gw/4zMB4aqnnA2OYA496Qtiyi&#10;FeKVtEPBXrcU5dFRUnJSif53lROGSmZOGbJO/VF8QNi5x9DmFnC+AuDfITFhmWbZOpugTLLFcunN&#10;72GguTbW3XLVET8oIoMoQtHRxzvrRtVJxbu3SrTlTStEEEy9uRKGPFLPhHge44jjlmdqQpKhiM7S&#10;BDkgjIKRlaAOw04DFivriFBRg+rMmeBbKu8BlsbwrqltRh/B7JjqrnUguWi7Ikp9difPQvptPNAU&#10;J/CC6qH60JQD2Yje/ErhNMnipY+mbP2h5/N0NUpg8Xw9mnsRk31+1uDRG6dCN3SM7uwgjJ16gHrv&#10;P0gHoaEIp8T6kdtutqFSkpAkP7VR5RPKxyhEiXCtZjct8nRHrbunBl0Fk+iUWG2U+TMiA7oOIP2j&#10;p4ZHRPwsUclZslhAzQVhsVzPIZjDlc3hiuy7K4V0JsFbGHp9J6ZhZVT3CQ3y0nvFEpUMvsfk7YQr&#10;N3ZDtFjGLy+DGlqTpu5OPmjmjU+5/bj9RI3eFZ9D1b5XE3uA7fMaHHX9Tqkue6eqNhToZ5yArxfA&#10;5JFB/z2lgdIRlF59FaXTeLUAY1+0tlcJ/WVf+1cJvY6vJloF5k28fyP0rqEcTeh9BRxL6A9gdSUU&#10;+qbajSLiKf7a/FsDmBrl928AZ0c1gPB+8a3pqDs9S+PQsf+XDuAfyXx/qVPGuHRjuxZ994sqx6sO&#10;1+V449Ic0/5VFt4Ai2kaD4zw3PaWAkne+sf4fghgfP2DYF9Ab/3jez0gwhcCvpBCxnZfc/4T7FDG&#10;+PCb8+IvAAAA//8DAFBLAwQUAAYACAAAACEA1LVrf+EAAAAKAQAADwAAAGRycy9kb3ducmV2Lnht&#10;bEyPzU7DMBCE70i8g7VI3KjzAwkNcaqqAk5VJVokxM1NtknUeB3FbpK+PcsJjjvzaXYmX82mEyMO&#10;rrWkIFwEIJBKW7VUK/g8vD08g3BeU6U7S6jgig5Wxe1NrrPKTvSB497XgkPIZVpB432fSenKBo12&#10;C9sjsXeyg9Gez6GW1aAnDjedjIIgkUa3xB8a3eOmwfK8vxgF75Oe1nH4Om7Pp831+/C0+9qGqNT9&#10;3bx+AeFx9n8w/Nbn6lBwp6O9UOVEpyB6jJeMspFGIBhIkiWPO7IQpynIIpf/JxQ/AAAA//8DAFBL&#10;AQItABQABgAIAAAAIQC2gziS/gAAAOEBAAATAAAAAAAAAAAAAAAAAAAAAABbQ29udGVudF9UeXBl&#10;c10ueG1sUEsBAi0AFAAGAAgAAAAhADj9If/WAAAAlAEAAAsAAAAAAAAAAAAAAAAALwEAAF9yZWxz&#10;Ly5yZWxzUEsBAi0AFAAGAAgAAAAhAKRPC3O2AwAAuw4AAA4AAAAAAAAAAAAAAAAALgIAAGRycy9l&#10;Mm9Eb2MueG1sUEsBAi0AFAAGAAgAAAAhANS1a3/hAAAACgEAAA8AAAAAAAAAAAAAAAAAEAYAAGRy&#10;cy9kb3ducmV2LnhtbFBLBQYAAAAABAAEAPMAAAAeBwAAAAA=&#10;">
                <v:rect id="Diagrama de flujo: conector 78" o:spid="_x0000_s1050" style="position:absolute;left:-8191;top:-985;width:8997;height:71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HvkSvwAAANsAAAAPAAAAZHJzL2Rvd25yZXYueG1sRE/LisIw&#10;FN0L8w/hDrjTdASLdIwiMoroYvC1vzS3Dye5KU2s9e/NQpjl4bzny94a0VHra8cKvsYJCOLc6ZpL&#10;BZfzZjQD4QOyRuOYFDzJw3LxMZhjpt2Dj9SdQiliCPsMFVQhNJmUPq/Ioh+7hjhyhWsthgjbUuoW&#10;HzHcGjlJklRarDk2VNjQuqL873S3Cg7XW7pPpmZ77ozLi5/b77PYSqWGn/3qG0SgPvyL3+6dVpDG&#10;9fFL/AFy8QIAAP//AwBQSwECLQAUAAYACAAAACEA2+H2y+4AAACFAQAAEwAAAAAAAAAAAAAAAAAA&#10;AAAAW0NvbnRlbnRfVHlwZXNdLnhtbFBLAQItABQABgAIAAAAIQBa9CxbvwAAABUBAAALAAAAAAAA&#10;AAAAAAAAAB8BAABfcmVscy8ucmVsc1BLAQItABQABgAIAAAAIQBvHvkSvwAAANsAAAAPAAAAAAAA&#10;AAAAAAAAAAcCAABkcnMvZG93bnJldi54bWxQSwUGAAAAAAMAAwC3AAAA8wIAAAAA&#10;" fillcolor="#002060" stroked="f" strokeweight="3pt">
                  <v:shadow on="t" color="black" opacity="19660f" offset="4.49014mm,4.49014mm"/>
                  <v:textbox>
                    <w:txbxContent>
                      <w:p w14:paraId="79C439D2" w14:textId="77777777" w:rsidR="00EB71B0" w:rsidRPr="00EC6F9A"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EC6F9A">
                          <w:rPr>
                            <w:rFonts w:asciiTheme="minorHAnsi" w:eastAsia="Calibri" w:hAnsi="Calibri"/>
                            <w:color w:val="FFFFFF"/>
                            <w:kern w:val="24"/>
                            <w:sz w:val="28"/>
                            <w:szCs w:val="28"/>
                            <w:u w:val="single"/>
                            <w:lang w:val="es-ES"/>
                          </w:rPr>
                          <w:t>Enero</w:t>
                        </w:r>
                      </w:p>
                      <w:p w14:paraId="77EB1AAF" w14:textId="77777777" w:rsidR="00EB71B0" w:rsidRPr="00EC6F9A" w:rsidRDefault="00EB71B0" w:rsidP="00EB71B0">
                        <w:pPr>
                          <w:pStyle w:val="NormalWeb"/>
                          <w:spacing w:before="0" w:beforeAutospacing="0" w:after="0" w:afterAutospacing="0" w:line="256" w:lineRule="auto"/>
                          <w:jc w:val="center"/>
                          <w:rPr>
                            <w:b/>
                            <w:bCs/>
                            <w:sz w:val="28"/>
                            <w:szCs w:val="28"/>
                          </w:rPr>
                        </w:pPr>
                        <w:r w:rsidRPr="00EC6F9A">
                          <w:rPr>
                            <w:rFonts w:asciiTheme="minorHAnsi" w:eastAsia="Calibri" w:hAnsi="Calibri"/>
                            <w:b/>
                            <w:bCs/>
                            <w:color w:val="FFFFFF"/>
                            <w:kern w:val="24"/>
                            <w:sz w:val="28"/>
                            <w:szCs w:val="28"/>
                            <w:lang w:val="es-ES"/>
                          </w:rPr>
                          <w:t>98.24%</w:t>
                        </w:r>
                      </w:p>
                    </w:txbxContent>
                  </v:textbox>
                </v:rect>
                <v:rect id="Diagrama de flujo: conector 76" o:spid="_x0000_s1051" style="position:absolute;left:806;top:-985;width:8998;height:71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07sFxAAAANsAAAAPAAAAZHJzL2Rvd25yZXYueG1sRI9Pi8Iw&#10;FMTvC36H8IS9rWn9x1KNIoIgC6uoe/H22jzbYvNSmqhdP70RBI/DzPyGmc5bU4krNa60rCDuRSCI&#10;M6tLzhX8HVZf3yCcR9ZYWSYF/+RgPut8TDHR9sY7uu59LgKEXYIKCu/rREqXFWTQ9WxNHLyTbQz6&#10;IJtc6gZvAW4q2Y+isTRYclgosKZlQdl5fzEK0mqwudvh6Jja+CcdjrarX3+IlfrstosJCE+tf4df&#10;7bVWMI7h+SX8ADl7AAAA//8DAFBLAQItABQABgAIAAAAIQDb4fbL7gAAAIUBAAATAAAAAAAAAAAA&#10;AAAAAAAAAABbQ29udGVudF9UeXBlc10ueG1sUEsBAi0AFAAGAAgAAAAhAFr0LFu/AAAAFQEAAAsA&#10;AAAAAAAAAAAAAAAAHwEAAF9yZWxzLy5yZWxzUEsBAi0AFAAGAAgAAAAhAC3TuwXEAAAA2wAAAA8A&#10;AAAAAAAAAAAAAAAABwIAAGRycy9kb3ducmV2LnhtbFBLBQYAAAAAAwADALcAAAD4AgAAAAA=&#10;" fillcolor="#0070c0" stroked="f" strokeweight="3pt">
                  <v:shadow on="t" color="black" opacity="19660f" offset="4.49014mm,4.49014mm"/>
                  <v:textbox>
                    <w:txbxContent>
                      <w:p w14:paraId="4011B684" w14:textId="77777777" w:rsidR="00EB71B0" w:rsidRPr="00867D86"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67D86">
                          <w:rPr>
                            <w:rFonts w:asciiTheme="minorHAnsi" w:eastAsia="Calibri" w:hAnsi="Calibri"/>
                            <w:color w:val="FFFFFF"/>
                            <w:kern w:val="24"/>
                            <w:sz w:val="28"/>
                            <w:szCs w:val="28"/>
                            <w:u w:val="single"/>
                            <w:lang w:val="es-ES"/>
                          </w:rPr>
                          <w:t>Febrero</w:t>
                        </w:r>
                      </w:p>
                      <w:p w14:paraId="0293C39E" w14:textId="77777777" w:rsidR="00EB71B0" w:rsidRPr="00867D86" w:rsidRDefault="00EB71B0" w:rsidP="00EB71B0">
                        <w:pPr>
                          <w:pStyle w:val="NormalWeb"/>
                          <w:spacing w:before="0" w:beforeAutospacing="0" w:after="0" w:afterAutospacing="0" w:line="256" w:lineRule="auto"/>
                          <w:jc w:val="center"/>
                          <w:rPr>
                            <w:b/>
                            <w:bCs/>
                            <w:sz w:val="28"/>
                            <w:szCs w:val="28"/>
                          </w:rPr>
                        </w:pPr>
                        <w:r w:rsidRPr="00867D86">
                          <w:rPr>
                            <w:rFonts w:asciiTheme="minorHAnsi" w:eastAsia="Calibri" w:hAnsi="Calibri"/>
                            <w:b/>
                            <w:bCs/>
                            <w:color w:val="FFFFFF"/>
                            <w:kern w:val="24"/>
                            <w:sz w:val="28"/>
                            <w:szCs w:val="28"/>
                            <w:lang w:val="es-ES"/>
                          </w:rPr>
                          <w:t>94.64%</w:t>
                        </w:r>
                      </w:p>
                    </w:txbxContent>
                  </v:textbox>
                </v:rect>
                <v:rect id="Diagrama de flujo: conector 77" o:spid="_x0000_s1052" style="position:absolute;left:9804;top:-985;width:8998;height:71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nuHIxQAAANsAAAAPAAAAZHJzL2Rvd25yZXYueG1sRI/dagIx&#10;FITvC32HcAq9kZrVBSnbjVIqggq1rBWvD5uzP3Rzsiaprm9vCkIvh5n5hskXg+nEmZxvLSuYjBMQ&#10;xKXVLdcKDt+rl1cQPiBr7CyTgit5WMwfH3LMtL1wQed9qEWEsM9QQRNCn0npy4YM+rHtiaNXWWcw&#10;ROlqqR1eItx0cpokM2mw5bjQYE8fDZU/+1+jgOt1GLlptUk/vwovR8ttetydlHp+Gt7fQAQawn/4&#10;3l5rBbMU/r7EHyDnNwAAAP//AwBQSwECLQAUAAYACAAAACEA2+H2y+4AAACFAQAAEwAAAAAAAAAA&#10;AAAAAAAAAAAAW0NvbnRlbnRfVHlwZXNdLnhtbFBLAQItABQABgAIAAAAIQBa9CxbvwAAABUBAAAL&#10;AAAAAAAAAAAAAAAAAB8BAABfcmVscy8ucmVsc1BLAQItABQABgAIAAAAIQBQnuHIxQAAANsAAAAP&#10;AAAAAAAAAAAAAAAAAAcCAABkcnMvZG93bnJldi54bWxQSwUGAAAAAAMAAwC3AAAA+QIAAAAA&#10;" fillcolor="#9cc2e5 [1940]" stroked="f" strokeweight="3pt">
                  <v:shadow on="t" color="black" opacity="19660f" offset="4.49014mm,4.49014mm"/>
                  <v:textbox>
                    <w:txbxContent>
                      <w:p w14:paraId="700FB3A8" w14:textId="77777777" w:rsidR="00EB71B0" w:rsidRPr="00867D86"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867D86">
                          <w:rPr>
                            <w:rFonts w:asciiTheme="minorHAnsi" w:eastAsia="Calibri" w:hAnsi="Calibri"/>
                            <w:color w:val="FFFFFF" w:themeColor="background1"/>
                            <w:kern w:val="24"/>
                            <w:sz w:val="28"/>
                            <w:szCs w:val="28"/>
                            <w:u w:val="single"/>
                            <w:lang w:val="es-ES"/>
                          </w:rPr>
                          <w:t>Marzo</w:t>
                        </w:r>
                      </w:p>
                      <w:p w14:paraId="256C1FEE" w14:textId="59658AB5" w:rsidR="00EB71B0" w:rsidRPr="00867D86" w:rsidRDefault="00A75294" w:rsidP="00EB71B0">
                        <w:pPr>
                          <w:pStyle w:val="NormalWeb"/>
                          <w:spacing w:before="0" w:beforeAutospacing="0" w:after="0" w:afterAutospacing="0" w:line="256" w:lineRule="auto"/>
                          <w:jc w:val="center"/>
                          <w:rPr>
                            <w:b/>
                            <w:bCs/>
                            <w:color w:val="FFFFFF" w:themeColor="background1"/>
                            <w:sz w:val="28"/>
                            <w:szCs w:val="28"/>
                          </w:rPr>
                        </w:pPr>
                        <w:r w:rsidRPr="00867D86">
                          <w:rPr>
                            <w:rFonts w:asciiTheme="minorHAnsi" w:eastAsia="Calibri" w:hAnsi="Calibri"/>
                            <w:b/>
                            <w:bCs/>
                            <w:color w:val="FFFFFF" w:themeColor="background1"/>
                            <w:kern w:val="24"/>
                            <w:sz w:val="28"/>
                            <w:szCs w:val="28"/>
                            <w:lang w:val="es-ES"/>
                          </w:rPr>
                          <w:t>98.26</w:t>
                        </w:r>
                        <w:r w:rsidR="00EB71B0" w:rsidRPr="00867D86">
                          <w:rPr>
                            <w:rFonts w:asciiTheme="minorHAnsi" w:eastAsia="Calibri" w:hAnsi="Calibri"/>
                            <w:b/>
                            <w:bCs/>
                            <w:color w:val="FFFFFF" w:themeColor="background1"/>
                            <w:kern w:val="24"/>
                            <w:sz w:val="28"/>
                            <w:szCs w:val="28"/>
                            <w:lang w:val="es-ES"/>
                          </w:rPr>
                          <w:t>%</w:t>
                        </w:r>
                      </w:p>
                    </w:txbxContent>
                  </v:textbox>
                </v:rect>
              </v:group>
            </w:pict>
          </mc:Fallback>
        </mc:AlternateContent>
      </w:r>
    </w:p>
    <w:p w14:paraId="172F448E" w14:textId="0B65B31D" w:rsidR="0026366C" w:rsidRDefault="0026366C" w:rsidP="00EB71B0">
      <w:pPr>
        <w:ind w:left="1560" w:hanging="1560"/>
        <w:rPr>
          <w:rFonts w:cstheme="minorHAnsi"/>
          <w:sz w:val="4"/>
          <w:szCs w:val="4"/>
        </w:rPr>
      </w:pPr>
    </w:p>
    <w:p w14:paraId="57950380" w14:textId="74AA40EC" w:rsidR="0026366C" w:rsidRDefault="0026366C" w:rsidP="00EB71B0">
      <w:pPr>
        <w:ind w:left="1560" w:hanging="1560"/>
        <w:rPr>
          <w:rFonts w:cstheme="minorHAnsi"/>
          <w:sz w:val="2"/>
          <w:szCs w:val="2"/>
        </w:rPr>
      </w:pPr>
    </w:p>
    <w:p w14:paraId="4289A654" w14:textId="082CE929" w:rsidR="00D04AC7" w:rsidRDefault="00D04AC7" w:rsidP="00D04AC7">
      <w:pPr>
        <w:spacing w:line="240" w:lineRule="auto"/>
        <w:ind w:left="1560" w:hanging="1560"/>
        <w:rPr>
          <w:rFonts w:cstheme="minorHAnsi"/>
          <w:sz w:val="2"/>
          <w:szCs w:val="2"/>
        </w:rPr>
      </w:pPr>
    </w:p>
    <w:p w14:paraId="7065063B" w14:textId="6EACF8D2" w:rsidR="00C251EF" w:rsidRDefault="00C251EF" w:rsidP="00D04AC7">
      <w:pPr>
        <w:spacing w:line="240" w:lineRule="auto"/>
        <w:ind w:left="1560" w:hanging="1560"/>
        <w:rPr>
          <w:rFonts w:cstheme="minorHAnsi"/>
          <w:sz w:val="2"/>
          <w:szCs w:val="2"/>
        </w:rPr>
      </w:pPr>
    </w:p>
    <w:p w14:paraId="7CD285FF" w14:textId="336B95A0" w:rsidR="00C251EF" w:rsidRDefault="00C251EF" w:rsidP="00D04AC7">
      <w:pPr>
        <w:spacing w:line="240" w:lineRule="auto"/>
        <w:ind w:left="1560" w:hanging="1560"/>
        <w:rPr>
          <w:rFonts w:cstheme="minorHAnsi"/>
          <w:sz w:val="2"/>
          <w:szCs w:val="2"/>
        </w:rPr>
      </w:pPr>
    </w:p>
    <w:p w14:paraId="4157FD0E" w14:textId="6793EB6F" w:rsidR="00C251EF" w:rsidRDefault="00C251EF" w:rsidP="00D04AC7">
      <w:pPr>
        <w:spacing w:line="240" w:lineRule="auto"/>
        <w:ind w:left="1560" w:hanging="1560"/>
        <w:rPr>
          <w:rFonts w:cstheme="minorHAnsi"/>
          <w:sz w:val="2"/>
          <w:szCs w:val="2"/>
        </w:rPr>
      </w:pPr>
    </w:p>
    <w:p w14:paraId="087CDFB1" w14:textId="77777777" w:rsidR="00C251EF" w:rsidRPr="00D04AC7" w:rsidRDefault="00C251EF" w:rsidP="00D04AC7">
      <w:pPr>
        <w:spacing w:line="240" w:lineRule="auto"/>
        <w:ind w:left="1560" w:hanging="1560"/>
        <w:rPr>
          <w:rFonts w:cstheme="minorHAnsi"/>
          <w:sz w:val="2"/>
          <w:szCs w:val="2"/>
        </w:rPr>
      </w:pPr>
    </w:p>
    <w:p w14:paraId="3E79EF4C" w14:textId="66DDF9F8" w:rsidR="00123166" w:rsidRPr="00D04AC7" w:rsidRDefault="00123166" w:rsidP="00EB71B0">
      <w:pPr>
        <w:ind w:left="1560" w:hanging="1560"/>
        <w:rPr>
          <w:rFonts w:cstheme="minorHAnsi"/>
          <w:sz w:val="2"/>
          <w:szCs w:val="2"/>
        </w:rPr>
      </w:pPr>
    </w:p>
    <w:p w14:paraId="362E56A4" w14:textId="77777777" w:rsidR="001E4FAD" w:rsidRDefault="001E4FAD" w:rsidP="004C76C9">
      <w:pPr>
        <w:spacing w:after="120" w:line="276" w:lineRule="auto"/>
        <w:jc w:val="both"/>
        <w:rPr>
          <w:rFonts w:cstheme="minorHAnsi"/>
          <w:sz w:val="24"/>
          <w:szCs w:val="24"/>
        </w:rPr>
      </w:pPr>
    </w:p>
    <w:p w14:paraId="2BB9D5E6" w14:textId="652777DD" w:rsidR="002219C2" w:rsidRPr="004C76C9" w:rsidRDefault="0089411A" w:rsidP="004C76C9">
      <w:pPr>
        <w:spacing w:after="120" w:line="276" w:lineRule="auto"/>
        <w:jc w:val="both"/>
        <w:rPr>
          <w:rFonts w:cstheme="minorHAnsi"/>
          <w:sz w:val="24"/>
          <w:szCs w:val="24"/>
        </w:rPr>
      </w:pPr>
      <w:r w:rsidRPr="004C76C9">
        <w:rPr>
          <w:rFonts w:cstheme="minorHAnsi"/>
          <w:sz w:val="24"/>
          <w:szCs w:val="24"/>
        </w:rPr>
        <w:t xml:space="preserve">A continuación, se presenta </w:t>
      </w:r>
      <w:r w:rsidR="009651E4" w:rsidRPr="004C76C9">
        <w:rPr>
          <w:rFonts w:cstheme="minorHAnsi"/>
          <w:sz w:val="24"/>
          <w:szCs w:val="24"/>
        </w:rPr>
        <w:t>la</w:t>
      </w:r>
      <w:r w:rsidRPr="004C76C9">
        <w:rPr>
          <w:rFonts w:cstheme="minorHAnsi"/>
          <w:sz w:val="24"/>
          <w:szCs w:val="24"/>
        </w:rPr>
        <w:t xml:space="preserve"> actividad de la dirección, que al cierre del primer trimestre tiene una desviación de la meta con respecto al objetivo programado:</w:t>
      </w:r>
    </w:p>
    <w:tbl>
      <w:tblPr>
        <w:tblStyle w:val="Tabladelista4-nfasis5"/>
        <w:tblW w:w="949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371"/>
        <w:gridCol w:w="2127"/>
      </w:tblGrid>
      <w:tr w:rsidR="0089411A" w:rsidRPr="00985198" w14:paraId="2B5E60AE" w14:textId="77777777" w:rsidTr="001E4FAD">
        <w:trPr>
          <w:cnfStyle w:val="100000000000" w:firstRow="1" w:lastRow="0" w:firstColumn="0" w:lastColumn="0" w:oddVBand="0" w:evenVBand="0" w:oddHBand="0" w:evenHBand="0" w:firstRowFirstColumn="0" w:firstRowLastColumn="0" w:lastRowFirstColumn="0" w:lastRowLastColumn="0"/>
          <w:trHeight w:val="454"/>
          <w:tblHeader/>
        </w:trPr>
        <w:tc>
          <w:tcPr>
            <w:cnfStyle w:val="001000000000" w:firstRow="0" w:lastRow="0" w:firstColumn="1" w:lastColumn="0" w:oddVBand="0" w:evenVBand="0" w:oddHBand="0" w:evenHBand="0" w:firstRowFirstColumn="0" w:firstRowLastColumn="0" w:lastRowFirstColumn="0" w:lastRowLastColumn="0"/>
            <w:tcW w:w="7371" w:type="dxa"/>
            <w:tcBorders>
              <w:top w:val="none" w:sz="0" w:space="0" w:color="auto"/>
              <w:left w:val="none" w:sz="0" w:space="0" w:color="auto"/>
              <w:bottom w:val="none" w:sz="0" w:space="0" w:color="auto"/>
            </w:tcBorders>
            <w:shd w:val="clear" w:color="auto" w:fill="002060"/>
            <w:vAlign w:val="center"/>
            <w:hideMark/>
          </w:tcPr>
          <w:p w14:paraId="2C1B07F6" w14:textId="77777777" w:rsidR="0089411A" w:rsidRPr="002219C2" w:rsidRDefault="0089411A" w:rsidP="00736B22">
            <w:pPr>
              <w:jc w:val="center"/>
              <w:rPr>
                <w:rFonts w:eastAsia="Times New Roman" w:cstheme="minorHAnsi"/>
                <w:sz w:val="24"/>
                <w:szCs w:val="24"/>
                <w:lang w:eastAsia="es-DO"/>
              </w:rPr>
            </w:pPr>
            <w:r w:rsidRPr="002219C2">
              <w:rPr>
                <w:rFonts w:eastAsia="Times New Roman" w:cstheme="minorHAnsi"/>
                <w:sz w:val="24"/>
                <w:szCs w:val="24"/>
                <w:lang w:eastAsia="es-DO"/>
              </w:rPr>
              <w:t>Actividad</w:t>
            </w:r>
          </w:p>
        </w:tc>
        <w:tc>
          <w:tcPr>
            <w:tcW w:w="2127" w:type="dxa"/>
            <w:tcBorders>
              <w:top w:val="none" w:sz="0" w:space="0" w:color="auto"/>
              <w:bottom w:val="none" w:sz="0" w:space="0" w:color="auto"/>
              <w:right w:val="none" w:sz="0" w:space="0" w:color="auto"/>
            </w:tcBorders>
            <w:shd w:val="clear" w:color="auto" w:fill="002060"/>
            <w:vAlign w:val="center"/>
            <w:hideMark/>
          </w:tcPr>
          <w:p w14:paraId="240D4009" w14:textId="77777777" w:rsidR="0089411A" w:rsidRPr="002219C2" w:rsidRDefault="0089411A" w:rsidP="00736B22">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2219C2">
              <w:rPr>
                <w:rFonts w:eastAsia="Times New Roman" w:cstheme="minorHAnsi"/>
                <w:sz w:val="24"/>
                <w:szCs w:val="24"/>
                <w:lang w:eastAsia="es-DO"/>
              </w:rPr>
              <w:t>Responsable</w:t>
            </w:r>
          </w:p>
        </w:tc>
      </w:tr>
      <w:tr w:rsidR="0089411A" w:rsidRPr="00985198" w14:paraId="7DB24943" w14:textId="77777777" w:rsidTr="001E4FAD">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7371" w:type="dxa"/>
            <w:shd w:val="clear" w:color="auto" w:fill="BDD6EE" w:themeFill="accent1" w:themeFillTint="66"/>
            <w:vAlign w:val="center"/>
          </w:tcPr>
          <w:p w14:paraId="5EAFAAA8" w14:textId="6BB9496B" w:rsidR="0089411A" w:rsidRPr="009651E4" w:rsidRDefault="009651E4" w:rsidP="009651E4">
            <w:pPr>
              <w:spacing w:before="60" w:after="60"/>
              <w:jc w:val="both"/>
              <w:rPr>
                <w:rFonts w:cstheme="minorHAnsi"/>
                <w:b w:val="0"/>
                <w:bCs w:val="0"/>
                <w:color w:val="000000"/>
                <w:sz w:val="24"/>
                <w:szCs w:val="24"/>
              </w:rPr>
            </w:pPr>
            <w:r w:rsidRPr="009651E4">
              <w:rPr>
                <w:rFonts w:cstheme="minorHAnsi"/>
                <w:b w:val="0"/>
                <w:bCs w:val="0"/>
                <w:color w:val="000000"/>
                <w:sz w:val="24"/>
                <w:szCs w:val="24"/>
              </w:rPr>
              <w:t xml:space="preserve">Notificaciones mensuales por suplidor a las entregas de materiales adjudicados. </w:t>
            </w:r>
          </w:p>
        </w:tc>
        <w:tc>
          <w:tcPr>
            <w:tcW w:w="2127" w:type="dxa"/>
            <w:shd w:val="clear" w:color="auto" w:fill="BDD6EE" w:themeFill="accent1" w:themeFillTint="66"/>
            <w:vAlign w:val="center"/>
          </w:tcPr>
          <w:p w14:paraId="1432D8C2" w14:textId="7C8C00B1" w:rsidR="0089411A" w:rsidRPr="002219C2" w:rsidRDefault="009651E4" w:rsidP="00736B2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Pr>
                <w:rFonts w:eastAsia="Times New Roman" w:cstheme="minorHAnsi"/>
                <w:color w:val="000000"/>
                <w:sz w:val="24"/>
                <w:szCs w:val="24"/>
                <w:lang w:eastAsia="es-DO"/>
              </w:rPr>
              <w:t>Compras</w:t>
            </w:r>
          </w:p>
        </w:tc>
      </w:tr>
    </w:tbl>
    <w:p w14:paraId="364EA494" w14:textId="77777777" w:rsidR="00721A44" w:rsidRDefault="00721A44" w:rsidP="00C129EC">
      <w:pPr>
        <w:spacing w:after="0" w:line="240" w:lineRule="auto"/>
        <w:rPr>
          <w:rFonts w:cstheme="minorHAnsi"/>
        </w:rPr>
      </w:pPr>
    </w:p>
    <w:p w14:paraId="7C5F0D80" w14:textId="7637E663" w:rsidR="00EB71B0" w:rsidRPr="00C129EC" w:rsidRDefault="00EB71B0" w:rsidP="00C129EC">
      <w:pPr>
        <w:spacing w:after="0"/>
        <w:rPr>
          <w:rFonts w:cstheme="minorHAnsi"/>
          <w:sz w:val="4"/>
          <w:szCs w:val="4"/>
        </w:rPr>
      </w:pPr>
    </w:p>
    <w:p w14:paraId="6595F410" w14:textId="21234077" w:rsidR="00EB71B0" w:rsidRDefault="00EB71B0" w:rsidP="00EB71B0">
      <w:pPr>
        <w:spacing w:after="0" w:line="240" w:lineRule="auto"/>
        <w:jc w:val="both"/>
        <w:rPr>
          <w:rFonts w:cstheme="minorHAnsi"/>
          <w:sz w:val="4"/>
          <w:szCs w:val="4"/>
        </w:rPr>
      </w:pPr>
    </w:p>
    <w:p w14:paraId="606CCED9" w14:textId="49484ED2" w:rsidR="00E21E43" w:rsidRDefault="00E21E43" w:rsidP="00EB71B0">
      <w:pPr>
        <w:spacing w:after="0" w:line="240" w:lineRule="auto"/>
        <w:jc w:val="both"/>
        <w:rPr>
          <w:rFonts w:cstheme="minorHAnsi"/>
          <w:sz w:val="4"/>
          <w:szCs w:val="4"/>
        </w:rPr>
      </w:pPr>
    </w:p>
    <w:p w14:paraId="7604AF05" w14:textId="1643DEA5" w:rsidR="00E21E43" w:rsidRDefault="00E21E43" w:rsidP="00EB71B0">
      <w:pPr>
        <w:spacing w:after="0" w:line="240" w:lineRule="auto"/>
        <w:jc w:val="both"/>
        <w:rPr>
          <w:rFonts w:cstheme="minorHAnsi"/>
          <w:sz w:val="4"/>
          <w:szCs w:val="4"/>
        </w:rPr>
      </w:pPr>
    </w:p>
    <w:p w14:paraId="44C1125E" w14:textId="5C22D1DA" w:rsidR="00E21E43" w:rsidRDefault="00E21E43" w:rsidP="00EB71B0">
      <w:pPr>
        <w:spacing w:after="0" w:line="240" w:lineRule="auto"/>
        <w:jc w:val="both"/>
        <w:rPr>
          <w:rFonts w:cstheme="minorHAnsi"/>
          <w:sz w:val="4"/>
          <w:szCs w:val="4"/>
        </w:rPr>
      </w:pPr>
    </w:p>
    <w:p w14:paraId="3ED96EE3" w14:textId="50695542" w:rsidR="00E21E43" w:rsidRDefault="00E21E43" w:rsidP="00EB71B0">
      <w:pPr>
        <w:spacing w:after="0" w:line="240" w:lineRule="auto"/>
        <w:jc w:val="both"/>
        <w:rPr>
          <w:rFonts w:cstheme="minorHAnsi"/>
          <w:sz w:val="4"/>
          <w:szCs w:val="4"/>
        </w:rPr>
      </w:pPr>
    </w:p>
    <w:p w14:paraId="73F8B18B" w14:textId="40E4F060" w:rsidR="00E21E43" w:rsidRDefault="00E21E43" w:rsidP="00EB71B0">
      <w:pPr>
        <w:spacing w:after="0" w:line="240" w:lineRule="auto"/>
        <w:jc w:val="both"/>
        <w:rPr>
          <w:rFonts w:cstheme="minorHAnsi"/>
          <w:sz w:val="4"/>
          <w:szCs w:val="4"/>
        </w:rPr>
      </w:pPr>
    </w:p>
    <w:p w14:paraId="29E66094" w14:textId="45269254" w:rsidR="00E21E43" w:rsidRDefault="00E21E43" w:rsidP="00EB71B0">
      <w:pPr>
        <w:spacing w:after="0" w:line="240" w:lineRule="auto"/>
        <w:jc w:val="both"/>
        <w:rPr>
          <w:rFonts w:cstheme="minorHAnsi"/>
          <w:sz w:val="4"/>
          <w:szCs w:val="4"/>
        </w:rPr>
      </w:pPr>
    </w:p>
    <w:p w14:paraId="73C86752" w14:textId="0FF823E1" w:rsidR="00E21E43" w:rsidRDefault="00E21E43" w:rsidP="00EB71B0">
      <w:pPr>
        <w:spacing w:after="0" w:line="240" w:lineRule="auto"/>
        <w:jc w:val="both"/>
        <w:rPr>
          <w:rFonts w:cstheme="minorHAnsi"/>
          <w:sz w:val="4"/>
          <w:szCs w:val="4"/>
        </w:rPr>
      </w:pPr>
    </w:p>
    <w:p w14:paraId="3D852044" w14:textId="7E16B966" w:rsidR="00E21E43" w:rsidRDefault="00E21E43" w:rsidP="00EB71B0">
      <w:pPr>
        <w:spacing w:after="0" w:line="240" w:lineRule="auto"/>
        <w:jc w:val="both"/>
        <w:rPr>
          <w:rFonts w:cstheme="minorHAnsi"/>
          <w:sz w:val="4"/>
          <w:szCs w:val="4"/>
        </w:rPr>
      </w:pPr>
    </w:p>
    <w:p w14:paraId="48D37F02" w14:textId="3499CECF" w:rsidR="00E21E43" w:rsidRDefault="00E21E43" w:rsidP="00EB71B0">
      <w:pPr>
        <w:spacing w:after="0" w:line="240" w:lineRule="auto"/>
        <w:jc w:val="both"/>
        <w:rPr>
          <w:rFonts w:cstheme="minorHAnsi"/>
          <w:sz w:val="4"/>
          <w:szCs w:val="4"/>
        </w:rPr>
      </w:pPr>
    </w:p>
    <w:p w14:paraId="0B9FAA8D" w14:textId="373DB869" w:rsidR="00E21E43" w:rsidRDefault="00E21E43" w:rsidP="00EB71B0">
      <w:pPr>
        <w:spacing w:after="0" w:line="240" w:lineRule="auto"/>
        <w:jc w:val="both"/>
        <w:rPr>
          <w:rFonts w:cstheme="minorHAnsi"/>
          <w:sz w:val="4"/>
          <w:szCs w:val="4"/>
        </w:rPr>
      </w:pPr>
    </w:p>
    <w:p w14:paraId="55D85A34" w14:textId="29558BFE" w:rsidR="00E21E43" w:rsidRDefault="00E21E43" w:rsidP="00EB71B0">
      <w:pPr>
        <w:spacing w:after="0" w:line="240" w:lineRule="auto"/>
        <w:jc w:val="both"/>
        <w:rPr>
          <w:rFonts w:cstheme="minorHAnsi"/>
          <w:sz w:val="4"/>
          <w:szCs w:val="4"/>
        </w:rPr>
      </w:pPr>
    </w:p>
    <w:p w14:paraId="51E86404" w14:textId="2077A361" w:rsidR="00E21E43" w:rsidRDefault="00E21E43" w:rsidP="00EB71B0">
      <w:pPr>
        <w:spacing w:after="0" w:line="240" w:lineRule="auto"/>
        <w:jc w:val="both"/>
        <w:rPr>
          <w:rFonts w:cstheme="minorHAnsi"/>
          <w:sz w:val="4"/>
          <w:szCs w:val="4"/>
        </w:rPr>
      </w:pPr>
    </w:p>
    <w:p w14:paraId="28C39549" w14:textId="0DC6D118" w:rsidR="00E21E43" w:rsidRDefault="00E21E43" w:rsidP="00EB71B0">
      <w:pPr>
        <w:spacing w:after="0" w:line="240" w:lineRule="auto"/>
        <w:jc w:val="both"/>
        <w:rPr>
          <w:rFonts w:cstheme="minorHAnsi"/>
          <w:sz w:val="4"/>
          <w:szCs w:val="4"/>
        </w:rPr>
      </w:pPr>
    </w:p>
    <w:p w14:paraId="1F502D49" w14:textId="0F3D9957" w:rsidR="00E21E43" w:rsidRDefault="00E21E43" w:rsidP="00EB71B0">
      <w:pPr>
        <w:spacing w:after="0" w:line="240" w:lineRule="auto"/>
        <w:jc w:val="both"/>
        <w:rPr>
          <w:rFonts w:cstheme="minorHAnsi"/>
          <w:sz w:val="4"/>
          <w:szCs w:val="4"/>
        </w:rPr>
      </w:pPr>
    </w:p>
    <w:p w14:paraId="49305AD9" w14:textId="296EE5BC" w:rsidR="00E21E43" w:rsidRDefault="00E21E43" w:rsidP="00EB71B0">
      <w:pPr>
        <w:spacing w:after="0" w:line="240" w:lineRule="auto"/>
        <w:jc w:val="both"/>
        <w:rPr>
          <w:rFonts w:cstheme="minorHAnsi"/>
          <w:sz w:val="4"/>
          <w:szCs w:val="4"/>
        </w:rPr>
      </w:pPr>
    </w:p>
    <w:p w14:paraId="1E703304" w14:textId="79E56C21" w:rsidR="00E21E43" w:rsidRDefault="00E21E43" w:rsidP="00EB71B0">
      <w:pPr>
        <w:spacing w:after="0" w:line="240" w:lineRule="auto"/>
        <w:jc w:val="both"/>
        <w:rPr>
          <w:rFonts w:cstheme="minorHAnsi"/>
          <w:sz w:val="4"/>
          <w:szCs w:val="4"/>
        </w:rPr>
      </w:pPr>
    </w:p>
    <w:p w14:paraId="717221F9" w14:textId="064D3961" w:rsidR="00E21E43" w:rsidRDefault="00E21E43" w:rsidP="00EB71B0">
      <w:pPr>
        <w:spacing w:after="0" w:line="240" w:lineRule="auto"/>
        <w:jc w:val="both"/>
        <w:rPr>
          <w:rFonts w:cstheme="minorHAnsi"/>
          <w:sz w:val="4"/>
          <w:szCs w:val="4"/>
        </w:rPr>
      </w:pPr>
    </w:p>
    <w:p w14:paraId="5B9F0472" w14:textId="537A3EF1" w:rsidR="00E21E43" w:rsidRDefault="00E21E43" w:rsidP="00EB71B0">
      <w:pPr>
        <w:spacing w:after="0" w:line="240" w:lineRule="auto"/>
        <w:jc w:val="both"/>
        <w:rPr>
          <w:rFonts w:cstheme="minorHAnsi"/>
          <w:sz w:val="4"/>
          <w:szCs w:val="4"/>
        </w:rPr>
      </w:pPr>
    </w:p>
    <w:p w14:paraId="13CD7839" w14:textId="6901308F" w:rsidR="00E21E43" w:rsidRDefault="00E21E43" w:rsidP="00EB71B0">
      <w:pPr>
        <w:spacing w:after="0" w:line="240" w:lineRule="auto"/>
        <w:jc w:val="both"/>
        <w:rPr>
          <w:rFonts w:cstheme="minorHAnsi"/>
          <w:sz w:val="4"/>
          <w:szCs w:val="4"/>
        </w:rPr>
      </w:pPr>
    </w:p>
    <w:p w14:paraId="6DB0DCE0" w14:textId="5E4696C9" w:rsidR="00E21E43" w:rsidRDefault="00E21E43" w:rsidP="00EB71B0">
      <w:pPr>
        <w:spacing w:after="0" w:line="240" w:lineRule="auto"/>
        <w:jc w:val="both"/>
        <w:rPr>
          <w:rFonts w:cstheme="minorHAnsi"/>
          <w:sz w:val="4"/>
          <w:szCs w:val="4"/>
        </w:rPr>
      </w:pPr>
    </w:p>
    <w:p w14:paraId="55137A28" w14:textId="0CDC36D2" w:rsidR="00E21E43" w:rsidRDefault="00E21E43" w:rsidP="00EB71B0">
      <w:pPr>
        <w:spacing w:after="0" w:line="240" w:lineRule="auto"/>
        <w:jc w:val="both"/>
        <w:rPr>
          <w:rFonts w:cstheme="minorHAnsi"/>
          <w:sz w:val="4"/>
          <w:szCs w:val="4"/>
        </w:rPr>
      </w:pPr>
    </w:p>
    <w:p w14:paraId="772FE08A" w14:textId="66EE49D0" w:rsidR="00E21E43" w:rsidRDefault="00E21E43" w:rsidP="00EB71B0">
      <w:pPr>
        <w:spacing w:after="0" w:line="240" w:lineRule="auto"/>
        <w:jc w:val="both"/>
        <w:rPr>
          <w:rFonts w:cstheme="minorHAnsi"/>
          <w:sz w:val="4"/>
          <w:szCs w:val="4"/>
        </w:rPr>
      </w:pPr>
    </w:p>
    <w:p w14:paraId="5E928EAB" w14:textId="512B4A4D" w:rsidR="00E21E43" w:rsidRDefault="00E21E43" w:rsidP="00EB71B0">
      <w:pPr>
        <w:spacing w:after="0" w:line="240" w:lineRule="auto"/>
        <w:jc w:val="both"/>
        <w:rPr>
          <w:rFonts w:cstheme="minorHAnsi"/>
          <w:sz w:val="4"/>
          <w:szCs w:val="4"/>
        </w:rPr>
      </w:pPr>
    </w:p>
    <w:p w14:paraId="04CE5553" w14:textId="09E3F2A4" w:rsidR="00E21E43" w:rsidRDefault="00E21E43" w:rsidP="00EB71B0">
      <w:pPr>
        <w:spacing w:after="0" w:line="240" w:lineRule="auto"/>
        <w:jc w:val="both"/>
        <w:rPr>
          <w:rFonts w:cstheme="minorHAnsi"/>
          <w:sz w:val="4"/>
          <w:szCs w:val="4"/>
        </w:rPr>
      </w:pPr>
    </w:p>
    <w:p w14:paraId="08E022E5" w14:textId="5013EA8D" w:rsidR="00E21E43" w:rsidRDefault="00E21E43" w:rsidP="00EB71B0">
      <w:pPr>
        <w:spacing w:after="0" w:line="240" w:lineRule="auto"/>
        <w:jc w:val="both"/>
        <w:rPr>
          <w:rFonts w:cstheme="minorHAnsi"/>
          <w:sz w:val="4"/>
          <w:szCs w:val="4"/>
        </w:rPr>
      </w:pPr>
    </w:p>
    <w:p w14:paraId="2719FC64" w14:textId="1DE4DB17" w:rsidR="00E21E43" w:rsidRDefault="00E21E43" w:rsidP="00EB71B0">
      <w:pPr>
        <w:spacing w:after="0" w:line="240" w:lineRule="auto"/>
        <w:jc w:val="both"/>
        <w:rPr>
          <w:rFonts w:cstheme="minorHAnsi"/>
          <w:sz w:val="4"/>
          <w:szCs w:val="4"/>
        </w:rPr>
      </w:pPr>
    </w:p>
    <w:p w14:paraId="6FB5C683" w14:textId="0BEEDB5C" w:rsidR="00E21E43" w:rsidRDefault="00E21E43" w:rsidP="00EB71B0">
      <w:pPr>
        <w:spacing w:after="0" w:line="240" w:lineRule="auto"/>
        <w:jc w:val="both"/>
        <w:rPr>
          <w:rFonts w:cstheme="minorHAnsi"/>
          <w:sz w:val="4"/>
          <w:szCs w:val="4"/>
        </w:rPr>
      </w:pPr>
    </w:p>
    <w:p w14:paraId="6562029B" w14:textId="67FE4E06" w:rsidR="00E21E43" w:rsidRDefault="00E21E43" w:rsidP="00EB71B0">
      <w:pPr>
        <w:spacing w:after="0" w:line="240" w:lineRule="auto"/>
        <w:jc w:val="both"/>
        <w:rPr>
          <w:rFonts w:cstheme="minorHAnsi"/>
          <w:sz w:val="4"/>
          <w:szCs w:val="4"/>
        </w:rPr>
      </w:pPr>
    </w:p>
    <w:p w14:paraId="22041D97" w14:textId="60B0362D" w:rsidR="00E21E43" w:rsidRDefault="00E21E43" w:rsidP="00EB71B0">
      <w:pPr>
        <w:spacing w:after="0" w:line="240" w:lineRule="auto"/>
        <w:jc w:val="both"/>
        <w:rPr>
          <w:rFonts w:cstheme="minorHAnsi"/>
          <w:sz w:val="4"/>
          <w:szCs w:val="4"/>
        </w:rPr>
      </w:pPr>
    </w:p>
    <w:p w14:paraId="631B440C" w14:textId="53C0C00C" w:rsidR="00E21E43" w:rsidRDefault="00E21E43" w:rsidP="00EB71B0">
      <w:pPr>
        <w:spacing w:after="0" w:line="240" w:lineRule="auto"/>
        <w:jc w:val="both"/>
        <w:rPr>
          <w:rFonts w:cstheme="minorHAnsi"/>
          <w:sz w:val="4"/>
          <w:szCs w:val="4"/>
        </w:rPr>
      </w:pPr>
    </w:p>
    <w:p w14:paraId="24947F27" w14:textId="67386644" w:rsidR="00E21E43" w:rsidRDefault="00E21E43" w:rsidP="00EB71B0">
      <w:pPr>
        <w:spacing w:after="0" w:line="240" w:lineRule="auto"/>
        <w:jc w:val="both"/>
        <w:rPr>
          <w:rFonts w:cstheme="minorHAnsi"/>
          <w:sz w:val="4"/>
          <w:szCs w:val="4"/>
        </w:rPr>
      </w:pPr>
    </w:p>
    <w:p w14:paraId="79B828F3" w14:textId="1ACECA98" w:rsidR="00E21E43" w:rsidRDefault="00E21E43" w:rsidP="00EB71B0">
      <w:pPr>
        <w:spacing w:after="0" w:line="240" w:lineRule="auto"/>
        <w:jc w:val="both"/>
        <w:rPr>
          <w:rFonts w:cstheme="minorHAnsi"/>
          <w:sz w:val="4"/>
          <w:szCs w:val="4"/>
        </w:rPr>
      </w:pPr>
    </w:p>
    <w:p w14:paraId="0A3EECE2" w14:textId="2CEC46E0" w:rsidR="00E21E43" w:rsidRDefault="00E21E43" w:rsidP="00EB71B0">
      <w:pPr>
        <w:spacing w:after="0" w:line="240" w:lineRule="auto"/>
        <w:jc w:val="both"/>
        <w:rPr>
          <w:rFonts w:cstheme="minorHAnsi"/>
          <w:sz w:val="4"/>
          <w:szCs w:val="4"/>
        </w:rPr>
      </w:pPr>
    </w:p>
    <w:p w14:paraId="7F67D1B8" w14:textId="4772DD24" w:rsidR="00E21E43" w:rsidRDefault="00E21E43" w:rsidP="00EB71B0">
      <w:pPr>
        <w:spacing w:after="0" w:line="240" w:lineRule="auto"/>
        <w:jc w:val="both"/>
        <w:rPr>
          <w:rFonts w:cstheme="minorHAnsi"/>
          <w:sz w:val="4"/>
          <w:szCs w:val="4"/>
        </w:rPr>
      </w:pPr>
    </w:p>
    <w:p w14:paraId="1C9A787C" w14:textId="02A9F180" w:rsidR="00E21E43" w:rsidRDefault="00E21E43" w:rsidP="00EB71B0">
      <w:pPr>
        <w:spacing w:after="0" w:line="240" w:lineRule="auto"/>
        <w:jc w:val="both"/>
        <w:rPr>
          <w:rFonts w:cstheme="minorHAnsi"/>
          <w:sz w:val="4"/>
          <w:szCs w:val="4"/>
        </w:rPr>
      </w:pPr>
    </w:p>
    <w:p w14:paraId="4CA26469" w14:textId="1E850231" w:rsidR="00E21E43" w:rsidRDefault="00E21E43" w:rsidP="00EB71B0">
      <w:pPr>
        <w:spacing w:after="0" w:line="240" w:lineRule="auto"/>
        <w:jc w:val="both"/>
        <w:rPr>
          <w:rFonts w:cstheme="minorHAnsi"/>
          <w:sz w:val="4"/>
          <w:szCs w:val="4"/>
        </w:rPr>
      </w:pPr>
    </w:p>
    <w:p w14:paraId="6FB1DC34" w14:textId="45826C09" w:rsidR="00E21E43" w:rsidRDefault="00E21E43" w:rsidP="00EB71B0">
      <w:pPr>
        <w:spacing w:after="0" w:line="240" w:lineRule="auto"/>
        <w:jc w:val="both"/>
        <w:rPr>
          <w:rFonts w:cstheme="minorHAnsi"/>
          <w:sz w:val="4"/>
          <w:szCs w:val="4"/>
        </w:rPr>
      </w:pPr>
    </w:p>
    <w:p w14:paraId="37775D94" w14:textId="1AA2F7C7" w:rsidR="00E21E43" w:rsidRDefault="00E21E43" w:rsidP="00EB71B0">
      <w:pPr>
        <w:spacing w:after="0" w:line="240" w:lineRule="auto"/>
        <w:jc w:val="both"/>
        <w:rPr>
          <w:rFonts w:cstheme="minorHAnsi"/>
          <w:sz w:val="4"/>
          <w:szCs w:val="4"/>
        </w:rPr>
      </w:pPr>
    </w:p>
    <w:p w14:paraId="79084C14" w14:textId="365595F0" w:rsidR="00E21E43" w:rsidRDefault="00E21E43" w:rsidP="00EB71B0">
      <w:pPr>
        <w:spacing w:after="0" w:line="240" w:lineRule="auto"/>
        <w:jc w:val="both"/>
        <w:rPr>
          <w:rFonts w:cstheme="minorHAnsi"/>
          <w:sz w:val="4"/>
          <w:szCs w:val="4"/>
        </w:rPr>
      </w:pPr>
    </w:p>
    <w:p w14:paraId="0C65E524" w14:textId="51BF8ADC" w:rsidR="00E21E43" w:rsidRDefault="00E21E43" w:rsidP="00EB71B0">
      <w:pPr>
        <w:spacing w:after="0" w:line="240" w:lineRule="auto"/>
        <w:jc w:val="both"/>
        <w:rPr>
          <w:rFonts w:cstheme="minorHAnsi"/>
          <w:sz w:val="4"/>
          <w:szCs w:val="4"/>
        </w:rPr>
      </w:pPr>
    </w:p>
    <w:p w14:paraId="3C3F03F2" w14:textId="07F50236" w:rsidR="00E21E43" w:rsidRDefault="00E21E43" w:rsidP="00EB71B0">
      <w:pPr>
        <w:spacing w:after="0" w:line="240" w:lineRule="auto"/>
        <w:jc w:val="both"/>
        <w:rPr>
          <w:rFonts w:cstheme="minorHAnsi"/>
          <w:sz w:val="4"/>
          <w:szCs w:val="4"/>
        </w:rPr>
      </w:pPr>
    </w:p>
    <w:p w14:paraId="5D627D99" w14:textId="2A0D40CB" w:rsidR="00E21E43" w:rsidRDefault="00E21E43" w:rsidP="00EB71B0">
      <w:pPr>
        <w:spacing w:after="0" w:line="240" w:lineRule="auto"/>
        <w:jc w:val="both"/>
        <w:rPr>
          <w:rFonts w:cstheme="minorHAnsi"/>
          <w:sz w:val="4"/>
          <w:szCs w:val="4"/>
        </w:rPr>
      </w:pPr>
    </w:p>
    <w:p w14:paraId="597B7E64" w14:textId="7BF7F423" w:rsidR="00E21E43" w:rsidRDefault="00E21E43" w:rsidP="00EB71B0">
      <w:pPr>
        <w:spacing w:after="0" w:line="240" w:lineRule="auto"/>
        <w:jc w:val="both"/>
        <w:rPr>
          <w:rFonts w:cstheme="minorHAnsi"/>
          <w:sz w:val="4"/>
          <w:szCs w:val="4"/>
        </w:rPr>
      </w:pPr>
    </w:p>
    <w:p w14:paraId="725DD49A" w14:textId="010E4B56" w:rsidR="00E21E43" w:rsidRDefault="00E21E43" w:rsidP="00EB71B0">
      <w:pPr>
        <w:spacing w:after="0" w:line="240" w:lineRule="auto"/>
        <w:jc w:val="both"/>
        <w:rPr>
          <w:rFonts w:cstheme="minorHAnsi"/>
          <w:sz w:val="4"/>
          <w:szCs w:val="4"/>
        </w:rPr>
      </w:pPr>
    </w:p>
    <w:p w14:paraId="1C6CD7F8" w14:textId="1697CA6E" w:rsidR="00E21E43" w:rsidRDefault="00E21E43" w:rsidP="00EB71B0">
      <w:pPr>
        <w:spacing w:after="0" w:line="240" w:lineRule="auto"/>
        <w:jc w:val="both"/>
        <w:rPr>
          <w:rFonts w:cstheme="minorHAnsi"/>
          <w:sz w:val="4"/>
          <w:szCs w:val="4"/>
        </w:rPr>
      </w:pPr>
    </w:p>
    <w:p w14:paraId="583D8D3D" w14:textId="0F9F0770" w:rsidR="00E21E43" w:rsidRDefault="00E21E43" w:rsidP="00EB71B0">
      <w:pPr>
        <w:spacing w:after="0" w:line="240" w:lineRule="auto"/>
        <w:jc w:val="both"/>
        <w:rPr>
          <w:rFonts w:cstheme="minorHAnsi"/>
          <w:sz w:val="4"/>
          <w:szCs w:val="4"/>
        </w:rPr>
      </w:pPr>
    </w:p>
    <w:p w14:paraId="62ECFE78" w14:textId="5370D7E6" w:rsidR="00E21E43" w:rsidRDefault="00E21E43" w:rsidP="00EB71B0">
      <w:pPr>
        <w:spacing w:after="0" w:line="240" w:lineRule="auto"/>
        <w:jc w:val="both"/>
        <w:rPr>
          <w:rFonts w:cstheme="minorHAnsi"/>
          <w:sz w:val="4"/>
          <w:szCs w:val="4"/>
        </w:rPr>
      </w:pPr>
    </w:p>
    <w:p w14:paraId="2B17772F" w14:textId="687D5EC5" w:rsidR="00E21E43" w:rsidRDefault="00E21E43" w:rsidP="00EB71B0">
      <w:pPr>
        <w:spacing w:after="0" w:line="240" w:lineRule="auto"/>
        <w:jc w:val="both"/>
        <w:rPr>
          <w:rFonts w:cstheme="minorHAnsi"/>
          <w:sz w:val="4"/>
          <w:szCs w:val="4"/>
        </w:rPr>
      </w:pPr>
    </w:p>
    <w:p w14:paraId="2CA9954B" w14:textId="35A0819F" w:rsidR="00E21E43" w:rsidRDefault="00E21E43" w:rsidP="00EB71B0">
      <w:pPr>
        <w:spacing w:after="0" w:line="240" w:lineRule="auto"/>
        <w:jc w:val="both"/>
        <w:rPr>
          <w:rFonts w:cstheme="minorHAnsi"/>
          <w:sz w:val="4"/>
          <w:szCs w:val="4"/>
        </w:rPr>
      </w:pPr>
    </w:p>
    <w:p w14:paraId="6999765E" w14:textId="54E6A9DC" w:rsidR="00E21E43" w:rsidRDefault="00E21E43" w:rsidP="00EB71B0">
      <w:pPr>
        <w:spacing w:after="0" w:line="240" w:lineRule="auto"/>
        <w:jc w:val="both"/>
        <w:rPr>
          <w:rFonts w:cstheme="minorHAnsi"/>
          <w:sz w:val="4"/>
          <w:szCs w:val="4"/>
        </w:rPr>
      </w:pPr>
    </w:p>
    <w:p w14:paraId="300F46CC" w14:textId="31C5B0CD" w:rsidR="00E21E43" w:rsidRDefault="00E21E43" w:rsidP="00EB71B0">
      <w:pPr>
        <w:spacing w:after="0" w:line="240" w:lineRule="auto"/>
        <w:jc w:val="both"/>
        <w:rPr>
          <w:rFonts w:cstheme="minorHAnsi"/>
          <w:sz w:val="4"/>
          <w:szCs w:val="4"/>
        </w:rPr>
      </w:pPr>
    </w:p>
    <w:p w14:paraId="081C81DE" w14:textId="58B065F2" w:rsidR="00E21E43" w:rsidRDefault="00E21E43" w:rsidP="00EB71B0">
      <w:pPr>
        <w:spacing w:after="0" w:line="240" w:lineRule="auto"/>
        <w:jc w:val="both"/>
        <w:rPr>
          <w:rFonts w:cstheme="minorHAnsi"/>
          <w:sz w:val="4"/>
          <w:szCs w:val="4"/>
        </w:rPr>
      </w:pPr>
    </w:p>
    <w:p w14:paraId="0243D5F3" w14:textId="0CB837D7" w:rsidR="00E21E43" w:rsidRDefault="00E21E43" w:rsidP="00EB71B0">
      <w:pPr>
        <w:spacing w:after="0" w:line="240" w:lineRule="auto"/>
        <w:jc w:val="both"/>
        <w:rPr>
          <w:rFonts w:cstheme="minorHAnsi"/>
          <w:sz w:val="4"/>
          <w:szCs w:val="4"/>
        </w:rPr>
      </w:pPr>
    </w:p>
    <w:p w14:paraId="1242FCFD" w14:textId="5890D123" w:rsidR="00E21E43" w:rsidRDefault="00E21E43" w:rsidP="00EB71B0">
      <w:pPr>
        <w:spacing w:after="0" w:line="240" w:lineRule="auto"/>
        <w:jc w:val="both"/>
        <w:rPr>
          <w:rFonts w:cstheme="minorHAnsi"/>
          <w:sz w:val="4"/>
          <w:szCs w:val="4"/>
        </w:rPr>
      </w:pPr>
    </w:p>
    <w:p w14:paraId="46B40CAC" w14:textId="51640AA3" w:rsidR="00E21E43" w:rsidRDefault="00E21E43" w:rsidP="00EB71B0">
      <w:pPr>
        <w:spacing w:after="0" w:line="240" w:lineRule="auto"/>
        <w:jc w:val="both"/>
        <w:rPr>
          <w:rFonts w:cstheme="minorHAnsi"/>
          <w:sz w:val="4"/>
          <w:szCs w:val="4"/>
        </w:rPr>
      </w:pPr>
    </w:p>
    <w:p w14:paraId="05F8E5B0" w14:textId="143C9FC1" w:rsidR="00E21E43" w:rsidRDefault="00E21E43" w:rsidP="00EB71B0">
      <w:pPr>
        <w:spacing w:after="0" w:line="240" w:lineRule="auto"/>
        <w:jc w:val="both"/>
        <w:rPr>
          <w:rFonts w:cstheme="minorHAnsi"/>
          <w:sz w:val="4"/>
          <w:szCs w:val="4"/>
        </w:rPr>
      </w:pPr>
    </w:p>
    <w:p w14:paraId="74C95985" w14:textId="3A8817F6" w:rsidR="00E21E43" w:rsidRDefault="00E21E43" w:rsidP="00EB71B0">
      <w:pPr>
        <w:spacing w:after="0" w:line="240" w:lineRule="auto"/>
        <w:jc w:val="both"/>
        <w:rPr>
          <w:rFonts w:cstheme="minorHAnsi"/>
          <w:sz w:val="4"/>
          <w:szCs w:val="4"/>
        </w:rPr>
      </w:pPr>
    </w:p>
    <w:p w14:paraId="120C0B17" w14:textId="63003B85" w:rsidR="00E21E43" w:rsidRDefault="00E21E43" w:rsidP="00EB71B0">
      <w:pPr>
        <w:spacing w:after="0" w:line="240" w:lineRule="auto"/>
        <w:jc w:val="both"/>
        <w:rPr>
          <w:rFonts w:cstheme="minorHAnsi"/>
          <w:sz w:val="4"/>
          <w:szCs w:val="4"/>
        </w:rPr>
      </w:pPr>
    </w:p>
    <w:p w14:paraId="1AF852A8" w14:textId="587C89CC" w:rsidR="00E21E43" w:rsidRDefault="00E21E43" w:rsidP="00EB71B0">
      <w:pPr>
        <w:spacing w:after="0" w:line="240" w:lineRule="auto"/>
        <w:jc w:val="both"/>
        <w:rPr>
          <w:rFonts w:cstheme="minorHAnsi"/>
          <w:sz w:val="4"/>
          <w:szCs w:val="4"/>
        </w:rPr>
      </w:pPr>
    </w:p>
    <w:p w14:paraId="3CBF2EC7" w14:textId="40CAF277" w:rsidR="00E21E43" w:rsidRDefault="00E21E43" w:rsidP="00EB71B0">
      <w:pPr>
        <w:spacing w:after="0" w:line="240" w:lineRule="auto"/>
        <w:jc w:val="both"/>
        <w:rPr>
          <w:rFonts w:cstheme="minorHAnsi"/>
          <w:sz w:val="4"/>
          <w:szCs w:val="4"/>
        </w:rPr>
      </w:pPr>
    </w:p>
    <w:p w14:paraId="44C4A475" w14:textId="3CBFE7C6" w:rsidR="00E21E43" w:rsidRDefault="00E21E43" w:rsidP="00EB71B0">
      <w:pPr>
        <w:spacing w:after="0" w:line="240" w:lineRule="auto"/>
        <w:jc w:val="both"/>
        <w:rPr>
          <w:rFonts w:cstheme="minorHAnsi"/>
          <w:sz w:val="4"/>
          <w:szCs w:val="4"/>
        </w:rPr>
      </w:pPr>
    </w:p>
    <w:p w14:paraId="292B647C" w14:textId="0DB13F78" w:rsidR="00E21E43" w:rsidRDefault="00E21E43" w:rsidP="00EB71B0">
      <w:pPr>
        <w:spacing w:after="0" w:line="240" w:lineRule="auto"/>
        <w:jc w:val="both"/>
        <w:rPr>
          <w:rFonts w:cstheme="minorHAnsi"/>
          <w:sz w:val="4"/>
          <w:szCs w:val="4"/>
        </w:rPr>
      </w:pPr>
    </w:p>
    <w:p w14:paraId="63DCA48A" w14:textId="456CCFDE" w:rsidR="00E21E43" w:rsidRDefault="00E21E43" w:rsidP="00EB71B0">
      <w:pPr>
        <w:spacing w:after="0" w:line="240" w:lineRule="auto"/>
        <w:jc w:val="both"/>
        <w:rPr>
          <w:rFonts w:cstheme="minorHAnsi"/>
          <w:sz w:val="4"/>
          <w:szCs w:val="4"/>
        </w:rPr>
      </w:pPr>
    </w:p>
    <w:p w14:paraId="7A6F62CB" w14:textId="31E9B9C1" w:rsidR="00E21E43" w:rsidRDefault="00E21E43" w:rsidP="00EB71B0">
      <w:pPr>
        <w:spacing w:after="0" w:line="240" w:lineRule="auto"/>
        <w:jc w:val="both"/>
        <w:rPr>
          <w:rFonts w:cstheme="minorHAnsi"/>
          <w:sz w:val="4"/>
          <w:szCs w:val="4"/>
        </w:rPr>
      </w:pPr>
    </w:p>
    <w:p w14:paraId="6E87E0E0" w14:textId="06487BA0" w:rsidR="00E21E43" w:rsidRDefault="00E21E43" w:rsidP="00EB71B0">
      <w:pPr>
        <w:spacing w:after="0" w:line="240" w:lineRule="auto"/>
        <w:jc w:val="both"/>
        <w:rPr>
          <w:rFonts w:cstheme="minorHAnsi"/>
          <w:sz w:val="4"/>
          <w:szCs w:val="4"/>
        </w:rPr>
      </w:pPr>
    </w:p>
    <w:p w14:paraId="25BB4B25" w14:textId="7DA75B5C" w:rsidR="00E21E43" w:rsidRDefault="00E21E43" w:rsidP="00EB71B0">
      <w:pPr>
        <w:spacing w:after="0" w:line="240" w:lineRule="auto"/>
        <w:jc w:val="both"/>
        <w:rPr>
          <w:rFonts w:cstheme="minorHAnsi"/>
          <w:sz w:val="4"/>
          <w:szCs w:val="4"/>
        </w:rPr>
      </w:pPr>
    </w:p>
    <w:p w14:paraId="1868D973" w14:textId="462ABCBD" w:rsidR="00E21E43" w:rsidRDefault="00E21E43" w:rsidP="00EB71B0">
      <w:pPr>
        <w:spacing w:after="0" w:line="240" w:lineRule="auto"/>
        <w:jc w:val="both"/>
        <w:rPr>
          <w:rFonts w:cstheme="minorHAnsi"/>
          <w:sz w:val="4"/>
          <w:szCs w:val="4"/>
        </w:rPr>
      </w:pPr>
    </w:p>
    <w:p w14:paraId="70976AC9" w14:textId="553C20F0" w:rsidR="00E21E43" w:rsidRDefault="00E21E43" w:rsidP="00EB71B0">
      <w:pPr>
        <w:spacing w:after="0" w:line="240" w:lineRule="auto"/>
        <w:jc w:val="both"/>
        <w:rPr>
          <w:rFonts w:cstheme="minorHAnsi"/>
          <w:sz w:val="4"/>
          <w:szCs w:val="4"/>
        </w:rPr>
      </w:pPr>
    </w:p>
    <w:p w14:paraId="7EC8846E" w14:textId="3B61ED33" w:rsidR="00E21E43" w:rsidRDefault="00E21E43" w:rsidP="00EB71B0">
      <w:pPr>
        <w:spacing w:after="0" w:line="240" w:lineRule="auto"/>
        <w:jc w:val="both"/>
        <w:rPr>
          <w:rFonts w:cstheme="minorHAnsi"/>
          <w:sz w:val="4"/>
          <w:szCs w:val="4"/>
        </w:rPr>
      </w:pPr>
    </w:p>
    <w:p w14:paraId="36D594BF" w14:textId="7DA5A956" w:rsidR="00E21E43" w:rsidRDefault="00E21E43" w:rsidP="00EB71B0">
      <w:pPr>
        <w:spacing w:after="0" w:line="240" w:lineRule="auto"/>
        <w:jc w:val="both"/>
        <w:rPr>
          <w:rFonts w:cstheme="minorHAnsi"/>
          <w:sz w:val="4"/>
          <w:szCs w:val="4"/>
        </w:rPr>
      </w:pPr>
    </w:p>
    <w:p w14:paraId="575E4286" w14:textId="3D06F5CF" w:rsidR="00E21E43" w:rsidRDefault="00E21E43" w:rsidP="00EB71B0">
      <w:pPr>
        <w:spacing w:after="0" w:line="240" w:lineRule="auto"/>
        <w:jc w:val="both"/>
        <w:rPr>
          <w:rFonts w:cstheme="minorHAnsi"/>
          <w:sz w:val="4"/>
          <w:szCs w:val="4"/>
        </w:rPr>
      </w:pPr>
    </w:p>
    <w:p w14:paraId="4F10DB9E" w14:textId="6E30EFD4" w:rsidR="00E21E43" w:rsidRDefault="00E21E43" w:rsidP="00EB71B0">
      <w:pPr>
        <w:spacing w:after="0" w:line="240" w:lineRule="auto"/>
        <w:jc w:val="both"/>
        <w:rPr>
          <w:rFonts w:cstheme="minorHAnsi"/>
          <w:sz w:val="4"/>
          <w:szCs w:val="4"/>
        </w:rPr>
      </w:pPr>
    </w:p>
    <w:p w14:paraId="666D9A17" w14:textId="5DD8C9C3" w:rsidR="00E21E43" w:rsidRDefault="00E21E43" w:rsidP="00EB71B0">
      <w:pPr>
        <w:spacing w:after="0" w:line="240" w:lineRule="auto"/>
        <w:jc w:val="both"/>
        <w:rPr>
          <w:rFonts w:cstheme="minorHAnsi"/>
          <w:sz w:val="4"/>
          <w:szCs w:val="4"/>
        </w:rPr>
      </w:pPr>
    </w:p>
    <w:p w14:paraId="60C124A4" w14:textId="7B6ED539" w:rsidR="00E21E43" w:rsidRDefault="00E21E43" w:rsidP="00EB71B0">
      <w:pPr>
        <w:spacing w:after="0" w:line="240" w:lineRule="auto"/>
        <w:jc w:val="both"/>
        <w:rPr>
          <w:rFonts w:cstheme="minorHAnsi"/>
          <w:sz w:val="4"/>
          <w:szCs w:val="4"/>
        </w:rPr>
      </w:pPr>
    </w:p>
    <w:p w14:paraId="65F6F067" w14:textId="4D821535" w:rsidR="00E21E43" w:rsidRDefault="00E21E43" w:rsidP="00EB71B0">
      <w:pPr>
        <w:spacing w:after="0" w:line="240" w:lineRule="auto"/>
        <w:jc w:val="both"/>
        <w:rPr>
          <w:rFonts w:cstheme="minorHAnsi"/>
          <w:sz w:val="4"/>
          <w:szCs w:val="4"/>
        </w:rPr>
      </w:pPr>
    </w:p>
    <w:p w14:paraId="12747144" w14:textId="423FB60F" w:rsidR="00E21E43" w:rsidRDefault="00E21E43" w:rsidP="00EB71B0">
      <w:pPr>
        <w:spacing w:after="0" w:line="240" w:lineRule="auto"/>
        <w:jc w:val="both"/>
        <w:rPr>
          <w:rFonts w:cstheme="minorHAnsi"/>
          <w:sz w:val="4"/>
          <w:szCs w:val="4"/>
        </w:rPr>
      </w:pPr>
    </w:p>
    <w:p w14:paraId="213842C1" w14:textId="6A120F11" w:rsidR="00E21E43" w:rsidRDefault="00E21E43" w:rsidP="00EB71B0">
      <w:pPr>
        <w:spacing w:after="0" w:line="240" w:lineRule="auto"/>
        <w:jc w:val="both"/>
        <w:rPr>
          <w:rFonts w:cstheme="minorHAnsi"/>
          <w:sz w:val="4"/>
          <w:szCs w:val="4"/>
        </w:rPr>
      </w:pPr>
    </w:p>
    <w:p w14:paraId="51D8EF91" w14:textId="47FAE5B6" w:rsidR="00E21E43" w:rsidRDefault="00E21E43" w:rsidP="00EB71B0">
      <w:pPr>
        <w:spacing w:after="0" w:line="240" w:lineRule="auto"/>
        <w:jc w:val="both"/>
        <w:rPr>
          <w:rFonts w:cstheme="minorHAnsi"/>
          <w:sz w:val="4"/>
          <w:szCs w:val="4"/>
        </w:rPr>
      </w:pPr>
    </w:p>
    <w:p w14:paraId="7F4B5107" w14:textId="63236875" w:rsidR="00E21E43" w:rsidRDefault="00E21E43" w:rsidP="00EB71B0">
      <w:pPr>
        <w:spacing w:after="0" w:line="240" w:lineRule="auto"/>
        <w:jc w:val="both"/>
        <w:rPr>
          <w:rFonts w:cstheme="minorHAnsi"/>
          <w:sz w:val="4"/>
          <w:szCs w:val="4"/>
        </w:rPr>
      </w:pPr>
    </w:p>
    <w:p w14:paraId="79C4289A" w14:textId="77777777" w:rsidR="00E21E43" w:rsidRPr="00EB71B0" w:rsidRDefault="00E21E43" w:rsidP="00EB71B0">
      <w:pPr>
        <w:spacing w:after="0" w:line="240" w:lineRule="auto"/>
        <w:jc w:val="both"/>
        <w:rPr>
          <w:rFonts w:cstheme="minorHAnsi"/>
          <w:sz w:val="4"/>
          <w:szCs w:val="4"/>
        </w:rPr>
      </w:pPr>
    </w:p>
    <w:p w14:paraId="44C100B9" w14:textId="442F4010" w:rsidR="00EB71B0" w:rsidRDefault="00EB71B0" w:rsidP="00CB3EDB">
      <w:pPr>
        <w:pStyle w:val="Ttulo2"/>
        <w:numPr>
          <w:ilvl w:val="1"/>
          <w:numId w:val="17"/>
        </w:numPr>
        <w:spacing w:before="120" w:line="360" w:lineRule="auto"/>
        <w:ind w:left="567" w:hanging="567"/>
        <w:jc w:val="both"/>
        <w:rPr>
          <w:rFonts w:asciiTheme="minorHAnsi" w:eastAsia="MS Mincho" w:hAnsiTheme="minorHAnsi" w:cstheme="minorHAnsi"/>
          <w:b/>
          <w:bCs/>
          <w:color w:val="00B0F0"/>
          <w:sz w:val="32"/>
          <w:szCs w:val="32"/>
          <w:lang w:val="es-ES_tradnl" w:eastAsia="es-ES"/>
        </w:rPr>
      </w:pPr>
      <w:bookmarkStart w:id="122" w:name="_Toc100331254"/>
      <w:bookmarkStart w:id="123" w:name="_Toc102038036"/>
      <w:bookmarkStart w:id="124" w:name="_Toc102038720"/>
      <w:bookmarkStart w:id="125" w:name="_Toc102048142"/>
      <w:bookmarkStart w:id="126" w:name="_Toc102048171"/>
      <w:bookmarkStart w:id="127" w:name="_Toc102134681"/>
      <w:r w:rsidRPr="004D4C9C">
        <w:rPr>
          <w:rFonts w:asciiTheme="minorHAnsi" w:eastAsia="MS Mincho" w:hAnsiTheme="minorHAnsi" w:cstheme="minorHAnsi"/>
          <w:b/>
          <w:bCs/>
          <w:color w:val="00B0F0"/>
          <w:sz w:val="32"/>
          <w:szCs w:val="32"/>
          <w:lang w:val="es-ES_tradnl" w:eastAsia="es-ES"/>
        </w:rPr>
        <w:t>Resultados Comunicación Estratégica</w:t>
      </w:r>
      <w:bookmarkEnd w:id="122"/>
      <w:bookmarkEnd w:id="123"/>
      <w:bookmarkEnd w:id="124"/>
      <w:bookmarkEnd w:id="125"/>
      <w:bookmarkEnd w:id="126"/>
      <w:bookmarkEnd w:id="127"/>
    </w:p>
    <w:p w14:paraId="5EC35FE9" w14:textId="37A1840B" w:rsidR="003F36D6" w:rsidRPr="003F36D6" w:rsidRDefault="003F36D6" w:rsidP="00387163">
      <w:pPr>
        <w:spacing w:after="0" w:line="276" w:lineRule="auto"/>
        <w:jc w:val="both"/>
        <w:rPr>
          <w:rFonts w:cstheme="minorHAnsi"/>
          <w:sz w:val="24"/>
          <w:szCs w:val="24"/>
        </w:rPr>
      </w:pPr>
      <w:r w:rsidRPr="003F36D6">
        <w:rPr>
          <w:rFonts w:cstheme="minorHAnsi"/>
          <w:sz w:val="24"/>
          <w:szCs w:val="24"/>
        </w:rPr>
        <w:t xml:space="preserve">A continuación, se muestra </w:t>
      </w:r>
      <w:r w:rsidR="001E4FAD">
        <w:rPr>
          <w:rFonts w:cstheme="minorHAnsi"/>
          <w:sz w:val="24"/>
          <w:szCs w:val="24"/>
        </w:rPr>
        <w:t>el cumplimiento</w:t>
      </w:r>
      <w:r w:rsidRPr="003F36D6">
        <w:rPr>
          <w:rFonts w:cstheme="minorHAnsi"/>
          <w:sz w:val="24"/>
          <w:szCs w:val="24"/>
        </w:rPr>
        <w:t xml:space="preserve"> de los indicadores de resultados de la dirección:</w:t>
      </w:r>
    </w:p>
    <w:p w14:paraId="78AB1392" w14:textId="4146854A" w:rsidR="00EB71B0" w:rsidRPr="00EB71B0" w:rsidRDefault="00EB71B0" w:rsidP="00EB71B0">
      <w:pPr>
        <w:spacing w:after="0" w:line="240" w:lineRule="auto"/>
        <w:ind w:left="1560" w:hanging="1560"/>
        <w:rPr>
          <w:rFonts w:cstheme="minorHAnsi"/>
        </w:rPr>
      </w:pPr>
    </w:p>
    <w:tbl>
      <w:tblPr>
        <w:tblStyle w:val="Tablaconcuadrcula5oscura-nfasis56"/>
        <w:tblpPr w:leftFromText="141" w:rightFromText="141" w:vertAnchor="text" w:horzAnchor="page" w:tblpX="1661" w:tblpY="-40"/>
        <w:tblW w:w="9184"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4648"/>
        <w:gridCol w:w="1223"/>
        <w:gridCol w:w="1612"/>
        <w:gridCol w:w="1701"/>
      </w:tblGrid>
      <w:tr w:rsidR="00AD3C12" w:rsidRPr="00EB71B0" w14:paraId="5F1D3F2B" w14:textId="77777777" w:rsidTr="003C2A10">
        <w:trPr>
          <w:cnfStyle w:val="100000000000" w:firstRow="1" w:lastRow="0" w:firstColumn="0" w:lastColumn="0" w:oddVBand="0" w:evenVBand="0" w:oddHBand="0" w:evenHBand="0" w:firstRowFirstColumn="0" w:firstRowLastColumn="0" w:lastRowFirstColumn="0" w:lastRowLastColumn="0"/>
          <w:trHeight w:val="679"/>
        </w:trPr>
        <w:tc>
          <w:tcPr>
            <w:cnfStyle w:val="001000000000" w:firstRow="0" w:lastRow="0" w:firstColumn="1" w:lastColumn="0" w:oddVBand="0" w:evenVBand="0" w:oddHBand="0" w:evenHBand="0" w:firstRowFirstColumn="0" w:firstRowLastColumn="0" w:lastRowFirstColumn="0" w:lastRowLastColumn="0"/>
            <w:tcW w:w="4648"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34310D3D" w14:textId="1E3EF6DB" w:rsidR="00FE1900" w:rsidRPr="002219C2" w:rsidRDefault="00FE1900" w:rsidP="00480FFF">
            <w:pPr>
              <w:spacing w:line="276" w:lineRule="auto"/>
              <w:rPr>
                <w:rFonts w:eastAsia="Times New Roman" w:cstheme="minorHAnsi"/>
                <w:sz w:val="24"/>
                <w:szCs w:val="24"/>
                <w:lang w:eastAsia="es-DO"/>
              </w:rPr>
            </w:pPr>
            <w:r w:rsidRPr="00E20235">
              <w:rPr>
                <w:rFonts w:eastAsia="Times New Roman" w:cstheme="minorHAnsi"/>
                <w:sz w:val="24"/>
                <w:szCs w:val="24"/>
                <w:lang w:eastAsia="es-DO"/>
              </w:rPr>
              <w:t>Indicadores</w:t>
            </w:r>
          </w:p>
        </w:tc>
        <w:tc>
          <w:tcPr>
            <w:tcW w:w="1223"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58D5AB62" w14:textId="02CFB185" w:rsidR="00FE1900" w:rsidRPr="002219C2" w:rsidRDefault="00FE1900" w:rsidP="00480FFF">
            <w:pPr>
              <w:spacing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20235">
              <w:rPr>
                <w:rFonts w:eastAsia="Times New Roman" w:cstheme="minorHAnsi"/>
                <w:sz w:val="24"/>
                <w:szCs w:val="24"/>
                <w:lang w:eastAsia="es-DO"/>
              </w:rPr>
              <w:t>Marzo</w:t>
            </w:r>
          </w:p>
        </w:tc>
        <w:tc>
          <w:tcPr>
            <w:tcW w:w="1612" w:type="dxa"/>
            <w:tcBorders>
              <w:top w:val="single" w:sz="24" w:space="0" w:color="FFFFFF" w:themeColor="background1"/>
              <w:left w:val="single" w:sz="24" w:space="0" w:color="FFFFFF" w:themeColor="background1"/>
              <w:right w:val="single" w:sz="24" w:space="0" w:color="FFFFFF" w:themeColor="background1"/>
            </w:tcBorders>
            <w:shd w:val="clear" w:color="auto" w:fill="002060"/>
            <w:vAlign w:val="center"/>
            <w:hideMark/>
          </w:tcPr>
          <w:p w14:paraId="181CC0B8" w14:textId="69AA5C66" w:rsidR="00FE1900" w:rsidRPr="002219C2" w:rsidRDefault="00FE1900" w:rsidP="00480FFF">
            <w:pPr>
              <w:spacing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20235">
              <w:rPr>
                <w:rFonts w:eastAsia="Times New Roman" w:cstheme="minorHAnsi"/>
                <w:sz w:val="24"/>
                <w:szCs w:val="24"/>
                <w:lang w:eastAsia="es-DO"/>
              </w:rPr>
              <w:t>Acumulado T1</w:t>
            </w:r>
          </w:p>
        </w:tc>
        <w:tc>
          <w:tcPr>
            <w:tcW w:w="1701" w:type="dxa"/>
            <w:tcBorders>
              <w:top w:val="single" w:sz="24" w:space="0" w:color="FFFFFF" w:themeColor="background1"/>
              <w:left w:val="single" w:sz="24" w:space="0" w:color="FFFFFF" w:themeColor="background1"/>
              <w:right w:val="single" w:sz="24" w:space="0" w:color="FFFFFF" w:themeColor="background1"/>
            </w:tcBorders>
            <w:shd w:val="clear" w:color="auto" w:fill="002060"/>
            <w:vAlign w:val="center"/>
            <w:hideMark/>
          </w:tcPr>
          <w:p w14:paraId="221A1ED3" w14:textId="04D399D4" w:rsidR="00FE1900" w:rsidRPr="002219C2" w:rsidRDefault="00FE1900" w:rsidP="00480FFF">
            <w:pPr>
              <w:spacing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20235">
              <w:rPr>
                <w:rFonts w:eastAsia="Times New Roman" w:cstheme="minorHAnsi"/>
                <w:sz w:val="24"/>
                <w:szCs w:val="24"/>
                <w:lang w:eastAsia="es-DO"/>
              </w:rPr>
              <w:t>Acumulado Año</w:t>
            </w:r>
          </w:p>
        </w:tc>
      </w:tr>
      <w:tr w:rsidR="00AD3C12" w:rsidRPr="00EB71B0" w14:paraId="7FA79930" w14:textId="77777777" w:rsidTr="003C2A10">
        <w:trPr>
          <w:cnfStyle w:val="000000100000" w:firstRow="0" w:lastRow="0" w:firstColumn="0" w:lastColumn="0" w:oddVBand="0" w:evenVBand="0" w:oddHBand="1" w:evenHBand="0"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4648" w:type="dxa"/>
            <w:tcBorders>
              <w:left w:val="single" w:sz="24" w:space="0" w:color="FFFFFF" w:themeColor="background1"/>
            </w:tcBorders>
            <w:shd w:val="clear" w:color="auto" w:fill="002060"/>
            <w:vAlign w:val="center"/>
          </w:tcPr>
          <w:p w14:paraId="000D4F82" w14:textId="3D97208D" w:rsidR="00FE1900" w:rsidRPr="002219C2" w:rsidRDefault="00FE1900" w:rsidP="00480FFF">
            <w:pPr>
              <w:spacing w:after="120" w:line="276" w:lineRule="auto"/>
              <w:rPr>
                <w:rFonts w:cstheme="minorHAnsi"/>
                <w:sz w:val="24"/>
                <w:szCs w:val="24"/>
              </w:rPr>
            </w:pPr>
            <w:r w:rsidRPr="002219C2">
              <w:rPr>
                <w:rFonts w:cstheme="minorHAnsi"/>
                <w:sz w:val="24"/>
                <w:szCs w:val="24"/>
              </w:rPr>
              <w:t>Incrementar volumen transaccional (Estafetas y Canales alternos digitales)</w:t>
            </w:r>
          </w:p>
        </w:tc>
        <w:tc>
          <w:tcPr>
            <w:tcW w:w="1223" w:type="dxa"/>
            <w:shd w:val="clear" w:color="auto" w:fill="BDD6EE" w:themeFill="accent1" w:themeFillTint="66"/>
            <w:noWrap/>
            <w:vAlign w:val="center"/>
          </w:tcPr>
          <w:p w14:paraId="19AFDD82" w14:textId="7D9F8AC2" w:rsidR="00FE1900" w:rsidRPr="002219C2" w:rsidRDefault="00026E71" w:rsidP="00480FFF">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0.00%</w:t>
            </w:r>
          </w:p>
        </w:tc>
        <w:tc>
          <w:tcPr>
            <w:tcW w:w="1612" w:type="dxa"/>
            <w:shd w:val="clear" w:color="auto" w:fill="BDD6EE" w:themeFill="accent1" w:themeFillTint="66"/>
            <w:noWrap/>
            <w:vAlign w:val="center"/>
          </w:tcPr>
          <w:p w14:paraId="0AD18F4F" w14:textId="128B2A9A" w:rsidR="00FE1900" w:rsidRPr="002219C2" w:rsidRDefault="00026E71" w:rsidP="00480FFF">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0.00%</w:t>
            </w:r>
          </w:p>
        </w:tc>
        <w:tc>
          <w:tcPr>
            <w:tcW w:w="1701" w:type="dxa"/>
            <w:shd w:val="clear" w:color="auto" w:fill="BDD6EE" w:themeFill="accent1" w:themeFillTint="66"/>
            <w:noWrap/>
            <w:vAlign w:val="center"/>
          </w:tcPr>
          <w:p w14:paraId="24738AFC" w14:textId="54749072" w:rsidR="00FE1900" w:rsidRPr="002219C2" w:rsidRDefault="00026E71" w:rsidP="00480FFF">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0</w:t>
            </w:r>
            <w:r w:rsidR="007C3ED5">
              <w:rPr>
                <w:rFonts w:eastAsia="Times New Roman" w:cstheme="minorHAnsi"/>
                <w:sz w:val="24"/>
                <w:szCs w:val="24"/>
                <w:lang w:eastAsia="es-DO"/>
              </w:rPr>
              <w:t>.00%</w:t>
            </w:r>
          </w:p>
        </w:tc>
      </w:tr>
      <w:tr w:rsidR="00AD3C12" w:rsidRPr="00EB71B0" w14:paraId="4C833875" w14:textId="77777777" w:rsidTr="003C2A10">
        <w:trPr>
          <w:trHeight w:val="640"/>
        </w:trPr>
        <w:tc>
          <w:tcPr>
            <w:cnfStyle w:val="001000000000" w:firstRow="0" w:lastRow="0" w:firstColumn="1" w:lastColumn="0" w:oddVBand="0" w:evenVBand="0" w:oddHBand="0" w:evenHBand="0" w:firstRowFirstColumn="0" w:firstRowLastColumn="0" w:lastRowFirstColumn="0" w:lastRowLastColumn="0"/>
            <w:tcW w:w="4648" w:type="dxa"/>
            <w:tcBorders>
              <w:left w:val="single" w:sz="24" w:space="0" w:color="FFFFFF" w:themeColor="background1"/>
            </w:tcBorders>
            <w:shd w:val="clear" w:color="auto" w:fill="002060"/>
            <w:vAlign w:val="center"/>
          </w:tcPr>
          <w:p w14:paraId="5BACC48A" w14:textId="1BFD1A47" w:rsidR="00FE1900" w:rsidRPr="002219C2" w:rsidRDefault="00FE1900" w:rsidP="00480FFF">
            <w:pPr>
              <w:spacing w:before="120" w:after="120" w:line="276" w:lineRule="auto"/>
              <w:rPr>
                <w:rFonts w:eastAsia="Times New Roman" w:cstheme="minorHAnsi"/>
                <w:sz w:val="24"/>
                <w:szCs w:val="24"/>
                <w:lang w:eastAsia="es-DO"/>
              </w:rPr>
            </w:pPr>
            <w:r w:rsidRPr="002219C2">
              <w:rPr>
                <w:rFonts w:eastAsia="Times New Roman" w:cstheme="minorHAnsi"/>
                <w:sz w:val="24"/>
                <w:szCs w:val="24"/>
                <w:lang w:eastAsia="es-DO"/>
              </w:rPr>
              <w:t>Mantener índice cobranzas</w:t>
            </w:r>
          </w:p>
        </w:tc>
        <w:tc>
          <w:tcPr>
            <w:tcW w:w="1223" w:type="dxa"/>
            <w:shd w:val="clear" w:color="auto" w:fill="BDD6EE" w:themeFill="accent1" w:themeFillTint="66"/>
            <w:noWrap/>
            <w:vAlign w:val="center"/>
          </w:tcPr>
          <w:p w14:paraId="0DFCD6F3" w14:textId="0CEFDD1A" w:rsidR="00FE1900" w:rsidRPr="002219C2" w:rsidRDefault="007C3ED5" w:rsidP="00480FFF">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97.29%</w:t>
            </w:r>
          </w:p>
        </w:tc>
        <w:tc>
          <w:tcPr>
            <w:tcW w:w="1612" w:type="dxa"/>
            <w:shd w:val="clear" w:color="auto" w:fill="BDD6EE" w:themeFill="accent1" w:themeFillTint="66"/>
            <w:noWrap/>
            <w:vAlign w:val="center"/>
          </w:tcPr>
          <w:p w14:paraId="37CEE293" w14:textId="54840E62" w:rsidR="00FE1900" w:rsidRPr="002219C2" w:rsidRDefault="007C3ED5" w:rsidP="00480FFF">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96.46%</w:t>
            </w:r>
          </w:p>
        </w:tc>
        <w:tc>
          <w:tcPr>
            <w:tcW w:w="1701" w:type="dxa"/>
            <w:shd w:val="clear" w:color="auto" w:fill="BDD6EE" w:themeFill="accent1" w:themeFillTint="66"/>
            <w:noWrap/>
            <w:vAlign w:val="center"/>
          </w:tcPr>
          <w:p w14:paraId="16D6E105" w14:textId="0A680B3E" w:rsidR="00FE1900" w:rsidRPr="002219C2" w:rsidRDefault="007C3ED5" w:rsidP="00480FFF">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24.11%</w:t>
            </w:r>
          </w:p>
        </w:tc>
      </w:tr>
      <w:tr w:rsidR="00AD3C12" w:rsidRPr="00EB71B0" w14:paraId="3BCB3B3E" w14:textId="77777777" w:rsidTr="003C2A10">
        <w:trPr>
          <w:cnfStyle w:val="000000100000" w:firstRow="0" w:lastRow="0" w:firstColumn="0" w:lastColumn="0" w:oddVBand="0" w:evenVBand="0" w:oddHBand="1" w:evenHBand="0"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4648" w:type="dxa"/>
            <w:tcBorders>
              <w:left w:val="single" w:sz="24" w:space="0" w:color="FFFFFF" w:themeColor="background1"/>
              <w:bottom w:val="single" w:sz="24" w:space="0" w:color="FFFFFF" w:themeColor="background1"/>
            </w:tcBorders>
            <w:shd w:val="clear" w:color="auto" w:fill="002060"/>
            <w:vAlign w:val="center"/>
          </w:tcPr>
          <w:p w14:paraId="6119D0D2" w14:textId="406C1B80" w:rsidR="00FE1900" w:rsidRPr="002219C2" w:rsidRDefault="00FE1900" w:rsidP="00480FFF">
            <w:pPr>
              <w:spacing w:before="120" w:after="120" w:line="276" w:lineRule="auto"/>
              <w:jc w:val="both"/>
              <w:rPr>
                <w:rFonts w:cstheme="minorHAnsi"/>
                <w:sz w:val="24"/>
                <w:szCs w:val="24"/>
              </w:rPr>
            </w:pPr>
            <w:r w:rsidRPr="002219C2">
              <w:rPr>
                <w:rFonts w:eastAsia="Times New Roman" w:cstheme="minorHAnsi"/>
                <w:sz w:val="24"/>
                <w:szCs w:val="24"/>
                <w:lang w:eastAsia="es-DO"/>
              </w:rPr>
              <w:t>Índice de Calidad de Servicio</w:t>
            </w:r>
          </w:p>
        </w:tc>
        <w:tc>
          <w:tcPr>
            <w:tcW w:w="1223" w:type="dxa"/>
            <w:shd w:val="clear" w:color="auto" w:fill="BDD6EE" w:themeFill="accent1" w:themeFillTint="66"/>
            <w:noWrap/>
            <w:vAlign w:val="center"/>
          </w:tcPr>
          <w:p w14:paraId="366CECD8" w14:textId="2614E115" w:rsidR="00FE1900" w:rsidRPr="002219C2" w:rsidRDefault="007C3ED5" w:rsidP="00480FFF">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94.99%</w:t>
            </w:r>
          </w:p>
        </w:tc>
        <w:tc>
          <w:tcPr>
            <w:tcW w:w="1612" w:type="dxa"/>
            <w:shd w:val="clear" w:color="auto" w:fill="BDD6EE" w:themeFill="accent1" w:themeFillTint="66"/>
            <w:noWrap/>
            <w:vAlign w:val="center"/>
          </w:tcPr>
          <w:p w14:paraId="0BC6EB2C" w14:textId="48152FCC" w:rsidR="00FE1900" w:rsidRPr="002219C2" w:rsidRDefault="007C3ED5" w:rsidP="00480FFF">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96.66%</w:t>
            </w:r>
          </w:p>
        </w:tc>
        <w:tc>
          <w:tcPr>
            <w:tcW w:w="1701" w:type="dxa"/>
            <w:shd w:val="clear" w:color="auto" w:fill="BDD6EE" w:themeFill="accent1" w:themeFillTint="66"/>
            <w:noWrap/>
            <w:vAlign w:val="center"/>
          </w:tcPr>
          <w:p w14:paraId="69389C26" w14:textId="1DDD268B" w:rsidR="00FE1900" w:rsidRPr="002219C2" w:rsidRDefault="007C3ED5" w:rsidP="00480FFF">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24.16%</w:t>
            </w:r>
          </w:p>
        </w:tc>
      </w:tr>
    </w:tbl>
    <w:p w14:paraId="5740582A" w14:textId="49A3EB43" w:rsidR="0035230B" w:rsidRPr="001172BE" w:rsidRDefault="009A4D79" w:rsidP="00480FFF">
      <w:pPr>
        <w:spacing w:before="240" w:after="240" w:line="276" w:lineRule="auto"/>
        <w:ind w:right="-454"/>
        <w:jc w:val="both"/>
        <w:rPr>
          <w:rFonts w:cstheme="minorHAnsi"/>
          <w:sz w:val="24"/>
          <w:szCs w:val="24"/>
        </w:rPr>
      </w:pPr>
      <w:r w:rsidRPr="00B4330C">
        <w:rPr>
          <w:rFonts w:cstheme="minorHAnsi"/>
          <w:sz w:val="24"/>
          <w:szCs w:val="24"/>
        </w:rPr>
        <w:t xml:space="preserve">En </w:t>
      </w:r>
      <w:r>
        <w:rPr>
          <w:rFonts w:cstheme="minorHAnsi"/>
          <w:sz w:val="24"/>
          <w:szCs w:val="24"/>
        </w:rPr>
        <w:t>el siguiente gráfico se visualiza el nivel de cumplimiento del POA de</w:t>
      </w:r>
      <w:r w:rsidR="00164094">
        <w:rPr>
          <w:rFonts w:cstheme="minorHAnsi"/>
          <w:sz w:val="24"/>
          <w:szCs w:val="24"/>
        </w:rPr>
        <w:t xml:space="preserve"> cada gerencia de la</w:t>
      </w:r>
      <w:r w:rsidR="00524800">
        <w:rPr>
          <w:rFonts w:cstheme="minorHAnsi"/>
          <w:sz w:val="24"/>
          <w:szCs w:val="24"/>
        </w:rPr>
        <w:t xml:space="preserve"> Dirección de </w:t>
      </w:r>
      <w:r>
        <w:rPr>
          <w:rFonts w:cstheme="minorHAnsi"/>
          <w:sz w:val="24"/>
          <w:szCs w:val="24"/>
        </w:rPr>
        <w:t>Comunicación Estratégica en el mes de marzo:</w:t>
      </w:r>
    </w:p>
    <w:p w14:paraId="1CD8136E" w14:textId="43110D3C" w:rsidR="00B67453" w:rsidRDefault="00B67453" w:rsidP="00480FFF">
      <w:pPr>
        <w:spacing w:after="120"/>
        <w:ind w:left="1560" w:hanging="1560"/>
        <w:jc w:val="center"/>
        <w:rPr>
          <w:rFonts w:cstheme="minorHAnsi"/>
        </w:rPr>
      </w:pPr>
      <w:r>
        <w:rPr>
          <w:noProof/>
          <w:lang w:val="es-ES" w:eastAsia="es-ES"/>
        </w:rPr>
        <w:drawing>
          <wp:inline distT="0" distB="0" distL="0" distR="0" wp14:anchorId="00359390" wp14:editId="1CDD94DC">
            <wp:extent cx="5854535" cy="2238375"/>
            <wp:effectExtent l="0" t="0" r="0" b="0"/>
            <wp:docPr id="58" name="Gráfico 58">
              <a:extLst xmlns:a="http://schemas.openxmlformats.org/drawingml/2006/main">
                <a:ext uri="{FF2B5EF4-FFF2-40B4-BE49-F238E27FC236}">
                  <a16:creationId xmlns:a16="http://schemas.microsoft.com/office/drawing/2014/main" id="{071FDB92-200A-476E-A327-EC63519A538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1D62634A" w14:textId="2B533286" w:rsidR="00800FED" w:rsidRDefault="000F2F75" w:rsidP="00EB71B0">
      <w:pPr>
        <w:rPr>
          <w:rFonts w:cstheme="minorHAnsi"/>
        </w:rPr>
      </w:pPr>
      <w:r>
        <w:rPr>
          <w:rFonts w:eastAsia="MS Mincho" w:cstheme="minorHAnsi"/>
          <w:b/>
          <w:bCs/>
          <w:noProof/>
          <w:color w:val="00B0F0"/>
          <w:sz w:val="32"/>
          <w:szCs w:val="32"/>
          <w:lang w:val="es-ES" w:eastAsia="es-ES"/>
        </w:rPr>
        <mc:AlternateContent>
          <mc:Choice Requires="wpg">
            <w:drawing>
              <wp:anchor distT="0" distB="0" distL="114300" distR="114300" simplePos="0" relativeHeight="251808768" behindDoc="0" locked="0" layoutInCell="1" allowOverlap="1" wp14:anchorId="75426456" wp14:editId="3A01302E">
                <wp:simplePos x="0" y="0"/>
                <wp:positionH relativeFrom="column">
                  <wp:posOffset>1510665</wp:posOffset>
                </wp:positionH>
                <wp:positionV relativeFrom="paragraph">
                  <wp:posOffset>97155</wp:posOffset>
                </wp:positionV>
                <wp:extent cx="2859479" cy="720000"/>
                <wp:effectExtent l="38100" t="38100" r="340995" b="347345"/>
                <wp:wrapNone/>
                <wp:docPr id="48" name="Grupo 48"/>
                <wp:cNvGraphicFramePr/>
                <a:graphic xmlns:a="http://schemas.openxmlformats.org/drawingml/2006/main">
                  <a:graphicData uri="http://schemas.microsoft.com/office/word/2010/wordprocessingGroup">
                    <wpg:wgp>
                      <wpg:cNvGrpSpPr/>
                      <wpg:grpSpPr>
                        <a:xfrm>
                          <a:off x="0" y="0"/>
                          <a:ext cx="2859479" cy="720000"/>
                          <a:chOff x="0" y="0"/>
                          <a:chExt cx="2700000" cy="871680"/>
                        </a:xfrm>
                      </wpg:grpSpPr>
                      <wps:wsp>
                        <wps:cNvPr id="64" name="Diagrama de flujo: conector 78"/>
                        <wps:cNvSpPr/>
                        <wps:spPr>
                          <a:xfrm>
                            <a:off x="0" y="0"/>
                            <a:ext cx="900000" cy="868199"/>
                          </a:xfrm>
                          <a:prstGeom prst="rect">
                            <a:avLst/>
                          </a:prstGeom>
                          <a:solidFill>
                            <a:srgbClr val="002060"/>
                          </a:solidFill>
                          <a:ln w="38100" cap="flat" cmpd="sng" algn="ctr">
                            <a:noFill/>
                            <a:prstDash val="solid"/>
                            <a:miter lim="800000"/>
                          </a:ln>
                          <a:effectLst>
                            <a:outerShdw blurRad="190500" dist="228600" dir="2700000" algn="ctr">
                              <a:srgbClr val="000000">
                                <a:alpha val="30000"/>
                              </a:srgbClr>
                            </a:outerShdw>
                          </a:effectLst>
                        </wps:spPr>
                        <wps:txbx>
                          <w:txbxContent>
                            <w:p w14:paraId="01AD6EFE" w14:textId="77777777" w:rsidR="00EB71B0" w:rsidRPr="0008286C" w:rsidRDefault="00EB71B0" w:rsidP="00EB71B0">
                              <w:pPr>
                                <w:pStyle w:val="NormalWeb"/>
                                <w:spacing w:before="0" w:beforeAutospacing="0" w:after="0" w:afterAutospacing="0" w:line="256" w:lineRule="auto"/>
                                <w:jc w:val="center"/>
                                <w:rPr>
                                  <w:rFonts w:asciiTheme="minorHAnsi" w:eastAsia="Calibri" w:hAnsiTheme="minorHAnsi" w:cstheme="minorHAnsi"/>
                                  <w:color w:val="FFFFFF"/>
                                  <w:kern w:val="24"/>
                                  <w:sz w:val="28"/>
                                  <w:szCs w:val="28"/>
                                  <w:u w:val="single"/>
                                  <w:lang w:val="es-ES"/>
                                </w:rPr>
                              </w:pPr>
                              <w:r w:rsidRPr="0008286C">
                                <w:rPr>
                                  <w:rFonts w:asciiTheme="minorHAnsi" w:eastAsia="Calibri" w:hAnsiTheme="minorHAnsi" w:cstheme="minorHAnsi"/>
                                  <w:color w:val="FFFFFF"/>
                                  <w:kern w:val="24"/>
                                  <w:sz w:val="28"/>
                                  <w:szCs w:val="28"/>
                                  <w:u w:val="single"/>
                                  <w:lang w:val="es-ES"/>
                                </w:rPr>
                                <w:t>Enero</w:t>
                              </w:r>
                            </w:p>
                            <w:p w14:paraId="7587C955" w14:textId="77777777" w:rsidR="00EB71B0" w:rsidRPr="0008286C" w:rsidRDefault="00EB71B0" w:rsidP="00EB71B0">
                              <w:pPr>
                                <w:pStyle w:val="NormalWeb"/>
                                <w:spacing w:before="0" w:beforeAutospacing="0" w:after="0" w:afterAutospacing="0" w:line="256" w:lineRule="auto"/>
                                <w:jc w:val="center"/>
                                <w:rPr>
                                  <w:rFonts w:asciiTheme="minorHAnsi" w:hAnsiTheme="minorHAnsi" w:cstheme="minorHAnsi"/>
                                  <w:b/>
                                  <w:bCs/>
                                  <w:sz w:val="28"/>
                                  <w:szCs w:val="28"/>
                                </w:rPr>
                              </w:pPr>
                              <w:r w:rsidRPr="0008286C">
                                <w:rPr>
                                  <w:rFonts w:asciiTheme="minorHAnsi" w:eastAsia="Calibri" w:hAnsiTheme="minorHAnsi" w:cstheme="minorHAnsi"/>
                                  <w:b/>
                                  <w:bCs/>
                                  <w:color w:val="FFFFFF"/>
                                  <w:kern w:val="24"/>
                                  <w:sz w:val="28"/>
                                  <w:szCs w:val="28"/>
                                  <w:lang w:val="es-ES"/>
                                </w:rPr>
                                <w:t>100%</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65" name="Diagrama de flujo: conector 76"/>
                        <wps:cNvSpPr/>
                        <wps:spPr>
                          <a:xfrm>
                            <a:off x="900000" y="164"/>
                            <a:ext cx="900000" cy="868199"/>
                          </a:xfrm>
                          <a:prstGeom prst="rect">
                            <a:avLst/>
                          </a:prstGeom>
                          <a:solidFill>
                            <a:srgbClr val="0070C0"/>
                          </a:solidFill>
                          <a:ln w="38100" cap="flat" cmpd="sng" algn="ctr">
                            <a:noFill/>
                            <a:prstDash val="solid"/>
                            <a:miter lim="800000"/>
                          </a:ln>
                          <a:effectLst>
                            <a:outerShdw blurRad="190500" dist="228600" dir="2700000" algn="ctr">
                              <a:srgbClr val="000000">
                                <a:alpha val="30000"/>
                              </a:srgbClr>
                            </a:outerShdw>
                          </a:effectLst>
                        </wps:spPr>
                        <wps:txbx>
                          <w:txbxContent>
                            <w:p w14:paraId="4111325D" w14:textId="77777777" w:rsidR="00EB71B0" w:rsidRPr="0008286C" w:rsidRDefault="00EB71B0" w:rsidP="00EB71B0">
                              <w:pPr>
                                <w:pStyle w:val="NormalWeb"/>
                                <w:spacing w:before="0" w:beforeAutospacing="0" w:after="0" w:afterAutospacing="0" w:line="256" w:lineRule="auto"/>
                                <w:jc w:val="center"/>
                                <w:rPr>
                                  <w:rFonts w:asciiTheme="minorHAnsi" w:eastAsia="Calibri" w:hAnsiTheme="minorHAnsi" w:cstheme="minorHAnsi"/>
                                  <w:color w:val="FFFFFF"/>
                                  <w:kern w:val="24"/>
                                  <w:sz w:val="28"/>
                                  <w:szCs w:val="28"/>
                                  <w:u w:val="single"/>
                                  <w:lang w:val="es-ES"/>
                                </w:rPr>
                              </w:pPr>
                              <w:r w:rsidRPr="0008286C">
                                <w:rPr>
                                  <w:rFonts w:asciiTheme="minorHAnsi" w:eastAsia="Calibri" w:hAnsiTheme="minorHAnsi" w:cstheme="minorHAnsi"/>
                                  <w:color w:val="FFFFFF"/>
                                  <w:kern w:val="24"/>
                                  <w:sz w:val="28"/>
                                  <w:szCs w:val="28"/>
                                  <w:u w:val="single"/>
                                  <w:lang w:val="es-ES"/>
                                </w:rPr>
                                <w:t>Febrero</w:t>
                              </w:r>
                            </w:p>
                            <w:p w14:paraId="4BC5E34A" w14:textId="77777777" w:rsidR="00EB71B0" w:rsidRPr="0008286C" w:rsidRDefault="00EB71B0" w:rsidP="00EB71B0">
                              <w:pPr>
                                <w:pStyle w:val="NormalWeb"/>
                                <w:spacing w:before="0" w:beforeAutospacing="0" w:after="0" w:afterAutospacing="0" w:line="256" w:lineRule="auto"/>
                                <w:jc w:val="center"/>
                                <w:rPr>
                                  <w:rFonts w:asciiTheme="minorHAnsi" w:hAnsiTheme="minorHAnsi" w:cstheme="minorHAnsi"/>
                                  <w:b/>
                                  <w:bCs/>
                                  <w:sz w:val="28"/>
                                  <w:szCs w:val="28"/>
                                </w:rPr>
                              </w:pPr>
                              <w:r w:rsidRPr="0008286C">
                                <w:rPr>
                                  <w:rFonts w:asciiTheme="minorHAnsi" w:eastAsia="Calibri" w:hAnsiTheme="minorHAnsi" w:cstheme="minorHAnsi"/>
                                  <w:b/>
                                  <w:bCs/>
                                  <w:color w:val="FFFFFF"/>
                                  <w:kern w:val="24"/>
                                  <w:sz w:val="28"/>
                                  <w:szCs w:val="28"/>
                                  <w:lang w:val="es-ES"/>
                                </w:rPr>
                                <w:t>99.84%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6" name="Diagrama de flujo: conector 77"/>
                        <wps:cNvSpPr/>
                        <wps:spPr>
                          <a:xfrm>
                            <a:off x="1800000" y="3481"/>
                            <a:ext cx="900000" cy="868199"/>
                          </a:xfrm>
                          <a:prstGeom prst="rect">
                            <a:avLst/>
                          </a:prstGeom>
                          <a:solidFill>
                            <a:schemeClr val="accent1">
                              <a:lumMod val="60000"/>
                              <a:lumOff val="40000"/>
                            </a:schemeClr>
                          </a:solidFill>
                          <a:ln w="38100" cap="flat" cmpd="sng" algn="ctr">
                            <a:noFill/>
                            <a:prstDash val="solid"/>
                            <a:miter lim="800000"/>
                          </a:ln>
                          <a:effectLst>
                            <a:outerShdw blurRad="190500" dist="228600" dir="2700000" algn="ctr">
                              <a:srgbClr val="000000">
                                <a:alpha val="30000"/>
                              </a:srgbClr>
                            </a:outerShdw>
                          </a:effectLst>
                        </wps:spPr>
                        <wps:txbx>
                          <w:txbxContent>
                            <w:p w14:paraId="116BA3FD" w14:textId="77777777" w:rsidR="00EB71B0" w:rsidRPr="0008286C" w:rsidRDefault="00EB71B0" w:rsidP="00EB71B0">
                              <w:pPr>
                                <w:pStyle w:val="NormalWeb"/>
                                <w:spacing w:before="0" w:beforeAutospacing="0" w:after="0" w:afterAutospacing="0" w:line="256" w:lineRule="auto"/>
                                <w:jc w:val="center"/>
                                <w:rPr>
                                  <w:rFonts w:asciiTheme="minorHAnsi" w:eastAsia="Calibri" w:hAnsiTheme="minorHAnsi" w:cstheme="minorHAnsi"/>
                                  <w:color w:val="FFFFFF" w:themeColor="background1"/>
                                  <w:kern w:val="24"/>
                                  <w:sz w:val="28"/>
                                  <w:szCs w:val="28"/>
                                  <w:u w:val="single"/>
                                  <w:lang w:val="es-ES"/>
                                </w:rPr>
                              </w:pPr>
                              <w:r w:rsidRPr="0008286C">
                                <w:rPr>
                                  <w:rFonts w:asciiTheme="minorHAnsi" w:eastAsia="Calibri" w:hAnsiTheme="minorHAnsi" w:cstheme="minorHAnsi"/>
                                  <w:color w:val="FFFFFF" w:themeColor="background1"/>
                                  <w:kern w:val="24"/>
                                  <w:sz w:val="28"/>
                                  <w:szCs w:val="28"/>
                                  <w:u w:val="single"/>
                                  <w:lang w:val="es-ES"/>
                                </w:rPr>
                                <w:t>Marzo</w:t>
                              </w:r>
                            </w:p>
                            <w:p w14:paraId="697ED07D" w14:textId="13E6233C" w:rsidR="00EB71B0" w:rsidRPr="0008286C" w:rsidRDefault="007C3ED5" w:rsidP="00EB71B0">
                              <w:pPr>
                                <w:pStyle w:val="NormalWeb"/>
                                <w:spacing w:before="0" w:beforeAutospacing="0" w:after="0" w:afterAutospacing="0" w:line="256" w:lineRule="auto"/>
                                <w:jc w:val="center"/>
                                <w:rPr>
                                  <w:rFonts w:asciiTheme="minorHAnsi" w:hAnsiTheme="minorHAnsi" w:cstheme="minorHAnsi"/>
                                  <w:b/>
                                  <w:bCs/>
                                  <w:color w:val="FFFFFF" w:themeColor="background1"/>
                                  <w:sz w:val="28"/>
                                  <w:szCs w:val="28"/>
                                </w:rPr>
                              </w:pPr>
                              <w:r w:rsidRPr="0008286C">
                                <w:rPr>
                                  <w:rFonts w:asciiTheme="minorHAnsi" w:eastAsia="Calibri" w:hAnsiTheme="minorHAnsi" w:cstheme="minorHAnsi"/>
                                  <w:b/>
                                  <w:bCs/>
                                  <w:color w:val="FFFFFF" w:themeColor="background1"/>
                                  <w:kern w:val="24"/>
                                  <w:sz w:val="28"/>
                                  <w:szCs w:val="28"/>
                                  <w:lang w:val="es-ES"/>
                                </w:rPr>
                                <w:t>99.11</w:t>
                              </w:r>
                              <w:r w:rsidR="00EB71B0" w:rsidRPr="0008286C">
                                <w:rPr>
                                  <w:rFonts w:asciiTheme="minorHAnsi" w:eastAsia="Calibri" w:hAnsiTheme="minorHAnsi" w:cstheme="minorHAnsi"/>
                                  <w:b/>
                                  <w:bCs/>
                                  <w:color w:val="FFFFFF" w:themeColor="background1"/>
                                  <w:kern w:val="24"/>
                                  <w:sz w:val="28"/>
                                  <w:szCs w:val="28"/>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75426456" id="Grupo 48" o:spid="_x0000_s1053" style="position:absolute;margin-left:118.95pt;margin-top:7.65pt;width:225.15pt;height:56.7pt;z-index:251808768;mso-width-relative:margin;mso-height-relative:margin" coordsize="27000,871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RxrFpgMAAKIOAAAOAAAAZHJzL2Uyb0RvYy54bWzsV1tv2zYUfh+w/0DwfZHkOLYsxCmCZAkG&#10;ZG2wdOgzTVGXgSI5ko6c/vp9pCTXbgc0bdH2JS82Dy/n8p3zHVLnr3adJI/CularNc1OUkqE4rps&#10;Vb2mf7+9+S2nxHmmSia1Emv6JBx9dfHrL+e9KcRMN1qWwhIoUa7ozZo23psiSRxvRMfciTZCYbHS&#10;tmMeoq2T0rIe2juZzNJ0kfTalsZqLpzD7PWwSC+i/qoS3L+pKic8kWsK33z8tfF3E36Ti3NW1JaZ&#10;puWjG+wrvOhYq2B0r+qaeUa2tv1EVddyq52u/AnXXaKrquUixoBosvSjaG6t3poYS130tdnDBGg/&#10;wumr1fLXj7fWPJh7CyR6UwOLKIVYdpXtwj+8JLsI2dMeMrHzhGNylp+t5ssVJRxrS2QkHTHlDYD/&#10;5Bhvfp8OLsNepCQczJfZIo8Hk8lscuRMb1Ae7gMC7tsQeGiYERFYVwCBe0vack0Xc0oU61Cl1y1D&#10;TXSMlIJUcvuPLghH+XKvLVnmoWiCQzi5B84VDhg+F7XVYeyLPFutgs597Kww1vlboTsSBmtqYTqW&#10;F3u8c37YOm0JNp2WbXnTShkFW2+upCWPLNR8OksXE7JH26Qi/Zqe5llMAgP3Ksk88tEZYOFUTQmT&#10;NUjNvY22lQ4WYHxw75q5ZrAR1Q5M6loPOsu2Q06HGAdnpQrHRCQkIgiC3mLrQ1P2ZCO39i8Go9kq&#10;PQvelG0IejbLF4MEvs6mcjn2yR3HGisqKGfSNGzw7jRODm6M2yPUe/tROnANlTdlM4z8brOL5ZHt&#10;E7/R5RNqxmp4CXed4Tct8nTHnL9nFv0Dk+iJWG20fU9Jj/4CSP/dMisokX8olO8qm8+xzUdhfgbq&#10;UGIPVzaHK2rbXWmkM4vW4jDs93IaVlZ379AKL4NVLDHFYXtI3ihc+aHvoZlycXkZt6EJGebv1IPh&#10;QfmU27e7d8yasfg8uP5aT5QBtsc1OOwNJ5W+3HpdtbFAA3QDTsA3CKDvQJvvz+OzZ/F48UU8niiL&#10;bpWhUUQaTE1wWout7DvTeZlevdB57JbfRufYcz+U6efp/AacrqRG19TjiJJA8P+bf6H/z6P/4ln0&#10;X34R/bPxOiPg/+k8z35kAwhvYbG/0RnnQvmhV8tt96cuh3sOdyVuy9iXMB0eX/EBMJ+m8bqIr+qg&#10;KV558dqeHg0vr4HxNfLc1wDua2D90j5+5OshfhPgQyjmaPxoC19ahzLGh5+WF/8BAAD//wMAUEsD&#10;BBQABgAIAAAAIQCpha/s4QAAAAoBAAAPAAAAZHJzL2Rvd25yZXYueG1sTI9Na8JAEIbvhf6HZQq9&#10;1c0HaozZiEjbkxSqhdLbmoxJMDsbsmsS/32np3qceR/eeSbbTKYVA/ausaQgnAUgkApbNlQp+Dq+&#10;vSQgnNdU6tYSKrihg03++JDptLQjfeJw8JXgEnKpVlB736VSuqJGo93MdkicnW1vtOexr2TZ65HL&#10;TSujIFhIoxviC7XucFdjcTlcjYL3UY/bOHwd9pfz7vZznH9870NU6vlp2q5BeJz8Pwx/+qwOOTud&#10;7JVKJ1oFUbxcMcrBPAbBwCJJIhAnXkTJEmSeyfsX8l8AAAD//wMAUEsBAi0AFAAGAAgAAAAhALaD&#10;OJL+AAAA4QEAABMAAAAAAAAAAAAAAAAAAAAAAFtDb250ZW50X1R5cGVzXS54bWxQSwECLQAUAAYA&#10;CAAAACEAOP0h/9YAAACUAQAACwAAAAAAAAAAAAAAAAAvAQAAX3JlbHMvLnJlbHNQSwECLQAUAAYA&#10;CAAAACEAlkcaxaYDAACiDgAADgAAAAAAAAAAAAAAAAAuAgAAZHJzL2Uyb0RvYy54bWxQSwECLQAU&#10;AAYACAAAACEAqYWv7OEAAAAKAQAADwAAAAAAAAAAAAAAAAAABgAAZHJzL2Rvd25yZXYueG1sUEsF&#10;BgAAAAAEAAQA8wAAAA4HAAAAAA==&#10;">
                <v:rect id="Diagrama de flujo: conector 78" o:spid="_x0000_s1054" style="position:absolute;width:9000;height:86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Jf8RxAAAANsAAAAPAAAAZHJzL2Rvd25yZXYueG1sRI9bawIx&#10;FITfC/6HcATfNFuxS9kapZQqUh+kXt4Pm7MXm5wsm7iu/94IQh+HmfmGmS97a0RHra8dK3idJCCI&#10;c6drLhUcD6vxOwgfkDUax6TgRh6Wi8HLHDPtrvxL3T6UIkLYZ6igCqHJpPR5RRb9xDXE0StcazFE&#10;2ZZSt3iNcGvkNElSabHmuFBhQ18V5X/7i1WwPZ3Tn+TNrA+dcXnxfd7dirVUajTsPz9ABOrDf/jZ&#10;3mgF6QweX+IPkIs7AAAA//8DAFBLAQItABQABgAIAAAAIQDb4fbL7gAAAIUBAAATAAAAAAAAAAAA&#10;AAAAAAAAAABbQ29udGVudF9UeXBlc10ueG1sUEsBAi0AFAAGAAgAAAAhAFr0LFu/AAAAFQEAAAsA&#10;AAAAAAAAAAAAAAAAHwEAAF9yZWxzLy5yZWxzUEsBAi0AFAAGAAgAAAAhABAl/xHEAAAA2wAAAA8A&#10;AAAAAAAAAAAAAAAABwIAAGRycy9kb3ducmV2LnhtbFBLBQYAAAAAAwADALcAAAD4AgAAAAA=&#10;" fillcolor="#002060" stroked="f" strokeweight="3pt">
                  <v:shadow on="t" color="black" opacity="19660f" offset="4.49014mm,4.49014mm"/>
                  <v:textbox>
                    <w:txbxContent>
                      <w:p w14:paraId="01AD6EFE" w14:textId="77777777" w:rsidR="00EB71B0" w:rsidRPr="0008286C" w:rsidRDefault="00EB71B0" w:rsidP="00EB71B0">
                        <w:pPr>
                          <w:pStyle w:val="NormalWeb"/>
                          <w:spacing w:before="0" w:beforeAutospacing="0" w:after="0" w:afterAutospacing="0" w:line="256" w:lineRule="auto"/>
                          <w:jc w:val="center"/>
                          <w:rPr>
                            <w:rFonts w:asciiTheme="minorHAnsi" w:eastAsia="Calibri" w:hAnsiTheme="minorHAnsi" w:cstheme="minorHAnsi"/>
                            <w:color w:val="FFFFFF"/>
                            <w:kern w:val="24"/>
                            <w:sz w:val="28"/>
                            <w:szCs w:val="28"/>
                            <w:u w:val="single"/>
                            <w:lang w:val="es-ES"/>
                          </w:rPr>
                        </w:pPr>
                        <w:r w:rsidRPr="0008286C">
                          <w:rPr>
                            <w:rFonts w:asciiTheme="minorHAnsi" w:eastAsia="Calibri" w:hAnsiTheme="minorHAnsi" w:cstheme="minorHAnsi"/>
                            <w:color w:val="FFFFFF"/>
                            <w:kern w:val="24"/>
                            <w:sz w:val="28"/>
                            <w:szCs w:val="28"/>
                            <w:u w:val="single"/>
                            <w:lang w:val="es-ES"/>
                          </w:rPr>
                          <w:t>Enero</w:t>
                        </w:r>
                      </w:p>
                      <w:p w14:paraId="7587C955" w14:textId="77777777" w:rsidR="00EB71B0" w:rsidRPr="0008286C" w:rsidRDefault="00EB71B0" w:rsidP="00EB71B0">
                        <w:pPr>
                          <w:pStyle w:val="NormalWeb"/>
                          <w:spacing w:before="0" w:beforeAutospacing="0" w:after="0" w:afterAutospacing="0" w:line="256" w:lineRule="auto"/>
                          <w:jc w:val="center"/>
                          <w:rPr>
                            <w:rFonts w:asciiTheme="minorHAnsi" w:hAnsiTheme="minorHAnsi" w:cstheme="minorHAnsi"/>
                            <w:b/>
                            <w:bCs/>
                            <w:sz w:val="28"/>
                            <w:szCs w:val="28"/>
                          </w:rPr>
                        </w:pPr>
                        <w:r w:rsidRPr="0008286C">
                          <w:rPr>
                            <w:rFonts w:asciiTheme="minorHAnsi" w:eastAsia="Calibri" w:hAnsiTheme="minorHAnsi" w:cstheme="minorHAnsi"/>
                            <w:b/>
                            <w:bCs/>
                            <w:color w:val="FFFFFF"/>
                            <w:kern w:val="24"/>
                            <w:sz w:val="28"/>
                            <w:szCs w:val="28"/>
                            <w:lang w:val="es-ES"/>
                          </w:rPr>
                          <w:t>100%</w:t>
                        </w:r>
                      </w:p>
                    </w:txbxContent>
                  </v:textbox>
                </v:rect>
                <v:rect id="Diagrama de flujo: conector 76" o:spid="_x0000_s1055" style="position:absolute;left:9000;top:1;width:9000;height:868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6L0GxQAAANsAAAAPAAAAZHJzL2Rvd25yZXYueG1sRI9Pa8JA&#10;FMTvBb/D8oTe6iZqRKKriCBIoRb/XLy9ZJ9JMPs2ZFdN++m7QsHjMDO/YebLztTiTq2rLCuIBxEI&#10;4tzqigsFp+PmYwrCeWSNtWVS8EMOlove2xxTbR+8p/vBFyJA2KWooPS+SaV0eUkG3cA2xMG72Nag&#10;D7ItpG7xEeCmlsMomkiDFYeFEhtal5RfDzejIKtHu187Ts6ZjT+zcfK9+fLHWKn3freagfDU+Vf4&#10;v73VCiYJPL+EHyAXfwAAAP//AwBQSwECLQAUAAYACAAAACEA2+H2y+4AAACFAQAAEwAAAAAAAAAA&#10;AAAAAAAAAAAAW0NvbnRlbnRfVHlwZXNdLnhtbFBLAQItABQABgAIAAAAIQBa9CxbvwAAABUBAAAL&#10;AAAAAAAAAAAAAAAAAB8BAABfcmVscy8ucmVsc1BLAQItABQABgAIAAAAIQBS6L0GxQAAANsAAAAP&#10;AAAAAAAAAAAAAAAAAAcCAABkcnMvZG93bnJldi54bWxQSwUGAAAAAAMAAwC3AAAA+QIAAAAA&#10;" fillcolor="#0070c0" stroked="f" strokeweight="3pt">
                  <v:shadow on="t" color="black" opacity="19660f" offset="4.49014mm,4.49014mm"/>
                  <v:textbox>
                    <w:txbxContent>
                      <w:p w14:paraId="4111325D" w14:textId="77777777" w:rsidR="00EB71B0" w:rsidRPr="0008286C" w:rsidRDefault="00EB71B0" w:rsidP="00EB71B0">
                        <w:pPr>
                          <w:pStyle w:val="NormalWeb"/>
                          <w:spacing w:before="0" w:beforeAutospacing="0" w:after="0" w:afterAutospacing="0" w:line="256" w:lineRule="auto"/>
                          <w:jc w:val="center"/>
                          <w:rPr>
                            <w:rFonts w:asciiTheme="minorHAnsi" w:eastAsia="Calibri" w:hAnsiTheme="minorHAnsi" w:cstheme="minorHAnsi"/>
                            <w:color w:val="FFFFFF"/>
                            <w:kern w:val="24"/>
                            <w:sz w:val="28"/>
                            <w:szCs w:val="28"/>
                            <w:u w:val="single"/>
                            <w:lang w:val="es-ES"/>
                          </w:rPr>
                        </w:pPr>
                        <w:r w:rsidRPr="0008286C">
                          <w:rPr>
                            <w:rFonts w:asciiTheme="minorHAnsi" w:eastAsia="Calibri" w:hAnsiTheme="minorHAnsi" w:cstheme="minorHAnsi"/>
                            <w:color w:val="FFFFFF"/>
                            <w:kern w:val="24"/>
                            <w:sz w:val="28"/>
                            <w:szCs w:val="28"/>
                            <w:u w:val="single"/>
                            <w:lang w:val="es-ES"/>
                          </w:rPr>
                          <w:t>Febrero</w:t>
                        </w:r>
                      </w:p>
                      <w:p w14:paraId="4BC5E34A" w14:textId="77777777" w:rsidR="00EB71B0" w:rsidRPr="0008286C" w:rsidRDefault="00EB71B0" w:rsidP="00EB71B0">
                        <w:pPr>
                          <w:pStyle w:val="NormalWeb"/>
                          <w:spacing w:before="0" w:beforeAutospacing="0" w:after="0" w:afterAutospacing="0" w:line="256" w:lineRule="auto"/>
                          <w:jc w:val="center"/>
                          <w:rPr>
                            <w:rFonts w:asciiTheme="minorHAnsi" w:hAnsiTheme="minorHAnsi" w:cstheme="minorHAnsi"/>
                            <w:b/>
                            <w:bCs/>
                            <w:sz w:val="28"/>
                            <w:szCs w:val="28"/>
                          </w:rPr>
                        </w:pPr>
                        <w:r w:rsidRPr="0008286C">
                          <w:rPr>
                            <w:rFonts w:asciiTheme="minorHAnsi" w:eastAsia="Calibri" w:hAnsiTheme="minorHAnsi" w:cstheme="minorHAnsi"/>
                            <w:b/>
                            <w:bCs/>
                            <w:color w:val="FFFFFF"/>
                            <w:kern w:val="24"/>
                            <w:sz w:val="28"/>
                            <w:szCs w:val="28"/>
                            <w:lang w:val="es-ES"/>
                          </w:rPr>
                          <w:t>99.84%</w:t>
                        </w:r>
                      </w:p>
                    </w:txbxContent>
                  </v:textbox>
                </v:rect>
                <v:rect id="Diagrama de flujo: conector 77" o:spid="_x0000_s1056" style="position:absolute;left:18000;top:34;width:9000;height:868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6UJQxQAAANsAAAAPAAAAZHJzL2Rvd25yZXYueG1sRI/dagIx&#10;FITvC75DOIXeiGarsJTtRimWggpaVsXrw+bsD92cbJNUt2/fCEIvh5n5hsmXg+nEhZxvLSt4niYg&#10;iEurW64VnI4fkxcQPiBr7CyTgl/ysFyMHnLMtL1yQZdDqEWEsM9QQRNCn0npy4YM+qntiaNXWWcw&#10;ROlqqR1eI9x0cpYkqTTYclxosKdVQ+XX4cco4Hodxm5Wbea7z8LL8ft2ft5/K/X0OLy9ggg0hP/w&#10;vb3WCtIUbl/iD5CLPwAAAP//AwBQSwECLQAUAAYACAAAACEA2+H2y+4AAACFAQAAEwAAAAAAAAAA&#10;AAAAAAAAAAAAW0NvbnRlbnRfVHlwZXNdLnhtbFBLAQItABQABgAIAAAAIQBa9CxbvwAAABUBAAAL&#10;AAAAAAAAAAAAAAAAAB8BAABfcmVscy8ucmVsc1BLAQItABQABgAIAAAAIQBA6UJQxQAAANsAAAAP&#10;AAAAAAAAAAAAAAAAAAcCAABkcnMvZG93bnJldi54bWxQSwUGAAAAAAMAAwC3AAAA+QIAAAAA&#10;" fillcolor="#9cc2e5 [1940]" stroked="f" strokeweight="3pt">
                  <v:shadow on="t" color="black" opacity="19660f" offset="4.49014mm,4.49014mm"/>
                  <v:textbox>
                    <w:txbxContent>
                      <w:p w14:paraId="116BA3FD" w14:textId="77777777" w:rsidR="00EB71B0" w:rsidRPr="0008286C" w:rsidRDefault="00EB71B0" w:rsidP="00EB71B0">
                        <w:pPr>
                          <w:pStyle w:val="NormalWeb"/>
                          <w:spacing w:before="0" w:beforeAutospacing="0" w:after="0" w:afterAutospacing="0" w:line="256" w:lineRule="auto"/>
                          <w:jc w:val="center"/>
                          <w:rPr>
                            <w:rFonts w:asciiTheme="minorHAnsi" w:eastAsia="Calibri" w:hAnsiTheme="minorHAnsi" w:cstheme="minorHAnsi"/>
                            <w:color w:val="FFFFFF" w:themeColor="background1"/>
                            <w:kern w:val="24"/>
                            <w:sz w:val="28"/>
                            <w:szCs w:val="28"/>
                            <w:u w:val="single"/>
                            <w:lang w:val="es-ES"/>
                          </w:rPr>
                        </w:pPr>
                        <w:r w:rsidRPr="0008286C">
                          <w:rPr>
                            <w:rFonts w:asciiTheme="minorHAnsi" w:eastAsia="Calibri" w:hAnsiTheme="minorHAnsi" w:cstheme="minorHAnsi"/>
                            <w:color w:val="FFFFFF" w:themeColor="background1"/>
                            <w:kern w:val="24"/>
                            <w:sz w:val="28"/>
                            <w:szCs w:val="28"/>
                            <w:u w:val="single"/>
                            <w:lang w:val="es-ES"/>
                          </w:rPr>
                          <w:t>Marzo</w:t>
                        </w:r>
                      </w:p>
                      <w:p w14:paraId="697ED07D" w14:textId="13E6233C" w:rsidR="00EB71B0" w:rsidRPr="0008286C" w:rsidRDefault="007C3ED5" w:rsidP="00EB71B0">
                        <w:pPr>
                          <w:pStyle w:val="NormalWeb"/>
                          <w:spacing w:before="0" w:beforeAutospacing="0" w:after="0" w:afterAutospacing="0" w:line="256" w:lineRule="auto"/>
                          <w:jc w:val="center"/>
                          <w:rPr>
                            <w:rFonts w:asciiTheme="minorHAnsi" w:hAnsiTheme="minorHAnsi" w:cstheme="minorHAnsi"/>
                            <w:b/>
                            <w:bCs/>
                            <w:color w:val="FFFFFF" w:themeColor="background1"/>
                            <w:sz w:val="28"/>
                            <w:szCs w:val="28"/>
                          </w:rPr>
                        </w:pPr>
                        <w:r w:rsidRPr="0008286C">
                          <w:rPr>
                            <w:rFonts w:asciiTheme="minorHAnsi" w:eastAsia="Calibri" w:hAnsiTheme="minorHAnsi" w:cstheme="minorHAnsi"/>
                            <w:b/>
                            <w:bCs/>
                            <w:color w:val="FFFFFF" w:themeColor="background1"/>
                            <w:kern w:val="24"/>
                            <w:sz w:val="28"/>
                            <w:szCs w:val="28"/>
                            <w:lang w:val="es-ES"/>
                          </w:rPr>
                          <w:t>99.11</w:t>
                        </w:r>
                        <w:r w:rsidR="00EB71B0" w:rsidRPr="0008286C">
                          <w:rPr>
                            <w:rFonts w:asciiTheme="minorHAnsi" w:eastAsia="Calibri" w:hAnsiTheme="minorHAnsi" w:cstheme="minorHAnsi"/>
                            <w:b/>
                            <w:bCs/>
                            <w:color w:val="FFFFFF" w:themeColor="background1"/>
                            <w:kern w:val="24"/>
                            <w:sz w:val="28"/>
                            <w:szCs w:val="28"/>
                            <w:lang w:val="es-ES"/>
                          </w:rPr>
                          <w:t>%</w:t>
                        </w:r>
                      </w:p>
                    </w:txbxContent>
                  </v:textbox>
                </v:rect>
              </v:group>
            </w:pict>
          </mc:Fallback>
        </mc:AlternateContent>
      </w:r>
    </w:p>
    <w:p w14:paraId="523C0535" w14:textId="369D1C66" w:rsidR="0000742F" w:rsidRDefault="0000742F" w:rsidP="00800FED">
      <w:pPr>
        <w:spacing w:after="120"/>
        <w:jc w:val="both"/>
        <w:rPr>
          <w:sz w:val="24"/>
          <w:szCs w:val="24"/>
        </w:rPr>
      </w:pPr>
    </w:p>
    <w:p w14:paraId="26CA1147" w14:textId="77777777" w:rsidR="0000742F" w:rsidRPr="006D0D7A" w:rsidRDefault="0000742F" w:rsidP="006D0D7A">
      <w:pPr>
        <w:spacing w:after="120" w:line="240" w:lineRule="auto"/>
        <w:jc w:val="both"/>
        <w:rPr>
          <w:sz w:val="18"/>
          <w:szCs w:val="18"/>
        </w:rPr>
      </w:pPr>
    </w:p>
    <w:p w14:paraId="3C98F243" w14:textId="376FD5D5" w:rsidR="0000742F" w:rsidRDefault="0000742F" w:rsidP="006D0D7A">
      <w:pPr>
        <w:spacing w:after="120" w:line="240" w:lineRule="auto"/>
        <w:jc w:val="both"/>
        <w:rPr>
          <w:sz w:val="18"/>
          <w:szCs w:val="18"/>
        </w:rPr>
      </w:pPr>
    </w:p>
    <w:p w14:paraId="586B0D44" w14:textId="5AA22B54" w:rsidR="001A08D3" w:rsidRDefault="001A08D3" w:rsidP="006D0D7A">
      <w:pPr>
        <w:spacing w:after="120" w:line="240" w:lineRule="auto"/>
        <w:jc w:val="both"/>
        <w:rPr>
          <w:sz w:val="18"/>
          <w:szCs w:val="18"/>
        </w:rPr>
      </w:pPr>
    </w:p>
    <w:p w14:paraId="1A650E75" w14:textId="31E86949" w:rsidR="00AD3C12" w:rsidRDefault="00AD3C12" w:rsidP="006D0D7A">
      <w:pPr>
        <w:spacing w:after="120" w:line="240" w:lineRule="auto"/>
        <w:jc w:val="both"/>
        <w:rPr>
          <w:sz w:val="18"/>
          <w:szCs w:val="18"/>
        </w:rPr>
      </w:pPr>
    </w:p>
    <w:p w14:paraId="3C1BD3A3" w14:textId="1292DDF3" w:rsidR="00AD3C12" w:rsidRDefault="00AD3C12" w:rsidP="006D0D7A">
      <w:pPr>
        <w:spacing w:after="120" w:line="240" w:lineRule="auto"/>
        <w:jc w:val="both"/>
        <w:rPr>
          <w:sz w:val="18"/>
          <w:szCs w:val="18"/>
        </w:rPr>
      </w:pPr>
    </w:p>
    <w:p w14:paraId="27595C91" w14:textId="2A40DD60" w:rsidR="00AD3C12" w:rsidRDefault="00AD3C12" w:rsidP="006D0D7A">
      <w:pPr>
        <w:spacing w:after="120" w:line="240" w:lineRule="auto"/>
        <w:jc w:val="both"/>
        <w:rPr>
          <w:sz w:val="18"/>
          <w:szCs w:val="18"/>
        </w:rPr>
      </w:pPr>
    </w:p>
    <w:p w14:paraId="15797648" w14:textId="6FBB69CA" w:rsidR="00AD3C12" w:rsidRDefault="00AD3C12" w:rsidP="006D0D7A">
      <w:pPr>
        <w:spacing w:after="120" w:line="240" w:lineRule="auto"/>
        <w:jc w:val="both"/>
        <w:rPr>
          <w:sz w:val="18"/>
          <w:szCs w:val="18"/>
        </w:rPr>
      </w:pPr>
    </w:p>
    <w:p w14:paraId="03D66F16" w14:textId="5470467A" w:rsidR="00AD3C12" w:rsidRDefault="00AD3C12" w:rsidP="006D0D7A">
      <w:pPr>
        <w:spacing w:after="120" w:line="240" w:lineRule="auto"/>
        <w:jc w:val="both"/>
        <w:rPr>
          <w:sz w:val="18"/>
          <w:szCs w:val="18"/>
        </w:rPr>
      </w:pPr>
    </w:p>
    <w:p w14:paraId="724CABF4" w14:textId="026DB697" w:rsidR="00AD3C12" w:rsidRDefault="00AD3C12" w:rsidP="006D0D7A">
      <w:pPr>
        <w:spacing w:after="120" w:line="240" w:lineRule="auto"/>
        <w:jc w:val="both"/>
        <w:rPr>
          <w:sz w:val="18"/>
          <w:szCs w:val="18"/>
        </w:rPr>
      </w:pPr>
    </w:p>
    <w:p w14:paraId="46027793" w14:textId="77777777" w:rsidR="00AD3C12" w:rsidRDefault="00AD3C12" w:rsidP="006D0D7A">
      <w:pPr>
        <w:spacing w:after="120" w:line="240" w:lineRule="auto"/>
        <w:jc w:val="both"/>
        <w:rPr>
          <w:sz w:val="18"/>
          <w:szCs w:val="18"/>
        </w:rPr>
      </w:pPr>
    </w:p>
    <w:p w14:paraId="787F8977" w14:textId="31058A57" w:rsidR="00800FED" w:rsidRPr="002219C2" w:rsidRDefault="00800FED" w:rsidP="00AD3C12">
      <w:pPr>
        <w:spacing w:before="120" w:after="240" w:line="276" w:lineRule="auto"/>
        <w:jc w:val="both"/>
        <w:rPr>
          <w:sz w:val="24"/>
          <w:szCs w:val="24"/>
        </w:rPr>
      </w:pPr>
      <w:r w:rsidRPr="002219C2">
        <w:rPr>
          <w:sz w:val="24"/>
          <w:szCs w:val="24"/>
        </w:rPr>
        <w:t xml:space="preserve">A continuación, se presenta </w:t>
      </w:r>
      <w:r>
        <w:rPr>
          <w:sz w:val="24"/>
          <w:szCs w:val="24"/>
        </w:rPr>
        <w:t>la</w:t>
      </w:r>
      <w:r w:rsidRPr="002219C2">
        <w:rPr>
          <w:sz w:val="24"/>
          <w:szCs w:val="24"/>
        </w:rPr>
        <w:t xml:space="preserve"> actividad</w:t>
      </w:r>
      <w:r>
        <w:rPr>
          <w:sz w:val="24"/>
          <w:szCs w:val="24"/>
        </w:rPr>
        <w:t xml:space="preserve"> </w:t>
      </w:r>
      <w:r w:rsidRPr="002219C2">
        <w:rPr>
          <w:sz w:val="24"/>
          <w:szCs w:val="24"/>
        </w:rPr>
        <w:t>o proyecto de la dirección que al cierre del primer trimestre tiene una</w:t>
      </w:r>
      <w:r>
        <w:rPr>
          <w:sz w:val="24"/>
          <w:szCs w:val="24"/>
        </w:rPr>
        <w:t xml:space="preserve"> </w:t>
      </w:r>
      <w:r w:rsidRPr="002219C2">
        <w:rPr>
          <w:sz w:val="24"/>
          <w:szCs w:val="24"/>
        </w:rPr>
        <w:t>desviación de la meta con respecto al objetivo programado:</w:t>
      </w:r>
    </w:p>
    <w:tbl>
      <w:tblPr>
        <w:tblW w:w="9067" w:type="dxa"/>
        <w:tblCellMar>
          <w:left w:w="70" w:type="dxa"/>
          <w:right w:w="70" w:type="dxa"/>
        </w:tblCellMar>
        <w:tblLook w:val="04A0" w:firstRow="1" w:lastRow="0" w:firstColumn="1" w:lastColumn="0" w:noHBand="0" w:noVBand="1"/>
      </w:tblPr>
      <w:tblGrid>
        <w:gridCol w:w="6799"/>
        <w:gridCol w:w="2268"/>
      </w:tblGrid>
      <w:tr w:rsidR="00800FED" w:rsidRPr="0010480E" w14:paraId="46DEB0A6" w14:textId="77777777" w:rsidTr="00991F3E">
        <w:trPr>
          <w:trHeight w:val="450"/>
        </w:trPr>
        <w:tc>
          <w:tcPr>
            <w:tcW w:w="6799"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6F1B64C2" w14:textId="77777777" w:rsidR="00800FED" w:rsidRPr="0010480E" w:rsidRDefault="00800FED" w:rsidP="00D86A8C">
            <w:pPr>
              <w:spacing w:after="0" w:line="240" w:lineRule="auto"/>
              <w:jc w:val="center"/>
              <w:rPr>
                <w:rFonts w:eastAsia="Times New Roman" w:cstheme="minorHAnsi"/>
                <w:b/>
                <w:bCs/>
                <w:color w:val="FFFFFF"/>
                <w:sz w:val="24"/>
                <w:szCs w:val="24"/>
                <w:lang w:eastAsia="es-DO"/>
              </w:rPr>
            </w:pPr>
            <w:r w:rsidRPr="0010480E">
              <w:rPr>
                <w:rFonts w:eastAsia="Times New Roman" w:cstheme="minorHAnsi"/>
                <w:b/>
                <w:bCs/>
                <w:color w:val="FFFFFF"/>
                <w:sz w:val="24"/>
                <w:szCs w:val="24"/>
                <w:lang w:eastAsia="es-DO"/>
              </w:rPr>
              <w:t xml:space="preserve">Actividad </w:t>
            </w:r>
          </w:p>
        </w:tc>
        <w:tc>
          <w:tcPr>
            <w:tcW w:w="2268"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08F55586" w14:textId="77777777" w:rsidR="00800FED" w:rsidRPr="0010480E" w:rsidRDefault="00800FED" w:rsidP="00D86A8C">
            <w:pPr>
              <w:spacing w:after="0" w:line="240" w:lineRule="auto"/>
              <w:jc w:val="center"/>
              <w:rPr>
                <w:rFonts w:eastAsia="Times New Roman" w:cstheme="minorHAnsi"/>
                <w:b/>
                <w:bCs/>
                <w:color w:val="FFFFFF"/>
                <w:sz w:val="24"/>
                <w:szCs w:val="24"/>
                <w:lang w:eastAsia="es-DO"/>
              </w:rPr>
            </w:pPr>
            <w:r w:rsidRPr="0010480E">
              <w:rPr>
                <w:rFonts w:eastAsia="Times New Roman" w:cstheme="minorHAnsi"/>
                <w:b/>
                <w:bCs/>
                <w:color w:val="FFFFFF"/>
                <w:sz w:val="24"/>
                <w:szCs w:val="24"/>
                <w:lang w:eastAsia="es-DO"/>
              </w:rPr>
              <w:t xml:space="preserve"> Responsable</w:t>
            </w:r>
          </w:p>
        </w:tc>
      </w:tr>
      <w:tr w:rsidR="00800FED" w:rsidRPr="0010480E" w14:paraId="42751DA9" w14:textId="77777777" w:rsidTr="00991F3E">
        <w:trPr>
          <w:trHeight w:val="567"/>
        </w:trPr>
        <w:tc>
          <w:tcPr>
            <w:tcW w:w="6799"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682BA845" w14:textId="7EE73780" w:rsidR="00800FED" w:rsidRPr="0010480E" w:rsidRDefault="00800FED" w:rsidP="00D86A8C">
            <w:pPr>
              <w:spacing w:before="60" w:after="60" w:line="240" w:lineRule="auto"/>
              <w:rPr>
                <w:rFonts w:cstheme="minorHAnsi"/>
                <w:sz w:val="24"/>
                <w:szCs w:val="24"/>
              </w:rPr>
            </w:pPr>
            <w:r>
              <w:rPr>
                <w:rFonts w:cstheme="minorHAnsi"/>
                <w:sz w:val="24"/>
                <w:szCs w:val="24"/>
              </w:rPr>
              <w:t>Realizar publicaciones en Youtube para m</w:t>
            </w:r>
            <w:r w:rsidRPr="00800FED">
              <w:rPr>
                <w:rFonts w:cstheme="minorHAnsi"/>
                <w:sz w:val="24"/>
                <w:szCs w:val="24"/>
              </w:rPr>
              <w:t xml:space="preserve">antener la presencia de la empresa a través de las </w:t>
            </w:r>
            <w:r>
              <w:rPr>
                <w:rFonts w:cstheme="minorHAnsi"/>
                <w:sz w:val="24"/>
                <w:szCs w:val="24"/>
              </w:rPr>
              <w:t>r</w:t>
            </w:r>
            <w:r w:rsidRPr="00800FED">
              <w:rPr>
                <w:rFonts w:cstheme="minorHAnsi"/>
                <w:sz w:val="24"/>
                <w:szCs w:val="24"/>
              </w:rPr>
              <w:t xml:space="preserve">edes </w:t>
            </w:r>
            <w:r>
              <w:rPr>
                <w:rFonts w:cstheme="minorHAnsi"/>
                <w:sz w:val="24"/>
                <w:szCs w:val="24"/>
              </w:rPr>
              <w:t>s</w:t>
            </w:r>
            <w:r w:rsidRPr="00800FED">
              <w:rPr>
                <w:rFonts w:cstheme="minorHAnsi"/>
                <w:sz w:val="24"/>
                <w:szCs w:val="24"/>
              </w:rPr>
              <w:t>ociales</w:t>
            </w:r>
            <w:r>
              <w:rPr>
                <w:rFonts w:cstheme="minorHAnsi"/>
                <w:sz w:val="24"/>
                <w:szCs w:val="24"/>
              </w:rPr>
              <w:t>.</w:t>
            </w:r>
          </w:p>
        </w:tc>
        <w:tc>
          <w:tcPr>
            <w:tcW w:w="2268"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6DE34258" w14:textId="0FBA4B72" w:rsidR="00800FED" w:rsidRPr="0010480E" w:rsidRDefault="00800FED" w:rsidP="00800FED">
            <w:pPr>
              <w:spacing w:before="60" w:after="60" w:line="240" w:lineRule="auto"/>
              <w:jc w:val="center"/>
              <w:rPr>
                <w:rFonts w:cstheme="minorHAnsi"/>
                <w:sz w:val="24"/>
                <w:szCs w:val="24"/>
              </w:rPr>
            </w:pPr>
            <w:r>
              <w:rPr>
                <w:rFonts w:cstheme="minorHAnsi"/>
                <w:sz w:val="24"/>
                <w:szCs w:val="24"/>
              </w:rPr>
              <w:t>Redes Sociales</w:t>
            </w:r>
          </w:p>
        </w:tc>
      </w:tr>
    </w:tbl>
    <w:p w14:paraId="1F28C5B4" w14:textId="0067A4F5" w:rsidR="00EB71B0" w:rsidRPr="00EB71B0" w:rsidRDefault="00EB71B0" w:rsidP="00E33E54">
      <w:pPr>
        <w:spacing w:after="0"/>
        <w:rPr>
          <w:rFonts w:cstheme="minorHAnsi"/>
        </w:rPr>
      </w:pPr>
    </w:p>
    <w:p w14:paraId="7A355C6F" w14:textId="77777777" w:rsidR="00EB71B0" w:rsidRPr="00EB71B0" w:rsidRDefault="00EB71B0" w:rsidP="00EA584A">
      <w:pPr>
        <w:spacing w:after="240"/>
        <w:rPr>
          <w:rFonts w:cstheme="minorHAnsi"/>
          <w:sz w:val="2"/>
          <w:szCs w:val="2"/>
        </w:rPr>
      </w:pPr>
    </w:p>
    <w:p w14:paraId="510F2496" w14:textId="31ECA96E" w:rsidR="00DE1CE1" w:rsidRDefault="00EB71B0" w:rsidP="00CB3EDB">
      <w:pPr>
        <w:pStyle w:val="Ttulo2"/>
        <w:numPr>
          <w:ilvl w:val="1"/>
          <w:numId w:val="17"/>
        </w:numPr>
        <w:tabs>
          <w:tab w:val="left" w:pos="426"/>
        </w:tabs>
        <w:spacing w:before="120" w:line="360" w:lineRule="auto"/>
        <w:ind w:left="567" w:hanging="567"/>
        <w:jc w:val="both"/>
        <w:rPr>
          <w:rFonts w:asciiTheme="minorHAnsi" w:eastAsia="MS Mincho" w:hAnsiTheme="minorHAnsi" w:cstheme="minorHAnsi"/>
          <w:b/>
          <w:bCs/>
          <w:color w:val="00B0F0"/>
          <w:sz w:val="32"/>
          <w:szCs w:val="32"/>
          <w:lang w:val="es-ES_tradnl" w:eastAsia="es-ES"/>
        </w:rPr>
      </w:pPr>
      <w:bookmarkStart w:id="128" w:name="_Toc100331255"/>
      <w:bookmarkStart w:id="129" w:name="_Toc102038037"/>
      <w:bookmarkStart w:id="130" w:name="_Toc102038721"/>
      <w:bookmarkStart w:id="131" w:name="_Toc102048143"/>
      <w:bookmarkStart w:id="132" w:name="_Toc102048172"/>
      <w:bookmarkStart w:id="133" w:name="_Toc102134682"/>
      <w:r w:rsidRPr="004D4C9C">
        <w:rPr>
          <w:rFonts w:asciiTheme="minorHAnsi" w:eastAsia="MS Mincho" w:hAnsiTheme="minorHAnsi" w:cstheme="minorHAnsi"/>
          <w:b/>
          <w:bCs/>
          <w:color w:val="00B0F0"/>
          <w:sz w:val="32"/>
          <w:szCs w:val="32"/>
          <w:lang w:val="es-ES_tradnl" w:eastAsia="es-ES"/>
        </w:rPr>
        <w:t>Resultados Finanzas</w:t>
      </w:r>
      <w:bookmarkEnd w:id="128"/>
      <w:bookmarkEnd w:id="129"/>
      <w:bookmarkEnd w:id="130"/>
      <w:bookmarkEnd w:id="131"/>
      <w:bookmarkEnd w:id="132"/>
      <w:bookmarkEnd w:id="133"/>
    </w:p>
    <w:p w14:paraId="3D679079" w14:textId="1BE09C06" w:rsidR="00230DBE" w:rsidRPr="00230DBE" w:rsidRDefault="00230DBE" w:rsidP="00821FBA">
      <w:pPr>
        <w:spacing w:after="120" w:line="240" w:lineRule="auto"/>
        <w:jc w:val="both"/>
        <w:rPr>
          <w:rFonts w:cstheme="minorHAnsi"/>
          <w:sz w:val="24"/>
          <w:szCs w:val="24"/>
        </w:rPr>
      </w:pPr>
      <w:r w:rsidRPr="00230DBE">
        <w:rPr>
          <w:rFonts w:cstheme="minorHAnsi"/>
          <w:sz w:val="24"/>
          <w:szCs w:val="24"/>
        </w:rPr>
        <w:t>A continuación, se muestra</w:t>
      </w:r>
      <w:r w:rsidR="00935537">
        <w:rPr>
          <w:rFonts w:cstheme="minorHAnsi"/>
          <w:sz w:val="24"/>
          <w:szCs w:val="24"/>
        </w:rPr>
        <w:t xml:space="preserve"> el cumplimiento</w:t>
      </w:r>
      <w:r w:rsidRPr="00230DBE">
        <w:rPr>
          <w:rFonts w:cstheme="minorHAnsi"/>
          <w:sz w:val="24"/>
          <w:szCs w:val="24"/>
        </w:rPr>
        <w:t xml:space="preserve"> de los indicadores de resultados de la dirección:</w:t>
      </w:r>
    </w:p>
    <w:p w14:paraId="703AA0BC" w14:textId="4A2A5530" w:rsidR="00230DBE" w:rsidRPr="00821FBA" w:rsidRDefault="00230DBE" w:rsidP="00821FBA">
      <w:pPr>
        <w:spacing w:after="0" w:line="240" w:lineRule="auto"/>
        <w:jc w:val="both"/>
        <w:rPr>
          <w:sz w:val="2"/>
          <w:szCs w:val="2"/>
          <w:lang w:val="es-ES_tradnl" w:eastAsia="es-ES"/>
        </w:rPr>
      </w:pPr>
    </w:p>
    <w:tbl>
      <w:tblPr>
        <w:tblStyle w:val="Tablaconcuadrcula5oscura-nfasis56"/>
        <w:tblpPr w:leftFromText="141" w:rightFromText="141" w:vertAnchor="text" w:horzAnchor="page" w:tblpX="1627" w:tblpY="42"/>
        <w:tblW w:w="9468"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ayout w:type="fixed"/>
        <w:tblLook w:val="04A0" w:firstRow="1" w:lastRow="0" w:firstColumn="1" w:lastColumn="0" w:noHBand="0" w:noVBand="1"/>
      </w:tblPr>
      <w:tblGrid>
        <w:gridCol w:w="4790"/>
        <w:gridCol w:w="1417"/>
        <w:gridCol w:w="1701"/>
        <w:gridCol w:w="1560"/>
      </w:tblGrid>
      <w:tr w:rsidR="00867320" w:rsidRPr="00EB71B0" w14:paraId="6A4F9035" w14:textId="77777777" w:rsidTr="00E3749A">
        <w:trPr>
          <w:cnfStyle w:val="100000000000" w:firstRow="1" w:lastRow="0" w:firstColumn="0" w:lastColumn="0" w:oddVBand="0" w:evenVBand="0" w:oddHBand="0" w:evenHBand="0" w:firstRowFirstColumn="0" w:firstRowLastColumn="0" w:lastRowFirstColumn="0" w:lastRowLastColumn="0"/>
          <w:trHeight w:val="662"/>
        </w:trPr>
        <w:tc>
          <w:tcPr>
            <w:cnfStyle w:val="001000000000" w:firstRow="0" w:lastRow="0" w:firstColumn="1" w:lastColumn="0" w:oddVBand="0" w:evenVBand="0" w:oddHBand="0" w:evenHBand="0" w:firstRowFirstColumn="0" w:firstRowLastColumn="0" w:lastRowFirstColumn="0" w:lastRowLastColumn="0"/>
            <w:tcW w:w="4790" w:type="dxa"/>
            <w:tcBorders>
              <w:top w:val="none" w:sz="0" w:space="0" w:color="auto"/>
              <w:left w:val="none" w:sz="0" w:space="0" w:color="auto"/>
              <w:right w:val="none" w:sz="0" w:space="0" w:color="auto"/>
            </w:tcBorders>
            <w:shd w:val="clear" w:color="auto" w:fill="002060"/>
            <w:noWrap/>
            <w:vAlign w:val="center"/>
            <w:hideMark/>
          </w:tcPr>
          <w:p w14:paraId="7541D887" w14:textId="77777777" w:rsidR="00867320" w:rsidRPr="00C9274B" w:rsidRDefault="00867320" w:rsidP="00E3749A">
            <w:pPr>
              <w:rPr>
                <w:rFonts w:eastAsia="Times New Roman" w:cstheme="minorHAnsi"/>
                <w:sz w:val="24"/>
                <w:szCs w:val="24"/>
                <w:lang w:eastAsia="es-DO"/>
              </w:rPr>
            </w:pPr>
            <w:r w:rsidRPr="00C9274B">
              <w:rPr>
                <w:rFonts w:eastAsia="Times New Roman" w:cstheme="minorHAnsi"/>
                <w:sz w:val="24"/>
                <w:szCs w:val="24"/>
                <w:lang w:eastAsia="es-DO"/>
              </w:rPr>
              <w:t>Indicadores</w:t>
            </w:r>
          </w:p>
        </w:tc>
        <w:tc>
          <w:tcPr>
            <w:tcW w:w="1417" w:type="dxa"/>
            <w:tcBorders>
              <w:top w:val="none" w:sz="0" w:space="0" w:color="auto"/>
              <w:left w:val="none" w:sz="0" w:space="0" w:color="auto"/>
              <w:right w:val="none" w:sz="0" w:space="0" w:color="auto"/>
            </w:tcBorders>
            <w:shd w:val="clear" w:color="auto" w:fill="002060"/>
            <w:noWrap/>
            <w:vAlign w:val="center"/>
            <w:hideMark/>
          </w:tcPr>
          <w:p w14:paraId="7A1CAE4C" w14:textId="77777777" w:rsidR="00867320" w:rsidRPr="00C9274B" w:rsidRDefault="00867320" w:rsidP="00E3749A">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Marzo</w:t>
            </w:r>
          </w:p>
        </w:tc>
        <w:tc>
          <w:tcPr>
            <w:tcW w:w="1701" w:type="dxa"/>
            <w:tcBorders>
              <w:top w:val="none" w:sz="0" w:space="0" w:color="auto"/>
              <w:left w:val="none" w:sz="0" w:space="0" w:color="auto"/>
              <w:right w:val="none" w:sz="0" w:space="0" w:color="auto"/>
            </w:tcBorders>
            <w:shd w:val="clear" w:color="auto" w:fill="002060"/>
            <w:vAlign w:val="center"/>
            <w:hideMark/>
          </w:tcPr>
          <w:p w14:paraId="3957922B" w14:textId="77777777" w:rsidR="00867320" w:rsidRPr="00C9274B" w:rsidRDefault="00867320" w:rsidP="00E3749A">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Acumulado T1</w:t>
            </w:r>
          </w:p>
        </w:tc>
        <w:tc>
          <w:tcPr>
            <w:tcW w:w="1560" w:type="dxa"/>
            <w:tcBorders>
              <w:top w:val="none" w:sz="0" w:space="0" w:color="auto"/>
              <w:left w:val="none" w:sz="0" w:space="0" w:color="auto"/>
              <w:right w:val="none" w:sz="0" w:space="0" w:color="auto"/>
            </w:tcBorders>
            <w:shd w:val="clear" w:color="auto" w:fill="002060"/>
            <w:hideMark/>
          </w:tcPr>
          <w:p w14:paraId="6F8F5F7F" w14:textId="77777777" w:rsidR="00867320" w:rsidRPr="00C9274B" w:rsidRDefault="00867320" w:rsidP="00E3749A">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Acumulado Año</w:t>
            </w:r>
          </w:p>
        </w:tc>
      </w:tr>
      <w:tr w:rsidR="00867320" w:rsidRPr="00EB71B0" w14:paraId="616CD577" w14:textId="77777777" w:rsidTr="00E3749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095C31E0" w14:textId="190828A4" w:rsidR="00867320" w:rsidRPr="00C9274B" w:rsidRDefault="00867320" w:rsidP="00E3749A">
            <w:pPr>
              <w:spacing w:before="120" w:after="120" w:line="276" w:lineRule="auto"/>
              <w:jc w:val="both"/>
              <w:rPr>
                <w:rFonts w:cstheme="minorHAnsi"/>
                <w:sz w:val="24"/>
                <w:szCs w:val="24"/>
              </w:rPr>
            </w:pPr>
            <w:r w:rsidRPr="00C9274B">
              <w:rPr>
                <w:rFonts w:cstheme="minorHAnsi"/>
                <w:sz w:val="24"/>
                <w:szCs w:val="24"/>
              </w:rPr>
              <w:t>Reportería a tiempo (Contabilidad)</w:t>
            </w:r>
            <w:r w:rsidR="00714C8E">
              <w:rPr>
                <w:rFonts w:cstheme="minorHAnsi"/>
                <w:sz w:val="24"/>
                <w:szCs w:val="24"/>
              </w:rPr>
              <w:t>.</w:t>
            </w:r>
          </w:p>
        </w:tc>
        <w:tc>
          <w:tcPr>
            <w:tcW w:w="1417" w:type="dxa"/>
            <w:shd w:val="clear" w:color="auto" w:fill="BDD6EE" w:themeFill="accent1" w:themeFillTint="66"/>
            <w:noWrap/>
            <w:vAlign w:val="center"/>
          </w:tcPr>
          <w:p w14:paraId="30F21214" w14:textId="77777777" w:rsidR="00867320" w:rsidRPr="00C9274B" w:rsidRDefault="00867320"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0.00%</w:t>
            </w:r>
          </w:p>
        </w:tc>
        <w:tc>
          <w:tcPr>
            <w:tcW w:w="1701" w:type="dxa"/>
            <w:shd w:val="clear" w:color="auto" w:fill="BDD6EE" w:themeFill="accent1" w:themeFillTint="66"/>
            <w:noWrap/>
            <w:vAlign w:val="center"/>
          </w:tcPr>
          <w:p w14:paraId="51AC497A" w14:textId="1D78F2CB" w:rsidR="00867320"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66.67%</w:t>
            </w:r>
          </w:p>
        </w:tc>
        <w:tc>
          <w:tcPr>
            <w:tcW w:w="1560" w:type="dxa"/>
            <w:shd w:val="clear" w:color="auto" w:fill="BDD6EE" w:themeFill="accent1" w:themeFillTint="66"/>
            <w:noWrap/>
            <w:vAlign w:val="center"/>
          </w:tcPr>
          <w:p w14:paraId="598BC0B5" w14:textId="3A17FA93" w:rsidR="00867320" w:rsidRPr="00C9274B" w:rsidRDefault="00A77B16"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5.56</w:t>
            </w:r>
            <w:r w:rsidR="00867320" w:rsidRPr="00C9274B">
              <w:rPr>
                <w:rFonts w:eastAsia="Times New Roman" w:cstheme="minorHAnsi"/>
                <w:sz w:val="24"/>
                <w:szCs w:val="24"/>
                <w:lang w:eastAsia="es-DO"/>
              </w:rPr>
              <w:t>%</w:t>
            </w:r>
          </w:p>
        </w:tc>
      </w:tr>
      <w:tr w:rsidR="00EF6DE2" w:rsidRPr="00EB71B0" w14:paraId="59389FEB" w14:textId="77777777" w:rsidTr="00E3749A">
        <w:trPr>
          <w:trHeight w:val="567"/>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27461DC8" w14:textId="354E5463" w:rsidR="00EF6DE2" w:rsidRPr="00C9274B" w:rsidRDefault="00EF6DE2" w:rsidP="00E3749A">
            <w:pPr>
              <w:spacing w:before="120" w:after="120" w:line="276" w:lineRule="auto"/>
              <w:jc w:val="both"/>
              <w:rPr>
                <w:rFonts w:eastAsia="Times New Roman" w:cstheme="minorHAnsi"/>
                <w:sz w:val="24"/>
                <w:szCs w:val="24"/>
                <w:lang w:eastAsia="es-DO"/>
              </w:rPr>
            </w:pPr>
            <w:r w:rsidRPr="00C9274B">
              <w:rPr>
                <w:rFonts w:eastAsia="Times New Roman" w:cstheme="minorHAnsi"/>
                <w:sz w:val="24"/>
                <w:szCs w:val="24"/>
                <w:lang w:eastAsia="es-DO"/>
              </w:rPr>
              <w:t>Calidad reportería a tiempo (Contabilidad)</w:t>
            </w:r>
            <w:r>
              <w:rPr>
                <w:rFonts w:eastAsia="Times New Roman" w:cstheme="minorHAnsi"/>
                <w:sz w:val="24"/>
                <w:szCs w:val="24"/>
                <w:lang w:eastAsia="es-DO"/>
              </w:rPr>
              <w:t>.</w:t>
            </w:r>
          </w:p>
        </w:tc>
        <w:tc>
          <w:tcPr>
            <w:tcW w:w="1417" w:type="dxa"/>
            <w:shd w:val="clear" w:color="auto" w:fill="BDD6EE" w:themeFill="accent1" w:themeFillTint="66"/>
            <w:noWrap/>
            <w:vAlign w:val="center"/>
          </w:tcPr>
          <w:p w14:paraId="47F15C8B" w14:textId="77777777" w:rsidR="00EF6DE2" w:rsidRPr="00C9274B" w:rsidRDefault="00EF6DE2" w:rsidP="00E3749A">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0.00%</w:t>
            </w:r>
          </w:p>
        </w:tc>
        <w:tc>
          <w:tcPr>
            <w:tcW w:w="1701" w:type="dxa"/>
            <w:shd w:val="clear" w:color="auto" w:fill="BDD6EE" w:themeFill="accent1" w:themeFillTint="66"/>
            <w:noWrap/>
            <w:vAlign w:val="center"/>
          </w:tcPr>
          <w:p w14:paraId="11782700" w14:textId="3A6F957A" w:rsidR="00EF6DE2" w:rsidRPr="00C9274B" w:rsidRDefault="00EF6DE2" w:rsidP="00E3749A">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66.67%</w:t>
            </w:r>
          </w:p>
        </w:tc>
        <w:tc>
          <w:tcPr>
            <w:tcW w:w="1560" w:type="dxa"/>
            <w:shd w:val="clear" w:color="auto" w:fill="BDD6EE" w:themeFill="accent1" w:themeFillTint="66"/>
            <w:noWrap/>
            <w:vAlign w:val="center"/>
          </w:tcPr>
          <w:p w14:paraId="497CF10F" w14:textId="2FA1E4BB" w:rsidR="00EF6DE2" w:rsidRPr="00C9274B" w:rsidRDefault="00A77B16" w:rsidP="00E3749A">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5.56</w:t>
            </w:r>
            <w:r w:rsidRPr="00C9274B">
              <w:rPr>
                <w:rFonts w:eastAsia="Times New Roman" w:cstheme="minorHAnsi"/>
                <w:sz w:val="24"/>
                <w:szCs w:val="24"/>
                <w:lang w:eastAsia="es-DO"/>
              </w:rPr>
              <w:t>%</w:t>
            </w:r>
          </w:p>
        </w:tc>
      </w:tr>
      <w:tr w:rsidR="00EF6DE2" w:rsidRPr="00EB71B0" w14:paraId="57440877" w14:textId="77777777" w:rsidTr="00E3749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6C5BE18C" w14:textId="690BEAC6" w:rsidR="00EF6DE2" w:rsidRPr="00C9274B" w:rsidRDefault="00EF6DE2" w:rsidP="00E3749A">
            <w:pPr>
              <w:spacing w:before="120" w:after="120" w:line="276" w:lineRule="auto"/>
              <w:jc w:val="both"/>
              <w:rPr>
                <w:rFonts w:cstheme="minorHAnsi"/>
                <w:sz w:val="24"/>
                <w:szCs w:val="24"/>
              </w:rPr>
            </w:pPr>
            <w:r w:rsidRPr="00C9274B">
              <w:rPr>
                <w:rFonts w:cstheme="minorHAnsi"/>
                <w:sz w:val="24"/>
                <w:szCs w:val="24"/>
              </w:rPr>
              <w:t>Reportería a tiempo (Tesorería)</w:t>
            </w:r>
            <w:r>
              <w:rPr>
                <w:rFonts w:cstheme="minorHAnsi"/>
                <w:sz w:val="24"/>
                <w:szCs w:val="24"/>
              </w:rPr>
              <w:t>.</w:t>
            </w:r>
          </w:p>
        </w:tc>
        <w:tc>
          <w:tcPr>
            <w:tcW w:w="1417" w:type="dxa"/>
            <w:shd w:val="clear" w:color="auto" w:fill="BDD6EE" w:themeFill="accent1" w:themeFillTint="66"/>
            <w:noWrap/>
            <w:vAlign w:val="center"/>
          </w:tcPr>
          <w:p w14:paraId="1BE89646" w14:textId="77777777" w:rsidR="00EF6DE2"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701" w:type="dxa"/>
            <w:shd w:val="clear" w:color="auto" w:fill="BDD6EE" w:themeFill="accent1" w:themeFillTint="66"/>
            <w:noWrap/>
            <w:vAlign w:val="center"/>
          </w:tcPr>
          <w:p w14:paraId="44D9A9CF" w14:textId="77777777" w:rsidR="00EF6DE2"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560" w:type="dxa"/>
            <w:shd w:val="clear" w:color="auto" w:fill="BDD6EE" w:themeFill="accent1" w:themeFillTint="66"/>
            <w:noWrap/>
            <w:vAlign w:val="center"/>
          </w:tcPr>
          <w:p w14:paraId="6D5454BF" w14:textId="77777777" w:rsidR="00EF6DE2"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25.00%</w:t>
            </w:r>
          </w:p>
        </w:tc>
      </w:tr>
      <w:tr w:rsidR="00EF6DE2" w:rsidRPr="00EB71B0" w14:paraId="5F3C072F" w14:textId="77777777" w:rsidTr="00E3749A">
        <w:trPr>
          <w:trHeight w:val="567"/>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6805986B" w14:textId="41F37EA5" w:rsidR="00EF6DE2" w:rsidRPr="00C9274B" w:rsidRDefault="00EF6DE2" w:rsidP="00E3749A">
            <w:pPr>
              <w:spacing w:before="120" w:after="120" w:line="276" w:lineRule="auto"/>
              <w:jc w:val="both"/>
              <w:rPr>
                <w:rFonts w:cstheme="minorHAnsi"/>
                <w:sz w:val="24"/>
                <w:szCs w:val="24"/>
              </w:rPr>
            </w:pPr>
            <w:r w:rsidRPr="00C9274B">
              <w:rPr>
                <w:rFonts w:cstheme="minorHAnsi"/>
                <w:sz w:val="24"/>
                <w:szCs w:val="24"/>
              </w:rPr>
              <w:t>Pago a tiempo según Calendario de Pago</w:t>
            </w:r>
            <w:r>
              <w:rPr>
                <w:rFonts w:cstheme="minorHAnsi"/>
                <w:sz w:val="24"/>
                <w:szCs w:val="24"/>
              </w:rPr>
              <w:t>.</w:t>
            </w:r>
          </w:p>
        </w:tc>
        <w:tc>
          <w:tcPr>
            <w:tcW w:w="1417" w:type="dxa"/>
            <w:shd w:val="clear" w:color="auto" w:fill="BDD6EE" w:themeFill="accent1" w:themeFillTint="66"/>
            <w:noWrap/>
            <w:vAlign w:val="center"/>
          </w:tcPr>
          <w:p w14:paraId="39B51CE2" w14:textId="77777777" w:rsidR="00EF6DE2" w:rsidRPr="00C9274B" w:rsidRDefault="00EF6DE2" w:rsidP="00E3749A">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701" w:type="dxa"/>
            <w:shd w:val="clear" w:color="auto" w:fill="BDD6EE" w:themeFill="accent1" w:themeFillTint="66"/>
            <w:noWrap/>
            <w:vAlign w:val="center"/>
          </w:tcPr>
          <w:p w14:paraId="7421E609" w14:textId="77777777" w:rsidR="00EF6DE2" w:rsidRPr="00C9274B" w:rsidRDefault="00EF6DE2" w:rsidP="00E3749A">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560" w:type="dxa"/>
            <w:shd w:val="clear" w:color="auto" w:fill="BDD6EE" w:themeFill="accent1" w:themeFillTint="66"/>
            <w:noWrap/>
            <w:vAlign w:val="center"/>
          </w:tcPr>
          <w:p w14:paraId="5382E29A" w14:textId="77777777" w:rsidR="00EF6DE2" w:rsidRPr="00C9274B" w:rsidRDefault="00EF6DE2" w:rsidP="00E3749A">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25.00%</w:t>
            </w:r>
          </w:p>
        </w:tc>
      </w:tr>
      <w:tr w:rsidR="00EF6DE2" w:rsidRPr="00EB71B0" w14:paraId="2E12AED6" w14:textId="77777777" w:rsidTr="00E3749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1CEC7CBA" w14:textId="0F1F61B1" w:rsidR="00EF6DE2" w:rsidRPr="00C9274B" w:rsidRDefault="00EF6DE2" w:rsidP="00E3749A">
            <w:pPr>
              <w:spacing w:before="120" w:after="120" w:line="276" w:lineRule="auto"/>
              <w:jc w:val="both"/>
              <w:rPr>
                <w:rFonts w:cstheme="minorHAnsi"/>
                <w:sz w:val="24"/>
                <w:szCs w:val="24"/>
              </w:rPr>
            </w:pPr>
            <w:r w:rsidRPr="00C9274B">
              <w:rPr>
                <w:rFonts w:cstheme="minorHAnsi"/>
                <w:sz w:val="24"/>
                <w:szCs w:val="24"/>
              </w:rPr>
              <w:t xml:space="preserve">Cumplimiento de los pagos </w:t>
            </w:r>
            <w:r>
              <w:rPr>
                <w:rFonts w:cstheme="minorHAnsi"/>
                <w:sz w:val="24"/>
                <w:szCs w:val="24"/>
              </w:rPr>
              <w:t>i</w:t>
            </w:r>
            <w:r w:rsidRPr="00C9274B">
              <w:rPr>
                <w:rFonts w:cstheme="minorHAnsi"/>
                <w:sz w:val="24"/>
                <w:szCs w:val="24"/>
              </w:rPr>
              <w:t>mpositivos</w:t>
            </w:r>
            <w:r>
              <w:rPr>
                <w:rFonts w:cstheme="minorHAnsi"/>
                <w:sz w:val="24"/>
                <w:szCs w:val="24"/>
              </w:rPr>
              <w:t>.</w:t>
            </w:r>
          </w:p>
        </w:tc>
        <w:tc>
          <w:tcPr>
            <w:tcW w:w="1417" w:type="dxa"/>
            <w:shd w:val="clear" w:color="auto" w:fill="BDD6EE" w:themeFill="accent1" w:themeFillTint="66"/>
            <w:noWrap/>
            <w:vAlign w:val="center"/>
          </w:tcPr>
          <w:p w14:paraId="3779BF91" w14:textId="77777777" w:rsidR="00EF6DE2"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701" w:type="dxa"/>
            <w:shd w:val="clear" w:color="auto" w:fill="BDD6EE" w:themeFill="accent1" w:themeFillTint="66"/>
            <w:noWrap/>
            <w:vAlign w:val="center"/>
          </w:tcPr>
          <w:p w14:paraId="54B6E8E7" w14:textId="77777777" w:rsidR="00EF6DE2"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560" w:type="dxa"/>
            <w:shd w:val="clear" w:color="auto" w:fill="BDD6EE" w:themeFill="accent1" w:themeFillTint="66"/>
            <w:noWrap/>
            <w:vAlign w:val="center"/>
          </w:tcPr>
          <w:p w14:paraId="0811CDD9" w14:textId="77777777" w:rsidR="00EF6DE2"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25.00%</w:t>
            </w:r>
          </w:p>
        </w:tc>
      </w:tr>
      <w:tr w:rsidR="00EF6DE2" w:rsidRPr="00EB71B0" w14:paraId="7C665F19" w14:textId="77777777" w:rsidTr="00E3749A">
        <w:trPr>
          <w:trHeight w:val="567"/>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1DCA19A4" w14:textId="3432FABD" w:rsidR="00EF6DE2" w:rsidRPr="00C9274B" w:rsidRDefault="00EF6DE2" w:rsidP="00E3749A">
            <w:pPr>
              <w:spacing w:before="120" w:after="120" w:line="276" w:lineRule="auto"/>
              <w:jc w:val="both"/>
              <w:rPr>
                <w:rFonts w:cstheme="minorHAnsi"/>
                <w:sz w:val="24"/>
                <w:szCs w:val="24"/>
              </w:rPr>
            </w:pPr>
            <w:r w:rsidRPr="00C9274B">
              <w:rPr>
                <w:rFonts w:cstheme="minorHAnsi"/>
                <w:sz w:val="24"/>
                <w:szCs w:val="24"/>
              </w:rPr>
              <w:t>Reportería a tiempo (Validación Cobranza)</w:t>
            </w:r>
            <w:r>
              <w:rPr>
                <w:rFonts w:cstheme="minorHAnsi"/>
                <w:sz w:val="24"/>
                <w:szCs w:val="24"/>
              </w:rPr>
              <w:t>.</w:t>
            </w:r>
          </w:p>
        </w:tc>
        <w:tc>
          <w:tcPr>
            <w:tcW w:w="1417" w:type="dxa"/>
            <w:shd w:val="clear" w:color="auto" w:fill="BDD6EE" w:themeFill="accent1" w:themeFillTint="66"/>
            <w:noWrap/>
            <w:vAlign w:val="center"/>
          </w:tcPr>
          <w:p w14:paraId="6D467082" w14:textId="77777777" w:rsidR="00EF6DE2" w:rsidRPr="00C9274B" w:rsidRDefault="00EF6DE2" w:rsidP="00E3749A">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701" w:type="dxa"/>
            <w:shd w:val="clear" w:color="auto" w:fill="BDD6EE" w:themeFill="accent1" w:themeFillTint="66"/>
            <w:noWrap/>
            <w:vAlign w:val="center"/>
          </w:tcPr>
          <w:p w14:paraId="42571374" w14:textId="77777777" w:rsidR="00EF6DE2" w:rsidRPr="00C9274B" w:rsidRDefault="00EF6DE2" w:rsidP="00E3749A">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560" w:type="dxa"/>
            <w:shd w:val="clear" w:color="auto" w:fill="BDD6EE" w:themeFill="accent1" w:themeFillTint="66"/>
            <w:noWrap/>
            <w:vAlign w:val="center"/>
          </w:tcPr>
          <w:p w14:paraId="21921618" w14:textId="77777777" w:rsidR="00EF6DE2" w:rsidRPr="00C9274B" w:rsidRDefault="00EF6DE2" w:rsidP="00E3749A">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25.00%</w:t>
            </w:r>
          </w:p>
        </w:tc>
      </w:tr>
      <w:tr w:rsidR="00EF6DE2" w:rsidRPr="00EB71B0" w14:paraId="1F8D0249" w14:textId="77777777" w:rsidTr="00E3749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bottom w:val="single" w:sz="24" w:space="0" w:color="FFFFFF" w:themeColor="background1"/>
            </w:tcBorders>
            <w:shd w:val="clear" w:color="auto" w:fill="002060"/>
            <w:vAlign w:val="center"/>
          </w:tcPr>
          <w:p w14:paraId="7E5B2DC0" w14:textId="72409F7A" w:rsidR="00EF6DE2" w:rsidRPr="00C9274B" w:rsidRDefault="00EF6DE2" w:rsidP="00E3749A">
            <w:pPr>
              <w:spacing w:before="120" w:after="120" w:line="276" w:lineRule="auto"/>
              <w:jc w:val="both"/>
              <w:rPr>
                <w:rFonts w:cstheme="minorHAnsi"/>
                <w:sz w:val="24"/>
                <w:szCs w:val="24"/>
              </w:rPr>
            </w:pPr>
            <w:r w:rsidRPr="00C9274B">
              <w:rPr>
                <w:rFonts w:cstheme="minorHAnsi"/>
                <w:sz w:val="24"/>
                <w:szCs w:val="24"/>
              </w:rPr>
              <w:t>Reducir % de variación de cobranzas de cajas generales vs. cobranzas de cajas generales totales</w:t>
            </w:r>
            <w:r>
              <w:rPr>
                <w:rFonts w:cstheme="minorHAnsi"/>
                <w:sz w:val="24"/>
                <w:szCs w:val="24"/>
              </w:rPr>
              <w:t>.</w:t>
            </w:r>
          </w:p>
        </w:tc>
        <w:tc>
          <w:tcPr>
            <w:tcW w:w="1417" w:type="dxa"/>
            <w:shd w:val="clear" w:color="auto" w:fill="BDD6EE" w:themeFill="accent1" w:themeFillTint="66"/>
            <w:noWrap/>
            <w:vAlign w:val="center"/>
          </w:tcPr>
          <w:p w14:paraId="0AF71FB5" w14:textId="3FDD6282" w:rsidR="00EF6DE2"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701" w:type="dxa"/>
            <w:shd w:val="clear" w:color="auto" w:fill="BDD6EE" w:themeFill="accent1" w:themeFillTint="66"/>
            <w:noWrap/>
            <w:vAlign w:val="center"/>
          </w:tcPr>
          <w:p w14:paraId="45880718" w14:textId="6337EBB7" w:rsidR="00EF6DE2"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100.00%</w:t>
            </w:r>
          </w:p>
        </w:tc>
        <w:tc>
          <w:tcPr>
            <w:tcW w:w="1560" w:type="dxa"/>
            <w:shd w:val="clear" w:color="auto" w:fill="BDD6EE" w:themeFill="accent1" w:themeFillTint="66"/>
            <w:noWrap/>
            <w:vAlign w:val="center"/>
          </w:tcPr>
          <w:p w14:paraId="0E85013C" w14:textId="6A0AF962" w:rsidR="00EF6DE2" w:rsidRPr="00C9274B" w:rsidRDefault="00EF6DE2" w:rsidP="00E3749A">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9274B">
              <w:rPr>
                <w:rFonts w:eastAsia="Times New Roman" w:cstheme="minorHAnsi"/>
                <w:sz w:val="24"/>
                <w:szCs w:val="24"/>
                <w:lang w:eastAsia="es-DO"/>
              </w:rPr>
              <w:t>25.00%</w:t>
            </w:r>
          </w:p>
        </w:tc>
      </w:tr>
    </w:tbl>
    <w:p w14:paraId="66E4639D" w14:textId="773C9D77" w:rsidR="00DE1CE1" w:rsidRDefault="00DE1CE1" w:rsidP="00E33E54">
      <w:pPr>
        <w:spacing w:after="0"/>
        <w:rPr>
          <w:rFonts w:cstheme="minorHAnsi"/>
          <w:sz w:val="4"/>
          <w:szCs w:val="4"/>
        </w:rPr>
      </w:pPr>
    </w:p>
    <w:p w14:paraId="279F0541" w14:textId="77777777" w:rsidR="00E3749A" w:rsidRDefault="00E3749A" w:rsidP="00EB71B0">
      <w:pPr>
        <w:spacing w:line="240" w:lineRule="auto"/>
        <w:ind w:left="1560" w:hanging="1560"/>
        <w:rPr>
          <w:rFonts w:cstheme="minorHAnsi"/>
          <w:sz w:val="24"/>
          <w:szCs w:val="24"/>
        </w:rPr>
      </w:pPr>
    </w:p>
    <w:p w14:paraId="08A26ED4" w14:textId="77777777" w:rsidR="00E3749A" w:rsidRDefault="00E3749A" w:rsidP="00EB71B0">
      <w:pPr>
        <w:spacing w:line="240" w:lineRule="auto"/>
        <w:ind w:left="1560" w:hanging="1560"/>
        <w:rPr>
          <w:rFonts w:cstheme="minorHAnsi"/>
          <w:sz w:val="24"/>
          <w:szCs w:val="24"/>
        </w:rPr>
      </w:pPr>
    </w:p>
    <w:p w14:paraId="5790D80F" w14:textId="77777777" w:rsidR="00E3749A" w:rsidRDefault="00E3749A" w:rsidP="00EB71B0">
      <w:pPr>
        <w:spacing w:line="240" w:lineRule="auto"/>
        <w:ind w:left="1560" w:hanging="1560"/>
        <w:rPr>
          <w:rFonts w:cstheme="minorHAnsi"/>
          <w:sz w:val="24"/>
          <w:szCs w:val="24"/>
        </w:rPr>
      </w:pPr>
    </w:p>
    <w:p w14:paraId="06366D27" w14:textId="77777777" w:rsidR="00E3749A" w:rsidRDefault="00E3749A" w:rsidP="00EB71B0">
      <w:pPr>
        <w:spacing w:line="240" w:lineRule="auto"/>
        <w:ind w:left="1560" w:hanging="1560"/>
        <w:rPr>
          <w:rFonts w:cstheme="minorHAnsi"/>
          <w:sz w:val="24"/>
          <w:szCs w:val="24"/>
        </w:rPr>
      </w:pPr>
    </w:p>
    <w:p w14:paraId="13C13F3A" w14:textId="77777777" w:rsidR="00E3749A" w:rsidRDefault="00E3749A" w:rsidP="00EB71B0">
      <w:pPr>
        <w:spacing w:line="240" w:lineRule="auto"/>
        <w:ind w:left="1560" w:hanging="1560"/>
        <w:rPr>
          <w:rFonts w:cstheme="minorHAnsi"/>
          <w:sz w:val="24"/>
          <w:szCs w:val="24"/>
        </w:rPr>
      </w:pPr>
    </w:p>
    <w:p w14:paraId="51D3AB4D" w14:textId="77777777" w:rsidR="00E3749A" w:rsidRDefault="00E3749A" w:rsidP="00EB71B0">
      <w:pPr>
        <w:spacing w:line="240" w:lineRule="auto"/>
        <w:ind w:left="1560" w:hanging="1560"/>
        <w:rPr>
          <w:rFonts w:cstheme="minorHAnsi"/>
          <w:sz w:val="24"/>
          <w:szCs w:val="24"/>
        </w:rPr>
      </w:pPr>
    </w:p>
    <w:p w14:paraId="2C9A26AF" w14:textId="77777777" w:rsidR="00E3749A" w:rsidRPr="00E3749A" w:rsidRDefault="00E3749A" w:rsidP="00CD1DBE">
      <w:pPr>
        <w:spacing w:after="120" w:line="240" w:lineRule="auto"/>
        <w:ind w:left="1560" w:hanging="1560"/>
        <w:rPr>
          <w:rFonts w:cstheme="minorHAnsi"/>
          <w:sz w:val="20"/>
          <w:szCs w:val="20"/>
        </w:rPr>
      </w:pPr>
    </w:p>
    <w:p w14:paraId="0A64651F" w14:textId="4816D75E" w:rsidR="00156112" w:rsidRDefault="00CC793D" w:rsidP="00D81100">
      <w:pPr>
        <w:spacing w:after="240" w:line="240" w:lineRule="auto"/>
        <w:ind w:left="1560" w:hanging="1560"/>
        <w:rPr>
          <w:rFonts w:cstheme="minorHAnsi"/>
          <w:sz w:val="4"/>
          <w:szCs w:val="4"/>
        </w:rPr>
      </w:pPr>
      <w:r w:rsidRPr="00B4330C">
        <w:rPr>
          <w:rFonts w:cstheme="minorHAnsi"/>
          <w:sz w:val="24"/>
          <w:szCs w:val="24"/>
        </w:rPr>
        <w:t xml:space="preserve">En </w:t>
      </w:r>
      <w:r>
        <w:rPr>
          <w:rFonts w:cstheme="minorHAnsi"/>
          <w:sz w:val="24"/>
          <w:szCs w:val="24"/>
        </w:rPr>
        <w:t xml:space="preserve">el siguiente gráfico se visualiza el nivel de cumplimiento del POA de </w:t>
      </w:r>
      <w:r w:rsidR="009F6CAC">
        <w:rPr>
          <w:rFonts w:cstheme="minorHAnsi"/>
          <w:sz w:val="24"/>
          <w:szCs w:val="24"/>
        </w:rPr>
        <w:t>Finanzas:</w:t>
      </w:r>
      <w:r w:rsidR="00CD1DBE">
        <w:rPr>
          <w:rFonts w:cstheme="minorHAnsi"/>
          <w:sz w:val="24"/>
          <w:szCs w:val="24"/>
        </w:rPr>
        <w:t xml:space="preserve"> </w:t>
      </w:r>
    </w:p>
    <w:p w14:paraId="4E3C3428" w14:textId="7C9A67FE" w:rsidR="00DE1CE1" w:rsidRPr="00EB71B0" w:rsidRDefault="0074174A" w:rsidP="00EB71B0">
      <w:pPr>
        <w:spacing w:line="240" w:lineRule="auto"/>
        <w:ind w:left="1560" w:hanging="1560"/>
        <w:rPr>
          <w:rFonts w:cstheme="minorHAnsi"/>
          <w:sz w:val="4"/>
          <w:szCs w:val="4"/>
        </w:rPr>
      </w:pPr>
      <w:r>
        <w:rPr>
          <w:noProof/>
          <w:lang w:val="es-ES" w:eastAsia="es-ES"/>
        </w:rPr>
        <w:drawing>
          <wp:inline distT="0" distB="0" distL="0" distR="0" wp14:anchorId="2F95F269" wp14:editId="483F64DC">
            <wp:extent cx="5810250" cy="2286000"/>
            <wp:effectExtent l="0" t="0" r="0" b="0"/>
            <wp:docPr id="31" name="Gráfico 31">
              <a:extLst xmlns:a="http://schemas.openxmlformats.org/drawingml/2006/main">
                <a:ext uri="{FF2B5EF4-FFF2-40B4-BE49-F238E27FC236}">
                  <a16:creationId xmlns:a16="http://schemas.microsoft.com/office/drawing/2014/main" id="{AE1A5362-CC99-40BE-B46A-930339C8DD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1B32E352" w14:textId="7092D2D9" w:rsidR="00EB71B0" w:rsidRPr="00806BFE" w:rsidRDefault="00EB71B0" w:rsidP="007C67A9">
      <w:pPr>
        <w:spacing w:after="120"/>
        <w:rPr>
          <w:rFonts w:cstheme="minorHAnsi"/>
          <w:sz w:val="4"/>
          <w:szCs w:val="4"/>
        </w:rPr>
      </w:pPr>
    </w:p>
    <w:p w14:paraId="37C87939" w14:textId="4BAFC811" w:rsidR="00623127" w:rsidRDefault="00E3749A" w:rsidP="007C67A9">
      <w:pPr>
        <w:spacing w:after="120"/>
        <w:rPr>
          <w:rFonts w:cstheme="minorHAnsi"/>
          <w:sz w:val="10"/>
          <w:szCs w:val="10"/>
        </w:rPr>
      </w:pPr>
      <w:r>
        <w:rPr>
          <w:rFonts w:eastAsia="MS Mincho"/>
          <w:noProof/>
          <w:lang w:val="es-ES" w:eastAsia="es-ES"/>
        </w:rPr>
        <mc:AlternateContent>
          <mc:Choice Requires="wpg">
            <w:drawing>
              <wp:anchor distT="0" distB="0" distL="114300" distR="114300" simplePos="0" relativeHeight="251812864" behindDoc="0" locked="0" layoutInCell="1" allowOverlap="1" wp14:anchorId="3BFB7023" wp14:editId="679CC43C">
                <wp:simplePos x="0" y="0"/>
                <wp:positionH relativeFrom="column">
                  <wp:posOffset>1434465</wp:posOffset>
                </wp:positionH>
                <wp:positionV relativeFrom="paragraph">
                  <wp:posOffset>47366</wp:posOffset>
                </wp:positionV>
                <wp:extent cx="2698545" cy="720894"/>
                <wp:effectExtent l="95250" t="38100" r="45085" b="98425"/>
                <wp:wrapNone/>
                <wp:docPr id="49" name="Grupo 49"/>
                <wp:cNvGraphicFramePr/>
                <a:graphic xmlns:a="http://schemas.openxmlformats.org/drawingml/2006/main">
                  <a:graphicData uri="http://schemas.microsoft.com/office/word/2010/wordprocessingGroup">
                    <wpg:wgp>
                      <wpg:cNvGrpSpPr/>
                      <wpg:grpSpPr>
                        <a:xfrm>
                          <a:off x="0" y="0"/>
                          <a:ext cx="2698545" cy="720894"/>
                          <a:chOff x="0" y="-1178"/>
                          <a:chExt cx="2699160" cy="949786"/>
                        </a:xfrm>
                        <a:effectLst>
                          <a:outerShdw blurRad="50800" dist="38100" dir="8100000" algn="tr" rotWithShape="0">
                            <a:prstClr val="black">
                              <a:alpha val="40000"/>
                            </a:prstClr>
                          </a:outerShdw>
                        </a:effectLst>
                      </wpg:grpSpPr>
                      <wps:wsp>
                        <wps:cNvPr id="67" name="Diagrama de flujo: conector 78"/>
                        <wps:cNvSpPr/>
                        <wps:spPr>
                          <a:xfrm>
                            <a:off x="0" y="0"/>
                            <a:ext cx="900000" cy="948608"/>
                          </a:xfrm>
                          <a:prstGeom prst="rect">
                            <a:avLst/>
                          </a:prstGeom>
                          <a:solidFill>
                            <a:srgbClr val="002060"/>
                          </a:solidFill>
                          <a:ln w="38100" cap="flat" cmpd="sng" algn="ctr">
                            <a:noFill/>
                            <a:prstDash val="solid"/>
                            <a:miter lim="800000"/>
                          </a:ln>
                          <a:effectLst/>
                        </wps:spPr>
                        <wps:txbx>
                          <w:txbxContent>
                            <w:p w14:paraId="121930A4" w14:textId="77777777" w:rsidR="00EB71B0" w:rsidRPr="009651E4"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9651E4">
                                <w:rPr>
                                  <w:rFonts w:asciiTheme="minorHAnsi" w:eastAsia="Calibri" w:hAnsi="Calibri"/>
                                  <w:color w:val="FFFFFF"/>
                                  <w:kern w:val="24"/>
                                  <w:sz w:val="28"/>
                                  <w:szCs w:val="28"/>
                                  <w:u w:val="single"/>
                                  <w:lang w:val="es-ES"/>
                                </w:rPr>
                                <w:t>Enero</w:t>
                              </w:r>
                            </w:p>
                            <w:p w14:paraId="6B6BB9F9" w14:textId="77777777" w:rsidR="00EB71B0" w:rsidRPr="009651E4" w:rsidRDefault="00EB71B0" w:rsidP="00EB71B0">
                              <w:pPr>
                                <w:pStyle w:val="NormalWeb"/>
                                <w:spacing w:before="0" w:beforeAutospacing="0" w:after="0" w:afterAutospacing="0" w:line="256" w:lineRule="auto"/>
                                <w:jc w:val="center"/>
                                <w:rPr>
                                  <w:b/>
                                  <w:bCs/>
                                  <w:sz w:val="28"/>
                                  <w:szCs w:val="28"/>
                                </w:rPr>
                              </w:pPr>
                              <w:r w:rsidRPr="009651E4">
                                <w:rPr>
                                  <w:rFonts w:asciiTheme="minorHAnsi" w:eastAsia="Calibri" w:hAnsi="Calibri"/>
                                  <w:b/>
                                  <w:bCs/>
                                  <w:color w:val="FFFFFF"/>
                                  <w:kern w:val="24"/>
                                  <w:sz w:val="28"/>
                                  <w:szCs w:val="28"/>
                                  <w:lang w:val="es-ES"/>
                                </w:rPr>
                                <w:t>100%</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68" name="Diagrama de flujo: conector 76"/>
                        <wps:cNvSpPr/>
                        <wps:spPr>
                          <a:xfrm>
                            <a:off x="900000" y="-385"/>
                            <a:ext cx="899795" cy="948608"/>
                          </a:xfrm>
                          <a:prstGeom prst="rect">
                            <a:avLst/>
                          </a:prstGeom>
                          <a:solidFill>
                            <a:srgbClr val="0070C0"/>
                          </a:solidFill>
                          <a:ln w="38100" cap="flat" cmpd="sng" algn="ctr">
                            <a:noFill/>
                            <a:prstDash val="solid"/>
                            <a:miter lim="800000"/>
                          </a:ln>
                          <a:effectLst/>
                        </wps:spPr>
                        <wps:txbx>
                          <w:txbxContent>
                            <w:p w14:paraId="75A85EC4" w14:textId="77777777" w:rsidR="00EB71B0" w:rsidRPr="009651E4" w:rsidRDefault="00EB71B0" w:rsidP="00EB71B0">
                              <w:pPr>
                                <w:pStyle w:val="NormalWeb"/>
                                <w:spacing w:before="0" w:beforeAutospacing="0" w:after="0" w:afterAutospacing="0" w:line="256" w:lineRule="auto"/>
                                <w:jc w:val="center"/>
                                <w:rPr>
                                  <w:rFonts w:asciiTheme="minorHAnsi" w:eastAsia="Calibri" w:hAnsi="Calibri"/>
                                  <w:color w:val="FFFFFF"/>
                                  <w:kern w:val="24"/>
                                  <w:sz w:val="30"/>
                                  <w:szCs w:val="30"/>
                                  <w:u w:val="single"/>
                                  <w:lang w:val="es-ES"/>
                                </w:rPr>
                              </w:pPr>
                              <w:r w:rsidRPr="009651E4">
                                <w:rPr>
                                  <w:rFonts w:asciiTheme="minorHAnsi" w:eastAsia="Calibri" w:hAnsi="Calibri"/>
                                  <w:color w:val="FFFFFF"/>
                                  <w:kern w:val="24"/>
                                  <w:sz w:val="30"/>
                                  <w:szCs w:val="30"/>
                                  <w:u w:val="single"/>
                                  <w:lang w:val="es-ES"/>
                                </w:rPr>
                                <w:t>Febrero</w:t>
                              </w:r>
                            </w:p>
                            <w:p w14:paraId="57487765" w14:textId="77777777" w:rsidR="00EB71B0" w:rsidRPr="00DE1CE1" w:rsidRDefault="00EB71B0" w:rsidP="00EB71B0">
                              <w:pPr>
                                <w:pStyle w:val="NormalWeb"/>
                                <w:spacing w:before="0" w:beforeAutospacing="0" w:after="0" w:afterAutospacing="0" w:line="256" w:lineRule="auto"/>
                                <w:jc w:val="center"/>
                                <w:rPr>
                                  <w:b/>
                                  <w:bCs/>
                                  <w:sz w:val="30"/>
                                  <w:szCs w:val="30"/>
                                </w:rPr>
                              </w:pPr>
                              <w:r w:rsidRPr="00DE1CE1">
                                <w:rPr>
                                  <w:rFonts w:asciiTheme="minorHAnsi" w:eastAsia="Calibri" w:hAnsi="Calibri"/>
                                  <w:b/>
                                  <w:bCs/>
                                  <w:color w:val="FFFFFF"/>
                                  <w:kern w:val="24"/>
                                  <w:sz w:val="30"/>
                                  <w:szCs w:val="30"/>
                                  <w:lang w:val="es-ES"/>
                                </w:rPr>
                                <w:t>68.10%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1" name="Diagrama de flujo: conector 77"/>
                        <wps:cNvSpPr/>
                        <wps:spPr>
                          <a:xfrm>
                            <a:off x="1799365" y="-1178"/>
                            <a:ext cx="899795" cy="948608"/>
                          </a:xfrm>
                          <a:prstGeom prst="rect">
                            <a:avLst/>
                          </a:prstGeom>
                          <a:solidFill>
                            <a:schemeClr val="accent1">
                              <a:lumMod val="60000"/>
                              <a:lumOff val="40000"/>
                            </a:schemeClr>
                          </a:solidFill>
                          <a:ln w="38100" cap="flat" cmpd="sng" algn="ctr">
                            <a:noFill/>
                            <a:prstDash val="solid"/>
                            <a:miter lim="800000"/>
                          </a:ln>
                          <a:effectLst/>
                        </wps:spPr>
                        <wps:txbx>
                          <w:txbxContent>
                            <w:p w14:paraId="7543B185" w14:textId="77777777" w:rsidR="00EB71B0" w:rsidRPr="009651E4"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30"/>
                                  <w:szCs w:val="30"/>
                                  <w:u w:val="single"/>
                                  <w:lang w:val="es-ES"/>
                                </w:rPr>
                              </w:pPr>
                              <w:r w:rsidRPr="009651E4">
                                <w:rPr>
                                  <w:rFonts w:asciiTheme="minorHAnsi" w:eastAsia="Calibri" w:hAnsi="Calibri"/>
                                  <w:color w:val="FFFFFF" w:themeColor="background1"/>
                                  <w:kern w:val="24"/>
                                  <w:sz w:val="30"/>
                                  <w:szCs w:val="30"/>
                                  <w:u w:val="single"/>
                                  <w:lang w:val="es-ES"/>
                                </w:rPr>
                                <w:t>Marzo</w:t>
                              </w:r>
                            </w:p>
                            <w:p w14:paraId="40FE44F6" w14:textId="5E011635" w:rsidR="00EB71B0" w:rsidRPr="00DE1CE1" w:rsidRDefault="00B31F24" w:rsidP="00EB71B0">
                              <w:pPr>
                                <w:pStyle w:val="NormalWeb"/>
                                <w:spacing w:before="0" w:beforeAutospacing="0" w:after="0" w:afterAutospacing="0" w:line="256" w:lineRule="auto"/>
                                <w:jc w:val="center"/>
                                <w:rPr>
                                  <w:b/>
                                  <w:bCs/>
                                  <w:color w:val="FFFFFF" w:themeColor="background1"/>
                                  <w:sz w:val="30"/>
                                  <w:szCs w:val="30"/>
                                </w:rPr>
                              </w:pPr>
                              <w:r w:rsidRPr="00DE1CE1">
                                <w:rPr>
                                  <w:rFonts w:asciiTheme="minorHAnsi" w:eastAsia="Calibri" w:hAnsi="Calibri"/>
                                  <w:b/>
                                  <w:bCs/>
                                  <w:color w:val="FFFFFF" w:themeColor="background1"/>
                                  <w:kern w:val="24"/>
                                  <w:sz w:val="30"/>
                                  <w:szCs w:val="30"/>
                                  <w:lang w:val="es-ES"/>
                                </w:rPr>
                                <w:t>73.20</w:t>
                              </w:r>
                              <w:r w:rsidR="00EB71B0" w:rsidRPr="00DE1CE1">
                                <w:rPr>
                                  <w:rFonts w:asciiTheme="minorHAnsi" w:eastAsia="Calibri" w:hAnsi="Calibri"/>
                                  <w:b/>
                                  <w:bCs/>
                                  <w:color w:val="FFFFFF" w:themeColor="background1"/>
                                  <w:kern w:val="24"/>
                                  <w:sz w:val="30"/>
                                  <w:szCs w:val="30"/>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BFB7023" id="Grupo 49" o:spid="_x0000_s1057" style="position:absolute;margin-left:112.95pt;margin-top:3.75pt;width:212.5pt;height:56.75pt;z-index:251812864;mso-width-relative:margin;mso-height-relative:margin" coordorigin=",-11" coordsize="26991,94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hcFNxQMAAI8NAAAOAAAAZHJzL2Uyb0RvYy54bWzsV1tv1DwQfUfiP1h+b5NsdzcXdYuq9muF&#10;VKCioD57HefC59jGdpotv56xnexugYcFBAKJPmx9HY/PmTOenL7YdBw9MG1aKVY4OY4xYoLKshX1&#10;Cr9/d3WUYWQsESXhUrAVfmQGvzh7/ux0UAWbyUbykmkERoQpBrXCjbWqiCJDG9YRcywVEzBZSd0R&#10;C11dR6UmA1jveDSL42U0SF0qLSkzBkYvwyQ+8/arilH7pqoMs4ivMPhm/a/2v2v3G52dkqLWRDUt&#10;Hd0gP+BFR1oBh25NXRJLUK/br0x1LdXSyMoeU9lFsqpayvwd4DZJ/MVtrrXslb9LXQy12sIE0H6B&#10;0w+bpa8frrW6U7cakBhUDVj4nrvLptKd+w9eoo2H7HELGdtYRGFwtsyzxXyBEYW5dBZn+TxgShsA&#10;frftKEnSbJr5b7c5T5ZAi9ucz/M0W7ol0e5o5im8Mdb70Vum75pyQGve67ekXOFFnMWwv2wNMHuS&#10;JaED/Lom/GFEeA2BaTVGWtr71jZ3DVEQiLGnS2ljL7hGDwTiY80J/d8PE64aEgbn3kzwalztPZST&#10;M76352f0BMVBQVybHXXm56jzzvuIMAVQd6tRCygsU4wE6eBWly2BYO4IKhmqeP9BFoiC7qiVGgX8&#10;nUOwc8u4KQyQfyjd+YhqICxbxp7TPcIcRNdMdsg1VljD0QHRByBxh6Jb4s40krflVcu57+h6vSUj&#10;jmcxhEbY8mQZF2jYkk0JJI2KEwtB1CnAwoh6Ip0C686ukO4EsEQK59UlMU3g1psNQdm1EFuItx2E&#10;TrhjOJkLt21Lrxt0CAbMXMtu1htPwixxltzQWpaPwAzEmxeNUfSqhXNviLG3REN6gbCElAmzjdSf&#10;MBog/YDjH3uiGUb8pYAgyZP5HJZZ35kvQFkQwPsz6/0Z0XcXEiI4gWSrqG+69ZZPzUrL7h4y5bk7&#10;FaaIoHD2CjuIxs6FDWkRci1l5+d+GeQoReyNuFPUGZ8QfLe5J1qNFFtIBa/lFJikIE+ZDmsDDee9&#10;lVXrw2CH04goiCSg9+vVAk/SAWrxqci5eZBaJmFAIjs6yRYhqKYkmeV5mo85Mp//WtWk8cVfpZrZ&#10;96rmDUin4hJSgBxbGDkdfWv8n8qmbPTbVZZCLjpAZelE/0EqS9I8P1mCkpzMdhXF79GZK0nZ9n0i&#10;lDJhQ07kffdKluFNWU71Ailg2NVAvrbYLyN8cess+dLBP0LTE/invm0nE02Hvm3fUuM/lfp388C3&#10;0NeRUPX7IBm/UNxnxX7fq3r3HXX2GQAA//8DAFBLAwQUAAYACAAAACEAik6F0t4AAAAJAQAADwAA&#10;AGRycy9kb3ducmV2LnhtbEyPQUvDQBCF74L/YRnBm91NJFVjNqUU9VQEW0G8bbPTJDQ7G7LbJP33&#10;jic9Pt7Hm2+K1ew6MeIQWk8akoUCgVR521Kt4XP/evcIIkRD1nSeUMMFA6zK66vC5NZP9IHjLtaC&#10;RyjkRkMTY59LGaoGnQkL3yNxd/SDM5HjUEs7mInHXSdTpZbSmZb4QmN63DRYnXZnp+FtMtP6PnkZ&#10;t6fj5vK9z96/tglqfXszr59BRJzjHwy/+qwOJTsd/JlsEJ2GNM2eGNXwkIHgfpkpzgcG00SBLAv5&#10;/4PyBwAA//8DAFBLAQItABQABgAIAAAAIQC2gziS/gAAAOEBAAATAAAAAAAAAAAAAAAAAAAAAABb&#10;Q29udGVudF9UeXBlc10ueG1sUEsBAi0AFAAGAAgAAAAhADj9If/WAAAAlAEAAAsAAAAAAAAAAAAA&#10;AAAALwEAAF9yZWxzLy5yZWxzUEsBAi0AFAAGAAgAAAAhAEuFwU3FAwAAjw0AAA4AAAAAAAAAAAAA&#10;AAAALgIAAGRycy9lMm9Eb2MueG1sUEsBAi0AFAAGAAgAAAAhAIpOhdLeAAAACQEAAA8AAAAAAAAA&#10;AAAAAAAAHwYAAGRycy9kb3ducmV2LnhtbFBLBQYAAAAABAAEAPMAAAAqBwAAAAA=&#10;">
                <v:rect id="Diagrama de flujo: conector 78" o:spid="_x0000_s1058" style="position:absolute;width:9000;height:94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K1VwxQAAANsAAAAPAAAAZHJzL2Rvd25yZXYueG1sRI9Pa8JA&#10;FMTvBb/D8oTe6kYPsaTZBBHSeqtaKfT2kn3502bfhuyq6bfvCgWPw8z8hknzyfTiQqPrLCtYLiIQ&#10;xJXVHTcKTh/F0zMI55E19pZJwS85yLPZQ4qJtlc+0OXoGxEg7BJU0Ho/JFK6qiWDbmEH4uDVdjTo&#10;gxwbqUe8Brjp5SqKYmmw47DQ4kDblqqf49koWH2+1brcn16L9/2XK31Rxt+btVKP82nzAsLT5O/h&#10;//ZOK4jXcPsSfoDM/gAAAP//AwBQSwECLQAUAAYACAAAACEA2+H2y+4AAACFAQAAEwAAAAAAAAAA&#10;AAAAAAAAAAAAW0NvbnRlbnRfVHlwZXNdLnhtbFBLAQItABQABgAIAAAAIQBa9CxbvwAAABUBAAAL&#10;AAAAAAAAAAAAAAAAAB8BAABfcmVscy8ucmVsc1BLAQItABQABgAIAAAAIQCqK1VwxQAAANsAAAAP&#10;AAAAAAAAAAAAAAAAAAcCAABkcnMvZG93bnJldi54bWxQSwUGAAAAAAMAAwC3AAAA+QIAAAAA&#10;" fillcolor="#002060" stroked="f" strokeweight="3pt">
                  <v:textbox>
                    <w:txbxContent>
                      <w:p w14:paraId="121930A4" w14:textId="77777777" w:rsidR="00EB71B0" w:rsidRPr="009651E4"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9651E4">
                          <w:rPr>
                            <w:rFonts w:asciiTheme="minorHAnsi" w:eastAsia="Calibri" w:hAnsi="Calibri"/>
                            <w:color w:val="FFFFFF"/>
                            <w:kern w:val="24"/>
                            <w:sz w:val="28"/>
                            <w:szCs w:val="28"/>
                            <w:u w:val="single"/>
                            <w:lang w:val="es-ES"/>
                          </w:rPr>
                          <w:t>Enero</w:t>
                        </w:r>
                      </w:p>
                      <w:p w14:paraId="6B6BB9F9" w14:textId="77777777" w:rsidR="00EB71B0" w:rsidRPr="009651E4" w:rsidRDefault="00EB71B0" w:rsidP="00EB71B0">
                        <w:pPr>
                          <w:pStyle w:val="NormalWeb"/>
                          <w:spacing w:before="0" w:beforeAutospacing="0" w:after="0" w:afterAutospacing="0" w:line="256" w:lineRule="auto"/>
                          <w:jc w:val="center"/>
                          <w:rPr>
                            <w:b/>
                            <w:bCs/>
                            <w:sz w:val="28"/>
                            <w:szCs w:val="28"/>
                          </w:rPr>
                        </w:pPr>
                        <w:r w:rsidRPr="009651E4">
                          <w:rPr>
                            <w:rFonts w:asciiTheme="minorHAnsi" w:eastAsia="Calibri" w:hAnsi="Calibri"/>
                            <w:b/>
                            <w:bCs/>
                            <w:color w:val="FFFFFF"/>
                            <w:kern w:val="24"/>
                            <w:sz w:val="28"/>
                            <w:szCs w:val="28"/>
                            <w:lang w:val="es-ES"/>
                          </w:rPr>
                          <w:t>100%</w:t>
                        </w:r>
                      </w:p>
                    </w:txbxContent>
                  </v:textbox>
                </v:rect>
                <v:rect id="Diagrama de flujo: conector 76" o:spid="_x0000_s1059" style="position:absolute;left:9000;top:-3;width:8997;height:94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cD96wQAAANsAAAAPAAAAZHJzL2Rvd25yZXYueG1sRE/Pa8Iw&#10;FL4L/g/hCbtpOoUinVGcoMh2EOtg10fz1nZrXkoS286/3hwEjx/f79VmMI3oyPnasoLXWQKCuLC6&#10;5lLB12U/XYLwAVljY5kU/JOHzXo8WmGmbc9n6vJQihjCPkMFVQhtJqUvKjLoZ7YljtyPdQZDhK6U&#10;2mEfw00j50mSSoM1x4YKW9pVVPzlV6PAfc4Pt5s9dYtrj+9p+C5/P45bpV4mw/YNRKAhPMUP91Er&#10;SOPY+CX+ALm+AwAA//8DAFBLAQItABQABgAIAAAAIQDb4fbL7gAAAIUBAAATAAAAAAAAAAAAAAAA&#10;AAAAAABbQ29udGVudF9UeXBlc10ueG1sUEsBAi0AFAAGAAgAAAAhAFr0LFu/AAAAFQEAAAsAAAAA&#10;AAAAAAAAAAAAHwEAAF9yZWxzLy5yZWxzUEsBAi0AFAAGAAgAAAAhAPBwP3rBAAAA2wAAAA8AAAAA&#10;AAAAAAAAAAAABwIAAGRycy9kb3ducmV2LnhtbFBLBQYAAAAAAwADALcAAAD1AgAAAAA=&#10;" fillcolor="#0070c0" stroked="f" strokeweight="3pt">
                  <v:textbox>
                    <w:txbxContent>
                      <w:p w14:paraId="75A85EC4" w14:textId="77777777" w:rsidR="00EB71B0" w:rsidRPr="009651E4" w:rsidRDefault="00EB71B0" w:rsidP="00EB71B0">
                        <w:pPr>
                          <w:pStyle w:val="NormalWeb"/>
                          <w:spacing w:before="0" w:beforeAutospacing="0" w:after="0" w:afterAutospacing="0" w:line="256" w:lineRule="auto"/>
                          <w:jc w:val="center"/>
                          <w:rPr>
                            <w:rFonts w:asciiTheme="minorHAnsi" w:eastAsia="Calibri" w:hAnsi="Calibri"/>
                            <w:color w:val="FFFFFF"/>
                            <w:kern w:val="24"/>
                            <w:sz w:val="30"/>
                            <w:szCs w:val="30"/>
                            <w:u w:val="single"/>
                            <w:lang w:val="es-ES"/>
                          </w:rPr>
                        </w:pPr>
                        <w:r w:rsidRPr="009651E4">
                          <w:rPr>
                            <w:rFonts w:asciiTheme="minorHAnsi" w:eastAsia="Calibri" w:hAnsi="Calibri"/>
                            <w:color w:val="FFFFFF"/>
                            <w:kern w:val="24"/>
                            <w:sz w:val="30"/>
                            <w:szCs w:val="30"/>
                            <w:u w:val="single"/>
                            <w:lang w:val="es-ES"/>
                          </w:rPr>
                          <w:t>Febrero</w:t>
                        </w:r>
                      </w:p>
                      <w:p w14:paraId="57487765" w14:textId="77777777" w:rsidR="00EB71B0" w:rsidRPr="00DE1CE1" w:rsidRDefault="00EB71B0" w:rsidP="00EB71B0">
                        <w:pPr>
                          <w:pStyle w:val="NormalWeb"/>
                          <w:spacing w:before="0" w:beforeAutospacing="0" w:after="0" w:afterAutospacing="0" w:line="256" w:lineRule="auto"/>
                          <w:jc w:val="center"/>
                          <w:rPr>
                            <w:b/>
                            <w:bCs/>
                            <w:sz w:val="30"/>
                            <w:szCs w:val="30"/>
                          </w:rPr>
                        </w:pPr>
                        <w:r w:rsidRPr="00DE1CE1">
                          <w:rPr>
                            <w:rFonts w:asciiTheme="minorHAnsi" w:eastAsia="Calibri" w:hAnsi="Calibri"/>
                            <w:b/>
                            <w:bCs/>
                            <w:color w:val="FFFFFF"/>
                            <w:kern w:val="24"/>
                            <w:sz w:val="30"/>
                            <w:szCs w:val="30"/>
                            <w:lang w:val="es-ES"/>
                          </w:rPr>
                          <w:t>68.10%</w:t>
                        </w:r>
                      </w:p>
                    </w:txbxContent>
                  </v:textbox>
                </v:rect>
                <v:rect id="Diagrama de flujo: conector 77" o:spid="_x0000_s1060" style="position:absolute;left:17993;top:-11;width:8998;height:94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XzecwQAAANsAAAAPAAAAZHJzL2Rvd25yZXYueG1sRI9Ba8JA&#10;FITvQv/D8gq96YseqqSuUqqCJaeq0Osj+0yi2bdhd9X037tCweMwM98w82VvW3VlHxonGsajDBRL&#10;6UwjlYbDfjOcgQqRxFDrhDX8cYDl4mUwp9y4m/zwdRcrlSASctJQx9jliKGs2VIYuY4leUfnLcUk&#10;fYXG0y3BbYuTLHtHS42khZo6/qq5PO8uVoPfoCmoKL4R5bTq1tvp7ynzWr+99p8foCL38Rn+b2+N&#10;hukYHl/SD8DFHQAA//8DAFBLAQItABQABgAIAAAAIQDb4fbL7gAAAIUBAAATAAAAAAAAAAAAAAAA&#10;AAAAAABbQ29udGVudF9UeXBlc10ueG1sUEsBAi0AFAAGAAgAAAAhAFr0LFu/AAAAFQEAAAsAAAAA&#10;AAAAAAAAAAAAHwEAAF9yZWxzLy5yZWxzUEsBAi0AFAAGAAgAAAAhABlfN5zBAAAA2wAAAA8AAAAA&#10;AAAAAAAAAAAABwIAAGRycy9kb3ducmV2LnhtbFBLBQYAAAAAAwADALcAAAD1AgAAAAA=&#10;" fillcolor="#9cc2e5 [1940]" stroked="f" strokeweight="3pt">
                  <v:textbox>
                    <w:txbxContent>
                      <w:p w14:paraId="7543B185" w14:textId="77777777" w:rsidR="00EB71B0" w:rsidRPr="009651E4"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30"/>
                            <w:szCs w:val="30"/>
                            <w:u w:val="single"/>
                            <w:lang w:val="es-ES"/>
                          </w:rPr>
                        </w:pPr>
                        <w:r w:rsidRPr="009651E4">
                          <w:rPr>
                            <w:rFonts w:asciiTheme="minorHAnsi" w:eastAsia="Calibri" w:hAnsi="Calibri"/>
                            <w:color w:val="FFFFFF" w:themeColor="background1"/>
                            <w:kern w:val="24"/>
                            <w:sz w:val="30"/>
                            <w:szCs w:val="30"/>
                            <w:u w:val="single"/>
                            <w:lang w:val="es-ES"/>
                          </w:rPr>
                          <w:t>Marzo</w:t>
                        </w:r>
                      </w:p>
                      <w:p w14:paraId="40FE44F6" w14:textId="5E011635" w:rsidR="00EB71B0" w:rsidRPr="00DE1CE1" w:rsidRDefault="00B31F24" w:rsidP="00EB71B0">
                        <w:pPr>
                          <w:pStyle w:val="NormalWeb"/>
                          <w:spacing w:before="0" w:beforeAutospacing="0" w:after="0" w:afterAutospacing="0" w:line="256" w:lineRule="auto"/>
                          <w:jc w:val="center"/>
                          <w:rPr>
                            <w:b/>
                            <w:bCs/>
                            <w:color w:val="FFFFFF" w:themeColor="background1"/>
                            <w:sz w:val="30"/>
                            <w:szCs w:val="30"/>
                          </w:rPr>
                        </w:pPr>
                        <w:r w:rsidRPr="00DE1CE1">
                          <w:rPr>
                            <w:rFonts w:asciiTheme="minorHAnsi" w:eastAsia="Calibri" w:hAnsi="Calibri"/>
                            <w:b/>
                            <w:bCs/>
                            <w:color w:val="FFFFFF" w:themeColor="background1"/>
                            <w:kern w:val="24"/>
                            <w:sz w:val="30"/>
                            <w:szCs w:val="30"/>
                            <w:lang w:val="es-ES"/>
                          </w:rPr>
                          <w:t>73.20</w:t>
                        </w:r>
                        <w:r w:rsidR="00EB71B0" w:rsidRPr="00DE1CE1">
                          <w:rPr>
                            <w:rFonts w:asciiTheme="minorHAnsi" w:eastAsia="Calibri" w:hAnsi="Calibri"/>
                            <w:b/>
                            <w:bCs/>
                            <w:color w:val="FFFFFF" w:themeColor="background1"/>
                            <w:kern w:val="24"/>
                            <w:sz w:val="30"/>
                            <w:szCs w:val="30"/>
                            <w:lang w:val="es-ES"/>
                          </w:rPr>
                          <w:t>%</w:t>
                        </w:r>
                      </w:p>
                    </w:txbxContent>
                  </v:textbox>
                </v:rect>
              </v:group>
            </w:pict>
          </mc:Fallback>
        </mc:AlternateContent>
      </w:r>
    </w:p>
    <w:p w14:paraId="2CC275FA" w14:textId="3B34C7FF" w:rsidR="00E3749A" w:rsidRDefault="00E3749A" w:rsidP="00EB71B0">
      <w:pPr>
        <w:rPr>
          <w:rFonts w:cstheme="minorHAnsi"/>
          <w:sz w:val="10"/>
          <w:szCs w:val="10"/>
        </w:rPr>
      </w:pPr>
    </w:p>
    <w:p w14:paraId="72E942BF" w14:textId="79B293AB" w:rsidR="00E3749A" w:rsidRDefault="00E3749A" w:rsidP="007C67A9">
      <w:pPr>
        <w:spacing w:after="120"/>
        <w:rPr>
          <w:rFonts w:cstheme="minorHAnsi"/>
          <w:sz w:val="10"/>
          <w:szCs w:val="10"/>
        </w:rPr>
      </w:pPr>
    </w:p>
    <w:p w14:paraId="52D7F1BE" w14:textId="4161F225" w:rsidR="00E3749A" w:rsidRDefault="00E3749A" w:rsidP="007C67A9">
      <w:pPr>
        <w:spacing w:after="120"/>
        <w:rPr>
          <w:rFonts w:cstheme="minorHAnsi"/>
          <w:sz w:val="10"/>
          <w:szCs w:val="10"/>
        </w:rPr>
      </w:pPr>
    </w:p>
    <w:p w14:paraId="65935366" w14:textId="5FF367B7" w:rsidR="00E3749A" w:rsidRDefault="00E3749A" w:rsidP="007C67A9">
      <w:pPr>
        <w:spacing w:after="120"/>
        <w:rPr>
          <w:rFonts w:cstheme="minorHAnsi"/>
          <w:sz w:val="10"/>
          <w:szCs w:val="10"/>
        </w:rPr>
      </w:pPr>
    </w:p>
    <w:p w14:paraId="17DEB465" w14:textId="55BB4328" w:rsidR="00E3749A" w:rsidRDefault="00E3749A" w:rsidP="007C67A9">
      <w:pPr>
        <w:spacing w:after="120"/>
        <w:rPr>
          <w:rFonts w:cstheme="minorHAnsi"/>
          <w:sz w:val="10"/>
          <w:szCs w:val="10"/>
        </w:rPr>
      </w:pPr>
    </w:p>
    <w:p w14:paraId="611A29BA" w14:textId="6E10B8FA" w:rsidR="000455D0" w:rsidRPr="0010480E" w:rsidRDefault="000455D0" w:rsidP="007C67A9">
      <w:pPr>
        <w:spacing w:after="120"/>
        <w:jc w:val="both"/>
        <w:rPr>
          <w:sz w:val="24"/>
          <w:szCs w:val="24"/>
        </w:rPr>
      </w:pPr>
      <w:r w:rsidRPr="0010480E">
        <w:rPr>
          <w:sz w:val="24"/>
          <w:szCs w:val="24"/>
        </w:rPr>
        <w:t>A continuación, se presenta una relación de las actividades o proyectos de la dirección, que al cierre del primer trimestre tienen desviación de la meta con respecto al objetivo programado:</w:t>
      </w:r>
      <w:r w:rsidR="00D81100">
        <w:rPr>
          <w:sz w:val="24"/>
          <w:szCs w:val="24"/>
        </w:rPr>
        <w:t xml:space="preserve"> </w:t>
      </w:r>
    </w:p>
    <w:tbl>
      <w:tblPr>
        <w:tblW w:w="9067" w:type="dxa"/>
        <w:tblCellMar>
          <w:left w:w="70" w:type="dxa"/>
          <w:right w:w="70" w:type="dxa"/>
        </w:tblCellMar>
        <w:tblLook w:val="04A0" w:firstRow="1" w:lastRow="0" w:firstColumn="1" w:lastColumn="0" w:noHBand="0" w:noVBand="1"/>
      </w:tblPr>
      <w:tblGrid>
        <w:gridCol w:w="6941"/>
        <w:gridCol w:w="2126"/>
      </w:tblGrid>
      <w:tr w:rsidR="00D075EC" w:rsidRPr="00D075EC" w14:paraId="011AAFDA" w14:textId="77777777" w:rsidTr="009B3418">
        <w:trPr>
          <w:trHeight w:val="450"/>
        </w:trPr>
        <w:tc>
          <w:tcPr>
            <w:tcW w:w="6941"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72AF6738" w14:textId="77777777" w:rsidR="00D075EC" w:rsidRPr="0010480E" w:rsidRDefault="00D075EC" w:rsidP="00D075EC">
            <w:pPr>
              <w:spacing w:after="0" w:line="240" w:lineRule="auto"/>
              <w:jc w:val="center"/>
              <w:rPr>
                <w:rFonts w:eastAsia="Times New Roman" w:cstheme="minorHAnsi"/>
                <w:b/>
                <w:bCs/>
                <w:color w:val="FFFFFF"/>
                <w:sz w:val="24"/>
                <w:szCs w:val="24"/>
                <w:lang w:eastAsia="es-DO"/>
              </w:rPr>
            </w:pPr>
            <w:r w:rsidRPr="0010480E">
              <w:rPr>
                <w:rFonts w:eastAsia="Times New Roman" w:cstheme="minorHAnsi"/>
                <w:b/>
                <w:bCs/>
                <w:color w:val="FFFFFF"/>
                <w:sz w:val="24"/>
                <w:szCs w:val="24"/>
                <w:lang w:eastAsia="es-DO"/>
              </w:rPr>
              <w:t xml:space="preserve">Actividad </w:t>
            </w:r>
          </w:p>
        </w:tc>
        <w:tc>
          <w:tcPr>
            <w:tcW w:w="2126"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4E17C62E" w14:textId="77777777" w:rsidR="00D075EC" w:rsidRPr="0010480E" w:rsidRDefault="00D075EC" w:rsidP="00D075EC">
            <w:pPr>
              <w:spacing w:after="0" w:line="240" w:lineRule="auto"/>
              <w:jc w:val="center"/>
              <w:rPr>
                <w:rFonts w:eastAsia="Times New Roman" w:cstheme="minorHAnsi"/>
                <w:b/>
                <w:bCs/>
                <w:color w:val="FFFFFF"/>
                <w:sz w:val="24"/>
                <w:szCs w:val="24"/>
                <w:lang w:eastAsia="es-DO"/>
              </w:rPr>
            </w:pPr>
            <w:r w:rsidRPr="0010480E">
              <w:rPr>
                <w:rFonts w:eastAsia="Times New Roman" w:cstheme="minorHAnsi"/>
                <w:b/>
                <w:bCs/>
                <w:color w:val="FFFFFF"/>
                <w:sz w:val="24"/>
                <w:szCs w:val="24"/>
                <w:lang w:eastAsia="es-DO"/>
              </w:rPr>
              <w:t xml:space="preserve"> Responsable</w:t>
            </w:r>
          </w:p>
        </w:tc>
      </w:tr>
      <w:tr w:rsidR="00CA46C8" w:rsidRPr="00D075EC" w14:paraId="17D596E4" w14:textId="77777777" w:rsidTr="009B3418">
        <w:trPr>
          <w:trHeight w:val="454"/>
        </w:trPr>
        <w:tc>
          <w:tcPr>
            <w:tcW w:w="6941"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77D8E933" w14:textId="04784693" w:rsidR="00CA46C8" w:rsidRPr="0010480E" w:rsidRDefault="00CA46C8" w:rsidP="00CF09A0">
            <w:pPr>
              <w:spacing w:before="120" w:after="120" w:line="240" w:lineRule="auto"/>
              <w:contextualSpacing/>
              <w:rPr>
                <w:rFonts w:cstheme="minorHAnsi"/>
                <w:sz w:val="24"/>
                <w:szCs w:val="24"/>
              </w:rPr>
            </w:pPr>
            <w:r w:rsidRPr="0010480E">
              <w:rPr>
                <w:rFonts w:cstheme="minorHAnsi"/>
                <w:sz w:val="24"/>
                <w:szCs w:val="24"/>
              </w:rPr>
              <w:t xml:space="preserve">Emitir Estados Financieros </w:t>
            </w:r>
            <w:r w:rsidR="00834212">
              <w:rPr>
                <w:rFonts w:cstheme="minorHAnsi"/>
                <w:sz w:val="24"/>
                <w:szCs w:val="24"/>
              </w:rPr>
              <w:t>para</w:t>
            </w:r>
            <w:r w:rsidRPr="0010480E">
              <w:rPr>
                <w:rFonts w:cstheme="minorHAnsi"/>
                <w:sz w:val="24"/>
                <w:szCs w:val="24"/>
              </w:rPr>
              <w:t xml:space="preserve"> la toma de decisiones oportuna a</w:t>
            </w:r>
            <w:r w:rsidR="0092294A">
              <w:rPr>
                <w:rFonts w:cstheme="minorHAnsi"/>
                <w:sz w:val="24"/>
                <w:szCs w:val="24"/>
              </w:rPr>
              <w:t xml:space="preserve"> la Dirección de Finanzas, y la Gerencia General.</w:t>
            </w:r>
          </w:p>
        </w:tc>
        <w:tc>
          <w:tcPr>
            <w:tcW w:w="2126" w:type="dxa"/>
            <w:vMerge w:val="restart"/>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577753C5" w14:textId="6FDC8F91" w:rsidR="00CA46C8" w:rsidRPr="0010480E" w:rsidRDefault="00CA46C8" w:rsidP="00834212">
            <w:pPr>
              <w:spacing w:before="40" w:after="40" w:line="240" w:lineRule="auto"/>
              <w:jc w:val="center"/>
              <w:rPr>
                <w:rFonts w:cstheme="minorHAnsi"/>
                <w:sz w:val="24"/>
                <w:szCs w:val="24"/>
              </w:rPr>
            </w:pPr>
            <w:r w:rsidRPr="0010480E">
              <w:rPr>
                <w:rFonts w:cstheme="minorHAnsi"/>
                <w:sz w:val="24"/>
                <w:szCs w:val="24"/>
              </w:rPr>
              <w:t>Contabilidad</w:t>
            </w:r>
          </w:p>
        </w:tc>
      </w:tr>
      <w:tr w:rsidR="00CA46C8" w:rsidRPr="00D075EC" w14:paraId="1BA70851" w14:textId="77777777" w:rsidTr="009B3418">
        <w:trPr>
          <w:trHeight w:val="454"/>
        </w:trPr>
        <w:tc>
          <w:tcPr>
            <w:tcW w:w="6941"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780A7900" w14:textId="77777777" w:rsidR="00CA46C8" w:rsidRPr="0010480E" w:rsidRDefault="00CA46C8" w:rsidP="00CF09A0">
            <w:pPr>
              <w:spacing w:before="120" w:after="120" w:line="240" w:lineRule="auto"/>
              <w:contextualSpacing/>
              <w:rPr>
                <w:rFonts w:eastAsia="Times New Roman" w:cstheme="minorHAnsi"/>
                <w:color w:val="000000"/>
                <w:sz w:val="24"/>
                <w:szCs w:val="24"/>
                <w:lang w:eastAsia="es-DO"/>
              </w:rPr>
            </w:pPr>
            <w:r w:rsidRPr="0010480E">
              <w:rPr>
                <w:rFonts w:eastAsia="Times New Roman" w:cstheme="minorHAnsi"/>
                <w:color w:val="000000"/>
                <w:sz w:val="24"/>
                <w:szCs w:val="24"/>
                <w:lang w:eastAsia="es-DO"/>
              </w:rPr>
              <w:t>Generar Estados de Cuenta de anticipos abiertos a Suplidores.</w:t>
            </w:r>
          </w:p>
        </w:tc>
        <w:tc>
          <w:tcPr>
            <w:tcW w:w="2126" w:type="dxa"/>
            <w:vMerge/>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44D0DC7A" w14:textId="348BE857" w:rsidR="00CA46C8" w:rsidRPr="0010480E" w:rsidRDefault="00CA46C8" w:rsidP="00CD08F6">
            <w:pPr>
              <w:spacing w:before="60" w:after="60" w:line="240" w:lineRule="auto"/>
              <w:jc w:val="center"/>
              <w:rPr>
                <w:rFonts w:eastAsia="Times New Roman" w:cstheme="minorHAnsi"/>
                <w:color w:val="000000"/>
                <w:sz w:val="24"/>
                <w:szCs w:val="24"/>
                <w:lang w:eastAsia="es-DO"/>
              </w:rPr>
            </w:pPr>
          </w:p>
        </w:tc>
      </w:tr>
      <w:tr w:rsidR="00CA46C8" w:rsidRPr="00D075EC" w14:paraId="7A0B1AA8" w14:textId="77777777" w:rsidTr="009B3418">
        <w:trPr>
          <w:trHeight w:val="454"/>
        </w:trPr>
        <w:tc>
          <w:tcPr>
            <w:tcW w:w="6941"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71F6D6A7" w14:textId="77777777" w:rsidR="00CA46C8" w:rsidRPr="0010480E" w:rsidRDefault="00CA46C8" w:rsidP="00CF09A0">
            <w:pPr>
              <w:spacing w:before="120" w:after="120" w:line="240" w:lineRule="auto"/>
              <w:contextualSpacing/>
              <w:rPr>
                <w:rFonts w:eastAsia="Times New Roman" w:cstheme="minorHAnsi"/>
                <w:color w:val="000000"/>
                <w:sz w:val="24"/>
                <w:szCs w:val="24"/>
                <w:lang w:eastAsia="es-DO"/>
              </w:rPr>
            </w:pPr>
            <w:r w:rsidRPr="0010480E">
              <w:rPr>
                <w:rFonts w:eastAsia="Times New Roman" w:cstheme="minorHAnsi"/>
                <w:color w:val="000000"/>
                <w:sz w:val="24"/>
                <w:szCs w:val="24"/>
                <w:lang w:eastAsia="es-DO"/>
              </w:rPr>
              <w:t>Eficientizar los procesos que inciden en la realización de las conciliaciones bancarias de la Empresa.</w:t>
            </w:r>
          </w:p>
        </w:tc>
        <w:tc>
          <w:tcPr>
            <w:tcW w:w="2126" w:type="dxa"/>
            <w:vMerge/>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2595AC98" w14:textId="765D1184" w:rsidR="00CA46C8" w:rsidRPr="0010480E" w:rsidRDefault="00CA46C8" w:rsidP="00CD08F6">
            <w:pPr>
              <w:spacing w:before="60" w:after="60" w:line="240" w:lineRule="auto"/>
              <w:jc w:val="center"/>
              <w:rPr>
                <w:rFonts w:eastAsia="Times New Roman" w:cstheme="minorHAnsi"/>
                <w:color w:val="000000"/>
                <w:sz w:val="24"/>
                <w:szCs w:val="24"/>
                <w:lang w:eastAsia="es-DO"/>
              </w:rPr>
            </w:pPr>
          </w:p>
        </w:tc>
      </w:tr>
      <w:tr w:rsidR="00CA46C8" w:rsidRPr="00D075EC" w14:paraId="24F13E26" w14:textId="77777777" w:rsidTr="009B3418">
        <w:trPr>
          <w:trHeight w:val="454"/>
        </w:trPr>
        <w:tc>
          <w:tcPr>
            <w:tcW w:w="6941"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170A9E43" w14:textId="77777777" w:rsidR="00CA46C8" w:rsidRPr="0010480E" w:rsidRDefault="00CA46C8" w:rsidP="00CF09A0">
            <w:pPr>
              <w:spacing w:before="120" w:after="120" w:line="240" w:lineRule="auto"/>
              <w:contextualSpacing/>
              <w:rPr>
                <w:rFonts w:eastAsia="Times New Roman" w:cstheme="minorHAnsi"/>
                <w:color w:val="000000"/>
                <w:sz w:val="24"/>
                <w:szCs w:val="24"/>
                <w:lang w:eastAsia="es-DO"/>
              </w:rPr>
            </w:pPr>
            <w:r w:rsidRPr="0010480E">
              <w:rPr>
                <w:rFonts w:eastAsia="Times New Roman" w:cstheme="minorHAnsi"/>
                <w:color w:val="000000"/>
                <w:sz w:val="24"/>
                <w:szCs w:val="24"/>
                <w:lang w:eastAsia="es-DO"/>
              </w:rPr>
              <w:t>Actualización de Auxiliar de Activos Fijos en SAP.</w:t>
            </w:r>
          </w:p>
        </w:tc>
        <w:tc>
          <w:tcPr>
            <w:tcW w:w="2126" w:type="dxa"/>
            <w:vMerge/>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0D66344E" w14:textId="6B75F2D5" w:rsidR="00CA46C8" w:rsidRPr="0010480E" w:rsidRDefault="00CA46C8" w:rsidP="00CD08F6">
            <w:pPr>
              <w:spacing w:before="60" w:after="60" w:line="240" w:lineRule="auto"/>
              <w:jc w:val="center"/>
              <w:rPr>
                <w:rFonts w:eastAsia="Times New Roman" w:cstheme="minorHAnsi"/>
                <w:color w:val="000000"/>
                <w:sz w:val="24"/>
                <w:szCs w:val="24"/>
                <w:lang w:eastAsia="es-DO"/>
              </w:rPr>
            </w:pPr>
          </w:p>
        </w:tc>
      </w:tr>
      <w:tr w:rsidR="00CA46C8" w:rsidRPr="00D075EC" w14:paraId="55F9B881" w14:textId="77777777" w:rsidTr="009B3418">
        <w:trPr>
          <w:trHeight w:val="454"/>
        </w:trPr>
        <w:tc>
          <w:tcPr>
            <w:tcW w:w="6941"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55E9F8EB" w14:textId="2A01E5E0" w:rsidR="00CA46C8" w:rsidRPr="0010480E" w:rsidRDefault="00834212" w:rsidP="00CF09A0">
            <w:pPr>
              <w:spacing w:before="120" w:after="120" w:line="240" w:lineRule="auto"/>
              <w:contextualSpacing/>
              <w:rPr>
                <w:rFonts w:eastAsia="Times New Roman" w:cstheme="minorHAnsi"/>
                <w:color w:val="000000"/>
                <w:sz w:val="24"/>
                <w:szCs w:val="24"/>
                <w:lang w:eastAsia="es-DO"/>
              </w:rPr>
            </w:pPr>
            <w:r w:rsidRPr="0010480E">
              <w:rPr>
                <w:rFonts w:eastAsia="Times New Roman" w:cstheme="minorHAnsi"/>
                <w:color w:val="000000"/>
                <w:sz w:val="24"/>
                <w:szCs w:val="24"/>
                <w:lang w:eastAsia="es-DO"/>
              </w:rPr>
              <w:t>Conciliar los datos contables con las informaciones de los reportes mensuales remitidos a la DGII.</w:t>
            </w:r>
          </w:p>
        </w:tc>
        <w:tc>
          <w:tcPr>
            <w:tcW w:w="2126" w:type="dxa"/>
            <w:vMerge/>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0BFF234B" w14:textId="21C1BEBF" w:rsidR="00CA46C8" w:rsidRPr="0010480E" w:rsidRDefault="00CA46C8" w:rsidP="00CD08F6">
            <w:pPr>
              <w:spacing w:before="60" w:after="60" w:line="240" w:lineRule="auto"/>
              <w:jc w:val="center"/>
              <w:rPr>
                <w:rFonts w:eastAsia="Times New Roman" w:cstheme="minorHAnsi"/>
                <w:color w:val="000000"/>
                <w:sz w:val="24"/>
                <w:szCs w:val="24"/>
                <w:lang w:eastAsia="es-DO"/>
              </w:rPr>
            </w:pPr>
          </w:p>
        </w:tc>
      </w:tr>
      <w:tr w:rsidR="00CA46C8" w:rsidRPr="00D075EC" w14:paraId="2ABFDBE9" w14:textId="77777777" w:rsidTr="009B3418">
        <w:trPr>
          <w:trHeight w:val="454"/>
        </w:trPr>
        <w:tc>
          <w:tcPr>
            <w:tcW w:w="6941"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BFE1E63" w14:textId="167A79C6" w:rsidR="00CA46C8" w:rsidRPr="0010480E" w:rsidRDefault="0092294A" w:rsidP="00CF09A0">
            <w:pPr>
              <w:spacing w:before="120" w:after="120" w:line="240" w:lineRule="auto"/>
              <w:contextualSpacing/>
              <w:rPr>
                <w:rFonts w:eastAsia="Times New Roman" w:cstheme="minorHAnsi"/>
                <w:color w:val="000000"/>
                <w:sz w:val="24"/>
                <w:szCs w:val="24"/>
                <w:lang w:eastAsia="es-DO"/>
              </w:rPr>
            </w:pPr>
            <w:r w:rsidRPr="0010480E">
              <w:rPr>
                <w:rFonts w:eastAsia="Times New Roman" w:cstheme="minorHAnsi"/>
                <w:color w:val="000000"/>
                <w:sz w:val="24"/>
                <w:szCs w:val="24"/>
                <w:lang w:eastAsia="es-DO"/>
              </w:rPr>
              <w:t>Actualizar normas y procedimientos de la Dirección de Finanzas.</w:t>
            </w:r>
          </w:p>
        </w:tc>
        <w:tc>
          <w:tcPr>
            <w:tcW w:w="2126" w:type="dxa"/>
            <w:vMerge/>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hideMark/>
          </w:tcPr>
          <w:p w14:paraId="1EE0A252" w14:textId="6B10E1CE" w:rsidR="00CA46C8" w:rsidRPr="0010480E" w:rsidRDefault="00CA46C8" w:rsidP="00CD08F6">
            <w:pPr>
              <w:spacing w:before="60" w:after="60" w:line="240" w:lineRule="auto"/>
              <w:jc w:val="center"/>
              <w:rPr>
                <w:rFonts w:eastAsia="Times New Roman" w:cstheme="minorHAnsi"/>
                <w:color w:val="000000"/>
                <w:sz w:val="24"/>
                <w:szCs w:val="24"/>
                <w:lang w:eastAsia="es-DO"/>
              </w:rPr>
            </w:pPr>
          </w:p>
        </w:tc>
      </w:tr>
    </w:tbl>
    <w:p w14:paraId="44D3CBFC" w14:textId="0C454D8E" w:rsidR="00B75990" w:rsidRDefault="00B75990" w:rsidP="00C55783">
      <w:pPr>
        <w:rPr>
          <w:rFonts w:cstheme="minorHAnsi"/>
        </w:rPr>
      </w:pPr>
    </w:p>
    <w:p w14:paraId="59BCED3E" w14:textId="77777777" w:rsidR="00B75990" w:rsidRPr="00EB71B0" w:rsidRDefault="00B75990" w:rsidP="00EB71B0">
      <w:pPr>
        <w:ind w:left="1560" w:hanging="1560"/>
        <w:rPr>
          <w:rFonts w:cstheme="minorHAnsi"/>
        </w:rPr>
      </w:pPr>
    </w:p>
    <w:p w14:paraId="76EFF093" w14:textId="77777777" w:rsidR="00EB71B0" w:rsidRPr="00EB71B0" w:rsidRDefault="00EB71B0" w:rsidP="00EB71B0">
      <w:pPr>
        <w:spacing w:after="0" w:line="240" w:lineRule="auto"/>
        <w:rPr>
          <w:rFonts w:cstheme="minorHAnsi"/>
          <w:sz w:val="4"/>
          <w:szCs w:val="4"/>
        </w:rPr>
      </w:pPr>
    </w:p>
    <w:p w14:paraId="6DED1CC7" w14:textId="77777777" w:rsidR="00EB71B0" w:rsidRPr="00EB71B0" w:rsidRDefault="00EB71B0" w:rsidP="00EB71B0">
      <w:pPr>
        <w:rPr>
          <w:rFonts w:cstheme="minorHAnsi"/>
        </w:rPr>
      </w:pPr>
      <w:r w:rsidRPr="00EB71B0">
        <w:rPr>
          <w:rFonts w:cstheme="minorHAnsi"/>
        </w:rPr>
        <w:br w:type="page"/>
      </w:r>
    </w:p>
    <w:p w14:paraId="3C75F55B" w14:textId="77777777" w:rsidR="00EB71B0" w:rsidRPr="00EB71B0" w:rsidRDefault="00EB71B0" w:rsidP="00EB71B0">
      <w:pPr>
        <w:rPr>
          <w:rFonts w:cstheme="minorHAnsi"/>
          <w:sz w:val="4"/>
          <w:szCs w:val="4"/>
        </w:rPr>
      </w:pPr>
    </w:p>
    <w:p w14:paraId="14526FAA" w14:textId="37548846" w:rsidR="00EB71B0" w:rsidRDefault="00EB71B0" w:rsidP="00CB3EDB">
      <w:pPr>
        <w:pStyle w:val="Ttulo2"/>
        <w:numPr>
          <w:ilvl w:val="1"/>
          <w:numId w:val="17"/>
        </w:numPr>
        <w:tabs>
          <w:tab w:val="left" w:pos="142"/>
          <w:tab w:val="left" w:pos="426"/>
        </w:tabs>
        <w:spacing w:before="120" w:line="360" w:lineRule="auto"/>
        <w:ind w:left="567" w:hanging="567"/>
        <w:jc w:val="both"/>
        <w:rPr>
          <w:rFonts w:asciiTheme="minorHAnsi" w:eastAsia="MS Mincho" w:hAnsiTheme="minorHAnsi" w:cstheme="minorHAnsi"/>
          <w:b/>
          <w:bCs/>
          <w:color w:val="00B0F0"/>
          <w:sz w:val="32"/>
          <w:szCs w:val="32"/>
          <w:lang w:val="es-ES_tradnl" w:eastAsia="es-ES"/>
        </w:rPr>
      </w:pPr>
      <w:bookmarkStart w:id="134" w:name="_Toc100331256"/>
      <w:bookmarkStart w:id="135" w:name="_Toc102038038"/>
      <w:bookmarkStart w:id="136" w:name="_Toc102038722"/>
      <w:bookmarkStart w:id="137" w:name="_Toc102048144"/>
      <w:bookmarkStart w:id="138" w:name="_Toc102048173"/>
      <w:bookmarkStart w:id="139" w:name="_Toc102134683"/>
      <w:r w:rsidRPr="004D4C9C">
        <w:rPr>
          <w:rFonts w:asciiTheme="minorHAnsi" w:eastAsia="MS Mincho" w:hAnsiTheme="minorHAnsi" w:cstheme="minorHAnsi"/>
          <w:b/>
          <w:bCs/>
          <w:color w:val="00B0F0"/>
          <w:sz w:val="32"/>
          <w:szCs w:val="32"/>
          <w:lang w:val="es-ES_tradnl" w:eastAsia="es-ES"/>
        </w:rPr>
        <w:t>Resultados Proyectos Financiados</w:t>
      </w:r>
      <w:bookmarkEnd w:id="134"/>
      <w:bookmarkEnd w:id="135"/>
      <w:bookmarkEnd w:id="136"/>
      <w:bookmarkEnd w:id="137"/>
      <w:bookmarkEnd w:id="138"/>
      <w:bookmarkEnd w:id="139"/>
    </w:p>
    <w:p w14:paraId="21D32617" w14:textId="27488B9A" w:rsidR="00230DBE" w:rsidRPr="00230DBE" w:rsidRDefault="00230DBE" w:rsidP="00D639F9">
      <w:pPr>
        <w:spacing w:after="0" w:line="276" w:lineRule="auto"/>
        <w:jc w:val="both"/>
        <w:rPr>
          <w:rFonts w:cstheme="minorHAnsi"/>
          <w:sz w:val="24"/>
          <w:szCs w:val="24"/>
        </w:rPr>
      </w:pPr>
      <w:r w:rsidRPr="00230DBE">
        <w:rPr>
          <w:rFonts w:cstheme="minorHAnsi"/>
          <w:sz w:val="24"/>
          <w:szCs w:val="24"/>
        </w:rPr>
        <w:t xml:space="preserve">A continuación, se muestra </w:t>
      </w:r>
      <w:r w:rsidR="003A7718">
        <w:rPr>
          <w:rFonts w:cstheme="minorHAnsi"/>
          <w:sz w:val="24"/>
          <w:szCs w:val="24"/>
        </w:rPr>
        <w:t>el cumplimiento</w:t>
      </w:r>
      <w:r w:rsidRPr="00230DBE">
        <w:rPr>
          <w:rFonts w:cstheme="minorHAnsi"/>
          <w:sz w:val="24"/>
          <w:szCs w:val="24"/>
        </w:rPr>
        <w:t xml:space="preserve"> de los indicadores de resultados de la dirección:</w:t>
      </w:r>
    </w:p>
    <w:tbl>
      <w:tblPr>
        <w:tblStyle w:val="Tablaconcuadrcula5oscura-nfasis56"/>
        <w:tblpPr w:leftFromText="141" w:rightFromText="141" w:vertAnchor="text" w:horzAnchor="page" w:tblpX="1628" w:tblpY="254"/>
        <w:tblW w:w="9468"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5215"/>
        <w:gridCol w:w="1418"/>
        <w:gridCol w:w="1350"/>
        <w:gridCol w:w="1485"/>
      </w:tblGrid>
      <w:tr w:rsidR="00D639F9" w:rsidRPr="00EB71B0" w14:paraId="666C17EA" w14:textId="77777777" w:rsidTr="00D900FC">
        <w:trPr>
          <w:cnfStyle w:val="100000000000" w:firstRow="1" w:lastRow="0" w:firstColumn="0" w:lastColumn="0" w:oddVBand="0" w:evenVBand="0" w:oddHBand="0" w:evenHBand="0" w:firstRowFirstColumn="0" w:firstRowLastColumn="0" w:lastRowFirstColumn="0" w:lastRowLastColumn="0"/>
          <w:trHeight w:val="662"/>
          <w:tblHeader/>
        </w:trPr>
        <w:tc>
          <w:tcPr>
            <w:cnfStyle w:val="001000000000" w:firstRow="0" w:lastRow="0" w:firstColumn="1" w:lastColumn="0" w:oddVBand="0" w:evenVBand="0" w:oddHBand="0" w:evenHBand="0" w:firstRowFirstColumn="0" w:firstRowLastColumn="0" w:lastRowFirstColumn="0" w:lastRowLastColumn="0"/>
            <w:tcW w:w="5215"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286FEF23" w14:textId="77777777" w:rsidR="00BC024F" w:rsidRPr="0010480E" w:rsidRDefault="00BC024F" w:rsidP="00D639F9">
            <w:pPr>
              <w:rPr>
                <w:rFonts w:eastAsia="Times New Roman" w:cstheme="minorHAnsi"/>
                <w:sz w:val="24"/>
                <w:szCs w:val="24"/>
                <w:lang w:eastAsia="es-DO"/>
              </w:rPr>
            </w:pPr>
            <w:r w:rsidRPr="0010480E">
              <w:rPr>
                <w:rFonts w:eastAsia="Times New Roman" w:cstheme="minorHAnsi"/>
                <w:sz w:val="24"/>
                <w:szCs w:val="24"/>
                <w:lang w:eastAsia="es-DO"/>
              </w:rPr>
              <w:t>Indicadores</w:t>
            </w:r>
          </w:p>
        </w:tc>
        <w:tc>
          <w:tcPr>
            <w:tcW w:w="1418"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6935CEEE" w14:textId="77777777" w:rsidR="00BC024F" w:rsidRPr="0010480E" w:rsidRDefault="00BC024F" w:rsidP="00D639F9">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10480E">
              <w:rPr>
                <w:rFonts w:eastAsia="Times New Roman" w:cstheme="minorHAnsi"/>
                <w:sz w:val="24"/>
                <w:szCs w:val="24"/>
                <w:lang w:eastAsia="es-DO"/>
              </w:rPr>
              <w:t>Marzo</w:t>
            </w:r>
          </w:p>
        </w:tc>
        <w:tc>
          <w:tcPr>
            <w:tcW w:w="1350"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505069A9" w14:textId="77777777" w:rsidR="00BC024F" w:rsidRPr="0010480E" w:rsidRDefault="00BC024F" w:rsidP="00D639F9">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10480E">
              <w:rPr>
                <w:rFonts w:eastAsia="Times New Roman" w:cstheme="minorHAnsi"/>
                <w:sz w:val="24"/>
                <w:szCs w:val="24"/>
                <w:lang w:eastAsia="es-DO"/>
              </w:rPr>
              <w:t>Acumulado T1</w:t>
            </w:r>
          </w:p>
        </w:tc>
        <w:tc>
          <w:tcPr>
            <w:tcW w:w="1485"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37F25322" w14:textId="77777777" w:rsidR="00BC024F" w:rsidRPr="0010480E" w:rsidRDefault="00BC024F" w:rsidP="00D639F9">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10480E">
              <w:rPr>
                <w:rFonts w:eastAsia="Times New Roman" w:cstheme="minorHAnsi"/>
                <w:sz w:val="24"/>
                <w:szCs w:val="24"/>
                <w:lang w:eastAsia="es-DO"/>
              </w:rPr>
              <w:t>Acumulado Año</w:t>
            </w:r>
          </w:p>
        </w:tc>
      </w:tr>
      <w:tr w:rsidR="006A6708" w:rsidRPr="00EB71B0" w14:paraId="5375B1D4" w14:textId="77777777" w:rsidTr="00D900FC">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5BDE60AB" w14:textId="769FAF5B" w:rsidR="00BC024F" w:rsidRPr="0010480E" w:rsidRDefault="00BC024F" w:rsidP="005F4326">
            <w:pPr>
              <w:spacing w:before="120" w:after="120"/>
              <w:jc w:val="both"/>
              <w:rPr>
                <w:rFonts w:cstheme="minorHAnsi"/>
                <w:sz w:val="24"/>
                <w:szCs w:val="24"/>
              </w:rPr>
            </w:pPr>
            <w:r w:rsidRPr="0010480E">
              <w:rPr>
                <w:rFonts w:cstheme="minorHAnsi"/>
                <w:sz w:val="24"/>
                <w:szCs w:val="24"/>
              </w:rPr>
              <w:t>% P</w:t>
            </w:r>
            <w:r w:rsidR="00D44129">
              <w:rPr>
                <w:rFonts w:cstheme="minorHAnsi"/>
                <w:sz w:val="24"/>
                <w:szCs w:val="24"/>
              </w:rPr>
              <w:t>é</w:t>
            </w:r>
            <w:r w:rsidRPr="0010480E">
              <w:rPr>
                <w:rFonts w:cstheme="minorHAnsi"/>
                <w:sz w:val="24"/>
                <w:szCs w:val="24"/>
              </w:rPr>
              <w:t>rdidas de totalizador del proyecto</w:t>
            </w:r>
          </w:p>
        </w:tc>
        <w:tc>
          <w:tcPr>
            <w:tcW w:w="1418" w:type="dxa"/>
            <w:shd w:val="clear" w:color="auto" w:fill="BDD6EE" w:themeFill="accent1" w:themeFillTint="66"/>
            <w:noWrap/>
            <w:vAlign w:val="center"/>
          </w:tcPr>
          <w:p w14:paraId="7D2F7934" w14:textId="3113ED10" w:rsidR="00BC024F" w:rsidRPr="0010480E" w:rsidRDefault="00D44129"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350" w:type="dxa"/>
            <w:shd w:val="clear" w:color="auto" w:fill="BDD6EE" w:themeFill="accent1" w:themeFillTint="66"/>
            <w:noWrap/>
            <w:vAlign w:val="center"/>
          </w:tcPr>
          <w:p w14:paraId="2149AE1D" w14:textId="05E3923A" w:rsidR="00BC024F" w:rsidRPr="0010480E" w:rsidRDefault="00D44129"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485" w:type="dxa"/>
            <w:shd w:val="clear" w:color="auto" w:fill="BDD6EE" w:themeFill="accent1" w:themeFillTint="66"/>
            <w:noWrap/>
            <w:vAlign w:val="center"/>
          </w:tcPr>
          <w:p w14:paraId="22A94981" w14:textId="5EE5F452" w:rsidR="00BC024F" w:rsidRPr="0010480E" w:rsidRDefault="00D44129"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r>
      <w:tr w:rsidR="006A6708" w:rsidRPr="00EB71B0" w14:paraId="57A6F9FC" w14:textId="77777777" w:rsidTr="00D900FC">
        <w:trPr>
          <w:trHeight w:val="680"/>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6533F54B" w14:textId="51F08B15" w:rsidR="00BC024F" w:rsidRPr="0010480E" w:rsidRDefault="00BC024F" w:rsidP="005F4326">
            <w:pPr>
              <w:spacing w:before="120" w:after="120"/>
              <w:jc w:val="both"/>
              <w:rPr>
                <w:rFonts w:cstheme="minorHAnsi"/>
                <w:sz w:val="24"/>
                <w:szCs w:val="24"/>
              </w:rPr>
            </w:pPr>
            <w:r w:rsidRPr="0010480E">
              <w:rPr>
                <w:rFonts w:cstheme="minorHAnsi"/>
                <w:sz w:val="24"/>
                <w:szCs w:val="24"/>
              </w:rPr>
              <w:t xml:space="preserve">Garantizar el </w:t>
            </w:r>
            <w:r w:rsidR="006048C3">
              <w:rPr>
                <w:rFonts w:cstheme="minorHAnsi"/>
                <w:sz w:val="24"/>
                <w:szCs w:val="24"/>
              </w:rPr>
              <w:t>c</w:t>
            </w:r>
            <w:r w:rsidRPr="0010480E">
              <w:rPr>
                <w:rFonts w:cstheme="minorHAnsi"/>
                <w:sz w:val="24"/>
                <w:szCs w:val="24"/>
              </w:rPr>
              <w:t>ierre de proyectos con niveles de pérdidas menor o igual al 10%</w:t>
            </w:r>
          </w:p>
        </w:tc>
        <w:tc>
          <w:tcPr>
            <w:tcW w:w="1418" w:type="dxa"/>
            <w:shd w:val="clear" w:color="auto" w:fill="BDD6EE" w:themeFill="accent1" w:themeFillTint="66"/>
            <w:noWrap/>
            <w:vAlign w:val="center"/>
          </w:tcPr>
          <w:p w14:paraId="155631F0" w14:textId="458DC5FE" w:rsidR="00BC024F" w:rsidRPr="0010480E" w:rsidRDefault="00D44129"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350" w:type="dxa"/>
            <w:shd w:val="clear" w:color="auto" w:fill="BDD6EE" w:themeFill="accent1" w:themeFillTint="66"/>
            <w:noWrap/>
            <w:vAlign w:val="center"/>
          </w:tcPr>
          <w:p w14:paraId="26C6890C" w14:textId="4F517F15" w:rsidR="00BC024F" w:rsidRPr="0010480E" w:rsidRDefault="00D44129"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c>
          <w:tcPr>
            <w:tcW w:w="1485" w:type="dxa"/>
            <w:shd w:val="clear" w:color="auto" w:fill="BDD6EE" w:themeFill="accent1" w:themeFillTint="66"/>
            <w:noWrap/>
            <w:vAlign w:val="center"/>
          </w:tcPr>
          <w:p w14:paraId="2984686E" w14:textId="23D6D036" w:rsidR="00BC024F" w:rsidRPr="0010480E" w:rsidRDefault="00D44129"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w:t>
            </w:r>
          </w:p>
        </w:tc>
      </w:tr>
      <w:tr w:rsidR="006A6708" w:rsidRPr="00EB71B0" w14:paraId="5C5A2A82" w14:textId="77777777" w:rsidTr="00D900FC">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3BD110F6" w14:textId="77777777" w:rsidR="00BC024F" w:rsidRPr="0010480E" w:rsidRDefault="00BC024F" w:rsidP="005F4326">
            <w:pPr>
              <w:spacing w:before="120" w:after="120"/>
              <w:jc w:val="both"/>
              <w:rPr>
                <w:rFonts w:cstheme="minorHAnsi"/>
                <w:sz w:val="24"/>
                <w:szCs w:val="24"/>
              </w:rPr>
            </w:pPr>
            <w:r w:rsidRPr="0010480E">
              <w:rPr>
                <w:rFonts w:cstheme="minorHAnsi"/>
                <w:sz w:val="24"/>
                <w:szCs w:val="24"/>
              </w:rPr>
              <w:t>Mantener un CRI mayor o igual a 85% durante el proceso de evaluación ex post</w:t>
            </w:r>
          </w:p>
        </w:tc>
        <w:tc>
          <w:tcPr>
            <w:tcW w:w="1418" w:type="dxa"/>
            <w:shd w:val="clear" w:color="auto" w:fill="BDD6EE" w:themeFill="accent1" w:themeFillTint="66"/>
            <w:noWrap/>
            <w:vAlign w:val="center"/>
          </w:tcPr>
          <w:p w14:paraId="5E849418"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92.59%</w:t>
            </w:r>
          </w:p>
        </w:tc>
        <w:tc>
          <w:tcPr>
            <w:tcW w:w="1350" w:type="dxa"/>
            <w:shd w:val="clear" w:color="auto" w:fill="BDD6EE" w:themeFill="accent1" w:themeFillTint="66"/>
            <w:noWrap/>
            <w:vAlign w:val="center"/>
          </w:tcPr>
          <w:p w14:paraId="1F3237AF"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91.85%</w:t>
            </w:r>
          </w:p>
        </w:tc>
        <w:tc>
          <w:tcPr>
            <w:tcW w:w="1485" w:type="dxa"/>
            <w:shd w:val="clear" w:color="auto" w:fill="BDD6EE" w:themeFill="accent1" w:themeFillTint="66"/>
            <w:noWrap/>
            <w:vAlign w:val="center"/>
          </w:tcPr>
          <w:p w14:paraId="648EFBAE"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22.96%</w:t>
            </w:r>
          </w:p>
        </w:tc>
      </w:tr>
      <w:tr w:rsidR="006A6708" w:rsidRPr="00EB71B0" w14:paraId="7C4FE9FB" w14:textId="77777777" w:rsidTr="00D900FC">
        <w:trPr>
          <w:trHeight w:val="680"/>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0A1DB770" w14:textId="77777777" w:rsidR="00BC024F" w:rsidRPr="0010480E" w:rsidRDefault="00BC024F" w:rsidP="005F4326">
            <w:pPr>
              <w:spacing w:before="120" w:after="120"/>
              <w:jc w:val="both"/>
              <w:rPr>
                <w:rFonts w:cstheme="minorHAnsi"/>
                <w:sz w:val="24"/>
                <w:szCs w:val="24"/>
              </w:rPr>
            </w:pPr>
            <w:r w:rsidRPr="0010480E">
              <w:rPr>
                <w:rFonts w:cstheme="minorHAnsi"/>
                <w:sz w:val="24"/>
                <w:szCs w:val="24"/>
              </w:rPr>
              <w:t xml:space="preserve">Garantizar la calidad del suministro de energía eléctrica </w:t>
            </w:r>
          </w:p>
        </w:tc>
        <w:tc>
          <w:tcPr>
            <w:tcW w:w="1418" w:type="dxa"/>
            <w:shd w:val="clear" w:color="auto" w:fill="BDD6EE" w:themeFill="accent1" w:themeFillTint="66"/>
            <w:noWrap/>
            <w:vAlign w:val="center"/>
          </w:tcPr>
          <w:p w14:paraId="311300FB" w14:textId="77777777" w:rsidR="00BC024F" w:rsidRPr="0010480E" w:rsidRDefault="00BC024F"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shd w:val="clear" w:color="auto" w:fill="BDD6EE" w:themeFill="accent1" w:themeFillTint="66"/>
            <w:noWrap/>
            <w:vAlign w:val="center"/>
          </w:tcPr>
          <w:p w14:paraId="411966FD" w14:textId="77777777" w:rsidR="00BC024F" w:rsidRPr="0010480E" w:rsidRDefault="00BC024F"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85" w:type="dxa"/>
            <w:shd w:val="clear" w:color="auto" w:fill="BDD6EE" w:themeFill="accent1" w:themeFillTint="66"/>
            <w:noWrap/>
            <w:vAlign w:val="center"/>
          </w:tcPr>
          <w:p w14:paraId="0690CE88" w14:textId="77777777" w:rsidR="00BC024F" w:rsidRPr="0010480E" w:rsidRDefault="00BC024F"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6A6708" w:rsidRPr="00EB71B0" w14:paraId="4D459D80" w14:textId="77777777" w:rsidTr="00D900FC">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20D03354" w14:textId="77777777" w:rsidR="00BC024F" w:rsidRPr="0010480E" w:rsidRDefault="00BC024F" w:rsidP="005F4326">
            <w:pPr>
              <w:spacing w:before="120" w:after="120"/>
              <w:jc w:val="both"/>
              <w:rPr>
                <w:rFonts w:cstheme="minorHAnsi"/>
                <w:sz w:val="24"/>
                <w:szCs w:val="24"/>
              </w:rPr>
            </w:pPr>
            <w:r w:rsidRPr="0010480E">
              <w:rPr>
                <w:rFonts w:cstheme="minorHAnsi"/>
                <w:sz w:val="24"/>
                <w:szCs w:val="24"/>
              </w:rPr>
              <w:t>Desviación de horas de descargo planificadas vs. ejecutadas menor al 10%</w:t>
            </w:r>
          </w:p>
        </w:tc>
        <w:tc>
          <w:tcPr>
            <w:tcW w:w="1418" w:type="dxa"/>
            <w:shd w:val="clear" w:color="auto" w:fill="BDD6EE" w:themeFill="accent1" w:themeFillTint="66"/>
            <w:noWrap/>
            <w:vAlign w:val="center"/>
          </w:tcPr>
          <w:p w14:paraId="6E4DDBC7"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shd w:val="clear" w:color="auto" w:fill="BDD6EE" w:themeFill="accent1" w:themeFillTint="66"/>
            <w:noWrap/>
            <w:vAlign w:val="center"/>
          </w:tcPr>
          <w:p w14:paraId="3BF55F53"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85" w:type="dxa"/>
            <w:shd w:val="clear" w:color="auto" w:fill="BDD6EE" w:themeFill="accent1" w:themeFillTint="66"/>
            <w:noWrap/>
            <w:vAlign w:val="center"/>
          </w:tcPr>
          <w:p w14:paraId="4F56BAB5"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6A6708" w:rsidRPr="00EB71B0" w14:paraId="0D7CBFBD" w14:textId="77777777" w:rsidTr="00D900FC">
        <w:trPr>
          <w:trHeight w:val="680"/>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02B818FC" w14:textId="77777777" w:rsidR="00BC024F" w:rsidRPr="0010480E" w:rsidRDefault="00BC024F" w:rsidP="005F4326">
            <w:pPr>
              <w:spacing w:before="120" w:after="120"/>
              <w:jc w:val="both"/>
              <w:rPr>
                <w:rFonts w:cstheme="minorHAnsi"/>
                <w:sz w:val="24"/>
                <w:szCs w:val="24"/>
              </w:rPr>
            </w:pPr>
            <w:r w:rsidRPr="0010480E">
              <w:rPr>
                <w:rFonts w:cstheme="minorHAnsi"/>
                <w:sz w:val="24"/>
                <w:szCs w:val="24"/>
              </w:rPr>
              <w:t>Lograr que las Reclamaciones por Alta Facturación en el área del proyecto sea menor o igual al 5% de la totalidad de los suministros normalizados</w:t>
            </w:r>
          </w:p>
        </w:tc>
        <w:tc>
          <w:tcPr>
            <w:tcW w:w="1418" w:type="dxa"/>
            <w:shd w:val="clear" w:color="auto" w:fill="BDD6EE" w:themeFill="accent1" w:themeFillTint="66"/>
            <w:noWrap/>
            <w:vAlign w:val="center"/>
          </w:tcPr>
          <w:p w14:paraId="6BA33B15" w14:textId="77777777" w:rsidR="00BC024F" w:rsidRPr="0010480E" w:rsidRDefault="00BC024F"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shd w:val="clear" w:color="auto" w:fill="BDD6EE" w:themeFill="accent1" w:themeFillTint="66"/>
            <w:noWrap/>
            <w:vAlign w:val="center"/>
          </w:tcPr>
          <w:p w14:paraId="701E9608" w14:textId="77777777" w:rsidR="00BC024F" w:rsidRPr="0010480E" w:rsidRDefault="00BC024F"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85" w:type="dxa"/>
            <w:shd w:val="clear" w:color="auto" w:fill="BDD6EE" w:themeFill="accent1" w:themeFillTint="66"/>
            <w:noWrap/>
            <w:vAlign w:val="center"/>
          </w:tcPr>
          <w:p w14:paraId="606E95FC" w14:textId="77777777" w:rsidR="00BC024F" w:rsidRPr="0010480E" w:rsidRDefault="00BC024F"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6A6708" w:rsidRPr="00EB71B0" w14:paraId="17239EFA" w14:textId="77777777" w:rsidTr="00D900FC">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05D46B50" w14:textId="77777777" w:rsidR="00BC024F" w:rsidRPr="0010480E" w:rsidRDefault="00BC024F" w:rsidP="005F4326">
            <w:pPr>
              <w:spacing w:before="120" w:after="120"/>
              <w:jc w:val="both"/>
              <w:rPr>
                <w:rFonts w:cstheme="minorHAnsi"/>
                <w:sz w:val="24"/>
                <w:szCs w:val="24"/>
              </w:rPr>
            </w:pPr>
            <w:r w:rsidRPr="0010480E">
              <w:rPr>
                <w:rFonts w:cstheme="minorHAnsi"/>
                <w:sz w:val="24"/>
                <w:szCs w:val="24"/>
              </w:rPr>
              <w:t>Lograr que los clientes del proyecto no reincidan en más de 2 cortes luego de normalizados en un periodo de 6 meses</w:t>
            </w:r>
          </w:p>
        </w:tc>
        <w:tc>
          <w:tcPr>
            <w:tcW w:w="1418" w:type="dxa"/>
            <w:shd w:val="clear" w:color="auto" w:fill="BDD6EE" w:themeFill="accent1" w:themeFillTint="66"/>
            <w:noWrap/>
            <w:vAlign w:val="center"/>
          </w:tcPr>
          <w:p w14:paraId="412591A3"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shd w:val="clear" w:color="auto" w:fill="BDD6EE" w:themeFill="accent1" w:themeFillTint="66"/>
            <w:noWrap/>
            <w:vAlign w:val="center"/>
          </w:tcPr>
          <w:p w14:paraId="5950EF2F"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85" w:type="dxa"/>
            <w:shd w:val="clear" w:color="auto" w:fill="BDD6EE" w:themeFill="accent1" w:themeFillTint="66"/>
            <w:noWrap/>
            <w:vAlign w:val="center"/>
          </w:tcPr>
          <w:p w14:paraId="10F4B72B"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6A6708" w:rsidRPr="00EB71B0" w14:paraId="5EE99C8D" w14:textId="77777777" w:rsidTr="00D900FC">
        <w:trPr>
          <w:trHeight w:val="680"/>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tcBorders>
            <w:shd w:val="clear" w:color="auto" w:fill="002060"/>
            <w:vAlign w:val="center"/>
          </w:tcPr>
          <w:p w14:paraId="4C9692B1" w14:textId="77777777" w:rsidR="00BC024F" w:rsidRPr="0010480E" w:rsidRDefault="00BC024F" w:rsidP="005F4326">
            <w:pPr>
              <w:spacing w:before="120" w:after="120"/>
              <w:jc w:val="both"/>
              <w:rPr>
                <w:rFonts w:cstheme="minorHAnsi"/>
                <w:sz w:val="24"/>
                <w:szCs w:val="24"/>
              </w:rPr>
            </w:pPr>
            <w:r w:rsidRPr="0010480E">
              <w:rPr>
                <w:rFonts w:cstheme="minorHAnsi"/>
                <w:sz w:val="24"/>
                <w:szCs w:val="24"/>
              </w:rPr>
              <w:t>Cero accidentes con daños a personal que trabaja en obra de proyectos</w:t>
            </w:r>
          </w:p>
        </w:tc>
        <w:tc>
          <w:tcPr>
            <w:tcW w:w="1418" w:type="dxa"/>
            <w:shd w:val="clear" w:color="auto" w:fill="BDD6EE" w:themeFill="accent1" w:themeFillTint="66"/>
            <w:noWrap/>
            <w:vAlign w:val="center"/>
          </w:tcPr>
          <w:p w14:paraId="47868125" w14:textId="77777777" w:rsidR="00BC024F" w:rsidRPr="0010480E" w:rsidRDefault="00BC024F"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shd w:val="clear" w:color="auto" w:fill="BDD6EE" w:themeFill="accent1" w:themeFillTint="66"/>
            <w:noWrap/>
            <w:vAlign w:val="center"/>
          </w:tcPr>
          <w:p w14:paraId="0E15310D" w14:textId="77777777" w:rsidR="00BC024F" w:rsidRPr="0010480E" w:rsidRDefault="00BC024F"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85" w:type="dxa"/>
            <w:shd w:val="clear" w:color="auto" w:fill="BDD6EE" w:themeFill="accent1" w:themeFillTint="66"/>
            <w:noWrap/>
            <w:vAlign w:val="center"/>
          </w:tcPr>
          <w:p w14:paraId="5E077392" w14:textId="77777777" w:rsidR="00BC024F" w:rsidRPr="0010480E" w:rsidRDefault="00BC024F" w:rsidP="00D639F9">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6A6708" w:rsidRPr="00EB71B0" w14:paraId="4D0D78FF" w14:textId="77777777" w:rsidTr="00D900FC">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15" w:type="dxa"/>
            <w:tcBorders>
              <w:left w:val="single" w:sz="24" w:space="0" w:color="FFFFFF" w:themeColor="background1"/>
              <w:bottom w:val="single" w:sz="24" w:space="0" w:color="FFFFFF" w:themeColor="background1"/>
            </w:tcBorders>
            <w:shd w:val="clear" w:color="auto" w:fill="002060"/>
            <w:vAlign w:val="center"/>
          </w:tcPr>
          <w:p w14:paraId="4327B85F" w14:textId="77777777" w:rsidR="00BC024F" w:rsidRPr="0010480E" w:rsidRDefault="00BC024F" w:rsidP="005F4326">
            <w:pPr>
              <w:spacing w:before="120" w:after="120"/>
              <w:jc w:val="both"/>
              <w:rPr>
                <w:rFonts w:cstheme="minorHAnsi"/>
                <w:sz w:val="24"/>
                <w:szCs w:val="24"/>
              </w:rPr>
            </w:pPr>
            <w:r w:rsidRPr="0010480E">
              <w:rPr>
                <w:rFonts w:cstheme="minorHAnsi"/>
                <w:sz w:val="24"/>
                <w:szCs w:val="24"/>
              </w:rPr>
              <w:t xml:space="preserve">Reducir la contaminación aplicando los lineamientos del PMAA al 100% de los proyectos </w:t>
            </w:r>
          </w:p>
        </w:tc>
        <w:tc>
          <w:tcPr>
            <w:tcW w:w="1418" w:type="dxa"/>
            <w:shd w:val="clear" w:color="auto" w:fill="BDD6EE" w:themeFill="accent1" w:themeFillTint="66"/>
            <w:noWrap/>
            <w:vAlign w:val="center"/>
          </w:tcPr>
          <w:p w14:paraId="65D8E49C"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350" w:type="dxa"/>
            <w:shd w:val="clear" w:color="auto" w:fill="BDD6EE" w:themeFill="accent1" w:themeFillTint="66"/>
            <w:noWrap/>
            <w:vAlign w:val="center"/>
          </w:tcPr>
          <w:p w14:paraId="4CC7152E"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85" w:type="dxa"/>
            <w:shd w:val="clear" w:color="auto" w:fill="BDD6EE" w:themeFill="accent1" w:themeFillTint="66"/>
            <w:noWrap/>
            <w:vAlign w:val="center"/>
          </w:tcPr>
          <w:p w14:paraId="0C845DC1" w14:textId="77777777" w:rsidR="00BC024F" w:rsidRPr="0010480E" w:rsidRDefault="00BC024F" w:rsidP="00D639F9">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bl>
    <w:p w14:paraId="39928ACD" w14:textId="511FAF3E" w:rsidR="00EB71B0" w:rsidRPr="00EB71B0" w:rsidRDefault="00EB71B0" w:rsidP="00EB71B0">
      <w:pPr>
        <w:spacing w:after="0"/>
        <w:rPr>
          <w:rFonts w:cstheme="minorHAnsi"/>
        </w:rPr>
      </w:pPr>
    </w:p>
    <w:p w14:paraId="45E39D3C" w14:textId="114A3468" w:rsidR="00EB71B0" w:rsidRPr="009971F7" w:rsidRDefault="00D82AE2" w:rsidP="00D20698">
      <w:pPr>
        <w:spacing w:after="0" w:line="276" w:lineRule="auto"/>
        <w:jc w:val="both"/>
        <w:rPr>
          <w:rFonts w:cstheme="minorHAnsi"/>
          <w:sz w:val="24"/>
          <w:szCs w:val="24"/>
        </w:rPr>
      </w:pPr>
      <w:r w:rsidRPr="009971F7">
        <w:rPr>
          <w:rFonts w:cstheme="minorHAnsi"/>
          <w:sz w:val="24"/>
          <w:szCs w:val="24"/>
        </w:rPr>
        <w:t xml:space="preserve">Los indicadores de % Pérdidas de totalizador del proyecto y garantizar el </w:t>
      </w:r>
      <w:r w:rsidR="006048C3">
        <w:rPr>
          <w:rFonts w:cstheme="minorHAnsi"/>
          <w:sz w:val="24"/>
          <w:szCs w:val="24"/>
        </w:rPr>
        <w:t>c</w:t>
      </w:r>
      <w:r w:rsidRPr="009971F7">
        <w:rPr>
          <w:rFonts w:cstheme="minorHAnsi"/>
          <w:sz w:val="24"/>
          <w:szCs w:val="24"/>
        </w:rPr>
        <w:t>ierre de proyectos con niveles de pérdidas menor o igual al 10%</w:t>
      </w:r>
      <w:r w:rsidR="00D20698" w:rsidRPr="009971F7">
        <w:rPr>
          <w:rFonts w:cstheme="minorHAnsi"/>
          <w:sz w:val="24"/>
          <w:szCs w:val="24"/>
        </w:rPr>
        <w:t xml:space="preserve"> no reflejan resultado</w:t>
      </w:r>
      <w:r w:rsidR="0046494C" w:rsidRPr="009971F7">
        <w:rPr>
          <w:rFonts w:cstheme="minorHAnsi"/>
          <w:sz w:val="24"/>
          <w:szCs w:val="24"/>
        </w:rPr>
        <w:t xml:space="preserve">s porque su frecuencia de medición es cuatrimestral. </w:t>
      </w:r>
      <w:r w:rsidR="00D20698" w:rsidRPr="009971F7">
        <w:rPr>
          <w:rFonts w:cstheme="minorHAnsi"/>
          <w:sz w:val="24"/>
          <w:szCs w:val="24"/>
        </w:rPr>
        <w:t xml:space="preserve"> </w:t>
      </w:r>
      <w:r w:rsidR="00944269" w:rsidRPr="009971F7">
        <w:rPr>
          <w:rFonts w:cstheme="minorHAnsi"/>
          <w:sz w:val="24"/>
          <w:szCs w:val="24"/>
        </w:rPr>
        <w:t xml:space="preserve"> </w:t>
      </w:r>
    </w:p>
    <w:p w14:paraId="4813DA91" w14:textId="2F0707AC" w:rsidR="00EB71B0" w:rsidRPr="00EB71B0" w:rsidRDefault="00EB71B0" w:rsidP="00EB71B0">
      <w:pPr>
        <w:spacing w:after="0"/>
        <w:ind w:left="1560" w:hanging="1560"/>
        <w:rPr>
          <w:rFonts w:cstheme="minorHAnsi"/>
        </w:rPr>
      </w:pPr>
    </w:p>
    <w:p w14:paraId="3CB4C95D" w14:textId="0F0C2F0E" w:rsidR="00EB71B0" w:rsidRPr="00EB71B0" w:rsidRDefault="00EB71B0" w:rsidP="00EB71B0">
      <w:pPr>
        <w:spacing w:after="120" w:line="240" w:lineRule="auto"/>
        <w:ind w:left="1560" w:hanging="1560"/>
        <w:rPr>
          <w:rFonts w:cstheme="minorHAnsi"/>
        </w:rPr>
      </w:pPr>
    </w:p>
    <w:p w14:paraId="7E9DC2B5" w14:textId="1D855F6F" w:rsidR="00EB71B0" w:rsidRPr="00EB71B0" w:rsidRDefault="00EB71B0" w:rsidP="00EB71B0">
      <w:pPr>
        <w:spacing w:after="0" w:line="240" w:lineRule="auto"/>
        <w:ind w:left="1560" w:hanging="1560"/>
        <w:rPr>
          <w:rFonts w:cstheme="minorHAnsi"/>
        </w:rPr>
      </w:pPr>
    </w:p>
    <w:p w14:paraId="0543965D" w14:textId="007C5972" w:rsidR="00EB71B0" w:rsidRPr="00EB71B0" w:rsidRDefault="00EB71B0" w:rsidP="00EB71B0">
      <w:pPr>
        <w:ind w:left="1560" w:hanging="1560"/>
        <w:rPr>
          <w:rFonts w:cstheme="minorHAnsi"/>
        </w:rPr>
      </w:pPr>
    </w:p>
    <w:p w14:paraId="41F63E0A" w14:textId="77777777" w:rsidR="00E95610" w:rsidRPr="009971F7" w:rsidRDefault="00E95610" w:rsidP="00C61B9F">
      <w:pPr>
        <w:spacing w:after="120"/>
        <w:jc w:val="both"/>
        <w:rPr>
          <w:rFonts w:cstheme="minorHAnsi"/>
          <w:sz w:val="4"/>
          <w:szCs w:val="4"/>
        </w:rPr>
      </w:pPr>
    </w:p>
    <w:p w14:paraId="6794030B" w14:textId="77777777" w:rsidR="00E95610" w:rsidRDefault="00E95610" w:rsidP="00C61B9F">
      <w:pPr>
        <w:spacing w:after="120"/>
        <w:jc w:val="both"/>
        <w:rPr>
          <w:rFonts w:cstheme="minorHAnsi"/>
          <w:sz w:val="24"/>
          <w:szCs w:val="24"/>
        </w:rPr>
      </w:pPr>
    </w:p>
    <w:p w14:paraId="276C0B9A" w14:textId="0661F6B1" w:rsidR="00560220" w:rsidRDefault="006A6708" w:rsidP="00010B50">
      <w:pPr>
        <w:spacing w:before="120" w:after="120" w:line="276" w:lineRule="auto"/>
        <w:jc w:val="both"/>
        <w:rPr>
          <w:sz w:val="28"/>
          <w:szCs w:val="28"/>
        </w:rPr>
      </w:pPr>
      <w:r w:rsidRPr="00B4330C">
        <w:rPr>
          <w:rFonts w:cstheme="minorHAnsi"/>
          <w:sz w:val="24"/>
          <w:szCs w:val="24"/>
        </w:rPr>
        <w:t xml:space="preserve">En </w:t>
      </w:r>
      <w:r>
        <w:rPr>
          <w:rFonts w:cstheme="minorHAnsi"/>
          <w:sz w:val="24"/>
          <w:szCs w:val="24"/>
        </w:rPr>
        <w:t>el siguiente gráfico se visualiza el nivel de cumplimiento del POA de</w:t>
      </w:r>
      <w:r w:rsidR="00BB20AD">
        <w:rPr>
          <w:rFonts w:cstheme="minorHAnsi"/>
          <w:sz w:val="24"/>
          <w:szCs w:val="24"/>
        </w:rPr>
        <w:t xml:space="preserve"> las áreas de</w:t>
      </w:r>
      <w:r w:rsidR="005F3124">
        <w:rPr>
          <w:rFonts w:cstheme="minorHAnsi"/>
          <w:sz w:val="24"/>
          <w:szCs w:val="24"/>
        </w:rPr>
        <w:t xml:space="preserve"> Proyectos Financiados</w:t>
      </w:r>
      <w:r w:rsidR="00BB20AD">
        <w:rPr>
          <w:rFonts w:cstheme="minorHAnsi"/>
          <w:sz w:val="24"/>
          <w:szCs w:val="24"/>
        </w:rPr>
        <w:t xml:space="preserve"> en el mes de marzo</w:t>
      </w:r>
      <w:r w:rsidR="007711F7">
        <w:rPr>
          <w:rFonts w:cstheme="minorHAnsi"/>
          <w:sz w:val="24"/>
          <w:szCs w:val="24"/>
        </w:rPr>
        <w:t>:</w:t>
      </w:r>
      <w:r w:rsidR="00E41E96">
        <w:rPr>
          <w:rFonts w:cstheme="minorHAnsi"/>
          <w:sz w:val="24"/>
          <w:szCs w:val="24"/>
        </w:rPr>
        <w:t xml:space="preserve"> </w:t>
      </w:r>
    </w:p>
    <w:p w14:paraId="227B877A" w14:textId="3A16FBF9" w:rsidR="005F3124" w:rsidRDefault="003325D8" w:rsidP="00C61B9F">
      <w:pPr>
        <w:spacing w:before="120" w:after="240" w:line="276" w:lineRule="auto"/>
        <w:jc w:val="both"/>
        <w:rPr>
          <w:sz w:val="24"/>
          <w:szCs w:val="24"/>
        </w:rPr>
      </w:pPr>
      <w:r w:rsidRPr="00A945B3">
        <w:rPr>
          <w:noProof/>
          <w:shd w:val="clear" w:color="auto" w:fill="BDD6EE" w:themeFill="accent1" w:themeFillTint="66"/>
          <w:lang w:val="es-ES" w:eastAsia="es-ES"/>
        </w:rPr>
        <w:drawing>
          <wp:inline distT="0" distB="0" distL="0" distR="0" wp14:anchorId="1ECD5F5E" wp14:editId="7A06D914">
            <wp:extent cx="5972175" cy="2419350"/>
            <wp:effectExtent l="0" t="0" r="0" b="0"/>
            <wp:docPr id="80" name="Gráfico 80">
              <a:extLst xmlns:a="http://schemas.openxmlformats.org/drawingml/2006/main">
                <a:ext uri="{FF2B5EF4-FFF2-40B4-BE49-F238E27FC236}">
                  <a16:creationId xmlns:a16="http://schemas.microsoft.com/office/drawing/2014/main" id="{521ECFB5-EFBB-42CD-96DD-B981737A28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2A5C012D" w14:textId="19295F56" w:rsidR="00AE021D" w:rsidRDefault="00907381" w:rsidP="00A032DA">
      <w:pPr>
        <w:spacing w:before="240" w:after="240" w:line="276" w:lineRule="auto"/>
        <w:jc w:val="both"/>
        <w:rPr>
          <w:sz w:val="24"/>
          <w:szCs w:val="24"/>
        </w:rPr>
      </w:pPr>
      <w:r>
        <w:rPr>
          <w:rFonts w:eastAsia="MS Mincho"/>
          <w:noProof/>
          <w:lang w:val="es-ES" w:eastAsia="es-ES"/>
        </w:rPr>
        <mc:AlternateContent>
          <mc:Choice Requires="wpg">
            <w:drawing>
              <wp:anchor distT="0" distB="0" distL="114300" distR="114300" simplePos="0" relativeHeight="251839488" behindDoc="0" locked="0" layoutInCell="1" allowOverlap="1" wp14:anchorId="5F321851" wp14:editId="7B3D8329">
                <wp:simplePos x="0" y="0"/>
                <wp:positionH relativeFrom="column">
                  <wp:posOffset>1409700</wp:posOffset>
                </wp:positionH>
                <wp:positionV relativeFrom="paragraph">
                  <wp:posOffset>99060</wp:posOffset>
                </wp:positionV>
                <wp:extent cx="2698545" cy="720894"/>
                <wp:effectExtent l="57150" t="76200" r="140335" b="98425"/>
                <wp:wrapNone/>
                <wp:docPr id="10" name="Grupo 10"/>
                <wp:cNvGraphicFramePr/>
                <a:graphic xmlns:a="http://schemas.openxmlformats.org/drawingml/2006/main">
                  <a:graphicData uri="http://schemas.microsoft.com/office/word/2010/wordprocessingGroup">
                    <wpg:wgp>
                      <wpg:cNvGrpSpPr/>
                      <wpg:grpSpPr>
                        <a:xfrm>
                          <a:off x="0" y="0"/>
                          <a:ext cx="2698545" cy="720894"/>
                          <a:chOff x="0" y="-1178"/>
                          <a:chExt cx="2699160" cy="949786"/>
                        </a:xfrm>
                        <a:scene3d>
                          <a:camera prst="orthographicFront">
                            <a:rot lat="0" lon="0" rev="0"/>
                          </a:camera>
                          <a:lightRig rig="contrasting" dir="t">
                            <a:rot lat="0" lon="0" rev="7800000"/>
                          </a:lightRig>
                        </a:scene3d>
                      </wpg:grpSpPr>
                      <wps:wsp>
                        <wps:cNvPr id="34" name="Diagrama de flujo: conector 78"/>
                        <wps:cNvSpPr/>
                        <wps:spPr>
                          <a:xfrm>
                            <a:off x="0" y="0"/>
                            <a:ext cx="900000" cy="948608"/>
                          </a:xfrm>
                          <a:prstGeom prst="rect">
                            <a:avLst/>
                          </a:prstGeom>
                          <a:solidFill>
                            <a:srgbClr val="002060"/>
                          </a:solidFill>
                          <a:ln w="38100" cap="flat" cmpd="sng" algn="ctr">
                            <a:noFill/>
                            <a:prstDash val="solid"/>
                            <a:miter lim="800000"/>
                          </a:ln>
                          <a:effectLst>
                            <a:outerShdw blurRad="50800" dist="38100" algn="l" rotWithShape="0">
                              <a:prstClr val="black">
                                <a:alpha val="40000"/>
                              </a:prstClr>
                            </a:outerShdw>
                          </a:effectLst>
                          <a:sp3d>
                            <a:bevelT w="139700" h="139700"/>
                          </a:sp3d>
                        </wps:spPr>
                        <wps:txbx>
                          <w:txbxContent>
                            <w:p w14:paraId="11616B5A" w14:textId="77777777" w:rsidR="00907381" w:rsidRPr="009651E4" w:rsidRDefault="00907381" w:rsidP="00907381">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9651E4">
                                <w:rPr>
                                  <w:rFonts w:asciiTheme="minorHAnsi" w:eastAsia="Calibri" w:hAnsi="Calibri"/>
                                  <w:color w:val="FFFFFF"/>
                                  <w:kern w:val="24"/>
                                  <w:sz w:val="28"/>
                                  <w:szCs w:val="28"/>
                                  <w:u w:val="single"/>
                                  <w:lang w:val="es-ES"/>
                                </w:rPr>
                                <w:t>Enero</w:t>
                              </w:r>
                            </w:p>
                            <w:p w14:paraId="61602067" w14:textId="5F94B9CF" w:rsidR="00907381" w:rsidRPr="009651E4" w:rsidRDefault="00907381" w:rsidP="00907381">
                              <w:pPr>
                                <w:pStyle w:val="NormalWeb"/>
                                <w:spacing w:before="0" w:beforeAutospacing="0" w:after="0" w:afterAutospacing="0" w:line="256" w:lineRule="auto"/>
                                <w:jc w:val="center"/>
                                <w:rPr>
                                  <w:b/>
                                  <w:bCs/>
                                  <w:sz w:val="28"/>
                                  <w:szCs w:val="28"/>
                                </w:rPr>
                              </w:pPr>
                              <w:r>
                                <w:rPr>
                                  <w:rFonts w:asciiTheme="minorHAnsi" w:eastAsia="Calibri" w:hAnsi="Calibri"/>
                                  <w:b/>
                                  <w:bCs/>
                                  <w:color w:val="FFFFFF"/>
                                  <w:kern w:val="24"/>
                                  <w:sz w:val="28"/>
                                  <w:szCs w:val="28"/>
                                  <w:lang w:val="es-ES"/>
                                </w:rPr>
                                <w:t>92.62</w:t>
                              </w:r>
                              <w:r w:rsidRPr="009651E4">
                                <w:rPr>
                                  <w:rFonts w:asciiTheme="minorHAnsi" w:eastAsia="Calibri" w:hAnsi="Calibri"/>
                                  <w:b/>
                                  <w:bCs/>
                                  <w:color w:val="FFFFFF"/>
                                  <w:kern w:val="24"/>
                                  <w:sz w:val="28"/>
                                  <w:szCs w:val="28"/>
                                  <w:lang w:val="es-ES"/>
                                </w:rPr>
                                <w: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50" name="Diagrama de flujo: conector 76"/>
                        <wps:cNvSpPr/>
                        <wps:spPr>
                          <a:xfrm>
                            <a:off x="900000" y="-385"/>
                            <a:ext cx="899795" cy="948608"/>
                          </a:xfrm>
                          <a:prstGeom prst="rect">
                            <a:avLst/>
                          </a:prstGeom>
                          <a:solidFill>
                            <a:srgbClr val="0070C0"/>
                          </a:solidFill>
                          <a:ln w="38100" cap="flat" cmpd="sng" algn="ctr">
                            <a:noFill/>
                            <a:prstDash val="solid"/>
                            <a:miter lim="800000"/>
                          </a:ln>
                          <a:effectLst>
                            <a:outerShdw blurRad="50800" dist="38100" algn="l" rotWithShape="0">
                              <a:prstClr val="black">
                                <a:alpha val="40000"/>
                              </a:prstClr>
                            </a:outerShdw>
                          </a:effectLst>
                          <a:sp3d>
                            <a:bevelT w="139700" h="139700"/>
                          </a:sp3d>
                        </wps:spPr>
                        <wps:txbx>
                          <w:txbxContent>
                            <w:p w14:paraId="768B1545" w14:textId="77777777" w:rsidR="00907381" w:rsidRPr="009651E4" w:rsidRDefault="00907381" w:rsidP="00907381">
                              <w:pPr>
                                <w:pStyle w:val="NormalWeb"/>
                                <w:spacing w:before="0" w:beforeAutospacing="0" w:after="0" w:afterAutospacing="0" w:line="256" w:lineRule="auto"/>
                                <w:jc w:val="center"/>
                                <w:rPr>
                                  <w:rFonts w:asciiTheme="minorHAnsi" w:eastAsia="Calibri" w:hAnsi="Calibri"/>
                                  <w:color w:val="FFFFFF"/>
                                  <w:kern w:val="24"/>
                                  <w:sz w:val="30"/>
                                  <w:szCs w:val="30"/>
                                  <w:u w:val="single"/>
                                  <w:lang w:val="es-ES"/>
                                </w:rPr>
                              </w:pPr>
                              <w:r w:rsidRPr="009651E4">
                                <w:rPr>
                                  <w:rFonts w:asciiTheme="minorHAnsi" w:eastAsia="Calibri" w:hAnsi="Calibri"/>
                                  <w:color w:val="FFFFFF"/>
                                  <w:kern w:val="24"/>
                                  <w:sz w:val="30"/>
                                  <w:szCs w:val="30"/>
                                  <w:u w:val="single"/>
                                  <w:lang w:val="es-ES"/>
                                </w:rPr>
                                <w:t>Febrero</w:t>
                              </w:r>
                            </w:p>
                            <w:p w14:paraId="50BBF618" w14:textId="182D3CE5" w:rsidR="00907381" w:rsidRPr="00DE1CE1" w:rsidRDefault="00907381" w:rsidP="00907381">
                              <w:pPr>
                                <w:pStyle w:val="NormalWeb"/>
                                <w:spacing w:before="0" w:beforeAutospacing="0" w:after="0" w:afterAutospacing="0" w:line="256" w:lineRule="auto"/>
                                <w:jc w:val="center"/>
                                <w:rPr>
                                  <w:b/>
                                  <w:bCs/>
                                  <w:sz w:val="30"/>
                                  <w:szCs w:val="30"/>
                                </w:rPr>
                              </w:pPr>
                              <w:r>
                                <w:rPr>
                                  <w:rFonts w:asciiTheme="minorHAnsi" w:eastAsia="Calibri" w:hAnsi="Calibri"/>
                                  <w:b/>
                                  <w:bCs/>
                                  <w:color w:val="FFFFFF"/>
                                  <w:kern w:val="24"/>
                                  <w:sz w:val="30"/>
                                  <w:szCs w:val="30"/>
                                  <w:lang w:val="es-ES"/>
                                </w:rPr>
                                <w:t>97.22</w:t>
                              </w:r>
                              <w:r w:rsidRPr="00DE1CE1">
                                <w:rPr>
                                  <w:rFonts w:asciiTheme="minorHAnsi" w:eastAsia="Calibri" w:hAnsi="Calibri"/>
                                  <w:b/>
                                  <w:bCs/>
                                  <w:color w:val="FFFFFF"/>
                                  <w:kern w:val="24"/>
                                  <w:sz w:val="30"/>
                                  <w:szCs w:val="30"/>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6" name="Diagrama de flujo: conector 77"/>
                        <wps:cNvSpPr/>
                        <wps:spPr>
                          <a:xfrm>
                            <a:off x="1799365" y="-1178"/>
                            <a:ext cx="899795" cy="948608"/>
                          </a:xfrm>
                          <a:prstGeom prst="rect">
                            <a:avLst/>
                          </a:prstGeom>
                          <a:solidFill>
                            <a:schemeClr val="accent1">
                              <a:lumMod val="60000"/>
                              <a:lumOff val="40000"/>
                            </a:schemeClr>
                          </a:solidFill>
                          <a:ln w="38100" cap="flat" cmpd="sng" algn="ctr">
                            <a:noFill/>
                            <a:prstDash val="solid"/>
                            <a:miter lim="800000"/>
                          </a:ln>
                          <a:effectLst>
                            <a:outerShdw blurRad="50800" dist="38100" algn="l" rotWithShape="0">
                              <a:prstClr val="black">
                                <a:alpha val="40000"/>
                              </a:prstClr>
                            </a:outerShdw>
                          </a:effectLst>
                          <a:sp3d>
                            <a:bevelT w="139700" h="139700"/>
                          </a:sp3d>
                        </wps:spPr>
                        <wps:txbx>
                          <w:txbxContent>
                            <w:p w14:paraId="163C2CF7" w14:textId="77777777" w:rsidR="00907381" w:rsidRPr="009651E4" w:rsidRDefault="00907381" w:rsidP="00907381">
                              <w:pPr>
                                <w:pStyle w:val="NormalWeb"/>
                                <w:spacing w:before="0" w:beforeAutospacing="0" w:after="0" w:afterAutospacing="0" w:line="256" w:lineRule="auto"/>
                                <w:jc w:val="center"/>
                                <w:rPr>
                                  <w:rFonts w:asciiTheme="minorHAnsi" w:eastAsia="Calibri" w:hAnsi="Calibri"/>
                                  <w:color w:val="FFFFFF" w:themeColor="background1"/>
                                  <w:kern w:val="24"/>
                                  <w:sz w:val="30"/>
                                  <w:szCs w:val="30"/>
                                  <w:u w:val="single"/>
                                  <w:lang w:val="es-ES"/>
                                </w:rPr>
                              </w:pPr>
                              <w:r w:rsidRPr="009651E4">
                                <w:rPr>
                                  <w:rFonts w:asciiTheme="minorHAnsi" w:eastAsia="Calibri" w:hAnsi="Calibri"/>
                                  <w:color w:val="FFFFFF" w:themeColor="background1"/>
                                  <w:kern w:val="24"/>
                                  <w:sz w:val="30"/>
                                  <w:szCs w:val="30"/>
                                  <w:u w:val="single"/>
                                  <w:lang w:val="es-ES"/>
                                </w:rPr>
                                <w:t>Marzo</w:t>
                              </w:r>
                            </w:p>
                            <w:p w14:paraId="1D95BADA" w14:textId="7F320D76" w:rsidR="00907381" w:rsidRPr="00DE1CE1" w:rsidRDefault="00907381" w:rsidP="00907381">
                              <w:pPr>
                                <w:pStyle w:val="NormalWeb"/>
                                <w:spacing w:before="0" w:beforeAutospacing="0" w:after="0" w:afterAutospacing="0" w:line="256" w:lineRule="auto"/>
                                <w:jc w:val="center"/>
                                <w:rPr>
                                  <w:b/>
                                  <w:bCs/>
                                  <w:color w:val="FFFFFF" w:themeColor="background1"/>
                                  <w:sz w:val="30"/>
                                  <w:szCs w:val="30"/>
                                </w:rPr>
                              </w:pPr>
                              <w:r>
                                <w:rPr>
                                  <w:rFonts w:asciiTheme="minorHAnsi" w:eastAsia="Calibri" w:hAnsi="Calibri"/>
                                  <w:b/>
                                  <w:bCs/>
                                  <w:color w:val="FFFFFF" w:themeColor="background1"/>
                                  <w:kern w:val="24"/>
                                  <w:sz w:val="30"/>
                                  <w:szCs w:val="30"/>
                                  <w:lang w:val="es-ES"/>
                                </w:rPr>
                                <w:t>97.08</w:t>
                              </w:r>
                              <w:r w:rsidRPr="00DE1CE1">
                                <w:rPr>
                                  <w:rFonts w:asciiTheme="minorHAnsi" w:eastAsia="Calibri" w:hAnsi="Calibri"/>
                                  <w:b/>
                                  <w:bCs/>
                                  <w:color w:val="FFFFFF" w:themeColor="background1"/>
                                  <w:kern w:val="24"/>
                                  <w:sz w:val="30"/>
                                  <w:szCs w:val="30"/>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F321851" id="Grupo 10" o:spid="_x0000_s1061" style="position:absolute;left:0;text-align:left;margin-left:111pt;margin-top:7.8pt;width:212.5pt;height:56.75pt;z-index:251839488;mso-width-relative:margin;mso-height-relative:margin" coordorigin=",-11" coordsize="26991,94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F/iKAQAAPYPAAAOAAAAZHJzL2Uyb0RvYy54bWzsV1tP4zgUfl9p/4OVd2hSekkqygjBglZi&#10;Z9DAimfXcS67Tuy1nabMr9/PzqWFGWmqGQ1P8FDs2D6375zPx+cfdpUgW65NKet1EJ2GAeE1k2lZ&#10;5+vg78ebkzggxtI6pULWfB08cxN8uPj9t/NWrfhUFlKkXBMIqc2qVeugsFatJhPDCl5RcyoVr7GY&#10;SV1Ri6nOJ6mmLaRXYjINw8WklTpVWjJuDL5ed4vBhZefZZzZT1lmuCViHcA263+1/92438nFOV3l&#10;mqqiZL0Z9AesqGhZQ+ko6ppaShpdfiWqKpmWRmb2lMlqIrOsZNz7AG+i8JU3t1o2yvuSr9pcjWFC&#10;aF/F6YfFso/bW60e1L1GJFqVIxZ+5nzZZbpy/2El2fmQPY8h4ztLGD5OF0k8n80DwrC2nIZxMuti&#10;ygoEfn/sJIqW8bDyx/5wEi0AizuczJJlvHBbJnvVhvGan6XOCkYrrilR2gBEqW0he9hutKytD76W&#10;wJl2GCPdvMmab3ujIbaT4aSJMi/s5zInukQ0GSRoaiwyKCBpifz4jsBlHLq/3tpBmDd9NHnyIpyt&#10;QoKbPYbm5zB8KKjiPjXMChjea1Km6+BsFpAacVoH1yVFeCpKUk4y0fwjVwROohykJh0QziCcHKE3&#10;K4MsOBb3pPO/Ry5ehB7cA+QcTrdcVj1gGqo9RnR7Z2wH8rDF6TRSlOlNKYSf6HxzJTTZUle14TRE&#10;jnRHXmwTNWnhcxwBCMIo2CMD+hhWCrEwDksqcqQBs9rrrqXTAEl05XRfU1N0OrzYLjur0oKQRFmt&#10;g5cY1+4Y95QCD9xENtj6UKQt2YhGf6ZQOg9xyKWQS9Less4GERCk51NpCw+dy8nBjtHVjaDs3y5K&#10;QhW0s212kGjOauz2eTZq97MXhhnVlcyGb7l4dEGKzpKlM6wYh308/U5k6oC+G9ndZufTaepr2X3a&#10;yPQZOQYPnOHEKHZTwpY71Mw91WBMfMQtgNVC6i8BacGogOC/hmoeEPFnjXRPotkM26yfzOYgC4Tk&#10;cGVzuFI31ZUE/JHX5oduvxXDMNOyegL5XzqtWKI1g+4O7H5yZTumx/XB+OWl3wbaVdTe1Q+KOeED&#10;Bo+7J6pVn6wW7PZRDiVGV69yttvrTtbysrEyK31C7+MERNwE5e449Q3qfg7/j6h7z67OoKPqfihx&#10;cPPJWTzvymPg/ThJlklP+8ns19b/Mrx6r39f5W9d/x70fV5/v/4/gQQyIcE4sh+Bc8AI3/r+zhcD&#10;r749XyyO4oulq/mj+SJaJsnZApzgCGPf7r0NY7j3Ah8vUsrQN9qO3UVT/SXT7i5dDHcpGsCmcg2q&#10;bzEOr1j/8nCSfMH5xmBoS977Dd/t+MD8mn5jvKCO7Te+xSvvfON7mSP7E/9KwePSo9q/qNzr9XCO&#10;8eFz/eJ/AAAA//8DAFBLAwQUAAYACAAAACEASNEE4eAAAAAKAQAADwAAAGRycy9kb3ducmV2Lnht&#10;bEyPwU7DMBBE70j8g7VI3KiTQEMJcaqqAk5VJVqkipsbb5Oo8TqK3ST9e5YTHHdmNPsmX062FQP2&#10;vnGkIJ5FIJBKZxqqFHzt3x8WIHzQZHTrCBVc0cOyuL3JdWbcSJ847EIluIR8phXUIXSZlL6s0Wo/&#10;cx0SeyfXWx347Ctpej1yuW1lEkWptLoh/lDrDtc1lufdxSr4GPW4eozfhs35tL5+7+fbwyZGpe7v&#10;ptUriIBT+AvDLz6jQ8FMR3ch40WrIEkS3hLYmKcgOJA+PbNwZCF5iUEWufw/ofgBAAD//wMAUEsB&#10;Ai0AFAAGAAgAAAAhALaDOJL+AAAA4QEAABMAAAAAAAAAAAAAAAAAAAAAAFtDb250ZW50X1R5cGVz&#10;XS54bWxQSwECLQAUAAYACAAAACEAOP0h/9YAAACUAQAACwAAAAAAAAAAAAAAAAAvAQAAX3JlbHMv&#10;LnJlbHNQSwECLQAUAAYACAAAACEA7rxf4igEAAD2DwAADgAAAAAAAAAAAAAAAAAuAgAAZHJzL2Uy&#10;b0RvYy54bWxQSwECLQAUAAYACAAAACEASNEE4eAAAAAKAQAADwAAAAAAAAAAAAAAAACCBgAAZHJz&#10;L2Rvd25yZXYueG1sUEsFBgAAAAAEAAQA8wAAAI8HAAAAAA==&#10;">
                <v:rect id="Diagrama de flujo: conector 78" o:spid="_x0000_s1062" style="position:absolute;width:9000;height:94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nxbowwAAANsAAAAPAAAAZHJzL2Rvd25yZXYueG1sRI/NqsIw&#10;FIT3gu8QjuBOU68X0WoULQjCxYU/C90dmmNbbE5Kk6vVpzeC4HKYmW+Y2aIxpbhR7QrLCgb9CARx&#10;anXBmYLjYd0bg3AeWWNpmRQ8yMFi3m7NMNb2zju67X0mAoRdjApy76tYSpfmZND1bUUcvIutDfog&#10;60zqGu8Bbkr5E0UjabDgsJBjRUlO6XX/bxSM/pycmO14dZwkg+R8Ou+el6xRqttpllMQnhr/DX/a&#10;G61g+AvvL+EHyPkLAAD//wMAUEsBAi0AFAAGAAgAAAAhANvh9svuAAAAhQEAABMAAAAAAAAAAAAA&#10;AAAAAAAAAFtDb250ZW50X1R5cGVzXS54bWxQSwECLQAUAAYACAAAACEAWvQsW78AAAAVAQAACwAA&#10;AAAAAAAAAAAAAAAfAQAAX3JlbHMvLnJlbHNQSwECLQAUAAYACAAAACEA3J8W6MMAAADbAAAADwAA&#10;AAAAAAAAAAAAAAAHAgAAZHJzL2Rvd25yZXYueG1sUEsFBgAAAAADAAMAtwAAAPcCAAAAAA==&#10;" fillcolor="#002060" stroked="f" strokeweight="3pt">
                  <v:shadow on="t" color="black" opacity="26214f" origin="-.5" offset="3pt,0"/>
                  <v:textbox>
                    <w:txbxContent>
                      <w:p w14:paraId="11616B5A" w14:textId="77777777" w:rsidR="00907381" w:rsidRPr="009651E4" w:rsidRDefault="00907381" w:rsidP="00907381">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9651E4">
                          <w:rPr>
                            <w:rFonts w:asciiTheme="minorHAnsi" w:eastAsia="Calibri" w:hAnsi="Calibri"/>
                            <w:color w:val="FFFFFF"/>
                            <w:kern w:val="24"/>
                            <w:sz w:val="28"/>
                            <w:szCs w:val="28"/>
                            <w:u w:val="single"/>
                            <w:lang w:val="es-ES"/>
                          </w:rPr>
                          <w:t>Enero</w:t>
                        </w:r>
                      </w:p>
                      <w:p w14:paraId="61602067" w14:textId="5F94B9CF" w:rsidR="00907381" w:rsidRPr="009651E4" w:rsidRDefault="00907381" w:rsidP="00907381">
                        <w:pPr>
                          <w:pStyle w:val="NormalWeb"/>
                          <w:spacing w:before="0" w:beforeAutospacing="0" w:after="0" w:afterAutospacing="0" w:line="256" w:lineRule="auto"/>
                          <w:jc w:val="center"/>
                          <w:rPr>
                            <w:b/>
                            <w:bCs/>
                            <w:sz w:val="28"/>
                            <w:szCs w:val="28"/>
                          </w:rPr>
                        </w:pPr>
                        <w:r>
                          <w:rPr>
                            <w:rFonts w:asciiTheme="minorHAnsi" w:eastAsia="Calibri" w:hAnsi="Calibri"/>
                            <w:b/>
                            <w:bCs/>
                            <w:color w:val="FFFFFF"/>
                            <w:kern w:val="24"/>
                            <w:sz w:val="28"/>
                            <w:szCs w:val="28"/>
                            <w:lang w:val="es-ES"/>
                          </w:rPr>
                          <w:t>92.62</w:t>
                        </w:r>
                        <w:r w:rsidRPr="009651E4">
                          <w:rPr>
                            <w:rFonts w:asciiTheme="minorHAnsi" w:eastAsia="Calibri" w:hAnsi="Calibri"/>
                            <w:b/>
                            <w:bCs/>
                            <w:color w:val="FFFFFF"/>
                            <w:kern w:val="24"/>
                            <w:sz w:val="28"/>
                            <w:szCs w:val="28"/>
                            <w:lang w:val="es-ES"/>
                          </w:rPr>
                          <w:t>%</w:t>
                        </w:r>
                      </w:p>
                    </w:txbxContent>
                  </v:textbox>
                </v:rect>
                <v:rect id="Diagrama de flujo: conector 76" o:spid="_x0000_s1063" style="position:absolute;left:9000;top:-3;width:8997;height:94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Bu0MwQAAANsAAAAPAAAAZHJzL2Rvd25yZXYueG1sRE/NisIw&#10;EL4LvkOYBS+ypgrq0jWKFkRBBO32AWabse1uMylN1Pr25iB4/Pj+F6vO1OJGrassKxiPIhDEudUV&#10;Fwqyn+3nFwjnkTXWlknBgxyslv3eAmNt73ymW+oLEULYxaig9L6JpXR5SQbdyDbEgbvY1qAPsC2k&#10;bvEewk0tJ1E0kwYrDg0lNpSUlP+nV6PAVLtDt7Hz2SUbbpLTcZz+/U4SpQYf3fobhKfOv8Uv914r&#10;mIb14Uv4AXL5BAAA//8DAFBLAQItABQABgAIAAAAIQDb4fbL7gAAAIUBAAATAAAAAAAAAAAAAAAA&#10;AAAAAABbQ29udGVudF9UeXBlc10ueG1sUEsBAi0AFAAGAAgAAAAhAFr0LFu/AAAAFQEAAAsAAAAA&#10;AAAAAAAAAAAAHwEAAF9yZWxzLy5yZWxzUEsBAi0AFAAGAAgAAAAhAIYG7QzBAAAA2wAAAA8AAAAA&#10;AAAAAAAAAAAABwIAAGRycy9kb3ducmV2LnhtbFBLBQYAAAAAAwADALcAAAD1AgAAAAA=&#10;" fillcolor="#0070c0" stroked="f" strokeweight="3pt">
                  <v:shadow on="t" color="black" opacity="26214f" origin="-.5" offset="3pt,0"/>
                  <v:textbox>
                    <w:txbxContent>
                      <w:p w14:paraId="768B1545" w14:textId="77777777" w:rsidR="00907381" w:rsidRPr="009651E4" w:rsidRDefault="00907381" w:rsidP="00907381">
                        <w:pPr>
                          <w:pStyle w:val="NormalWeb"/>
                          <w:spacing w:before="0" w:beforeAutospacing="0" w:after="0" w:afterAutospacing="0" w:line="256" w:lineRule="auto"/>
                          <w:jc w:val="center"/>
                          <w:rPr>
                            <w:rFonts w:asciiTheme="minorHAnsi" w:eastAsia="Calibri" w:hAnsi="Calibri"/>
                            <w:color w:val="FFFFFF"/>
                            <w:kern w:val="24"/>
                            <w:sz w:val="30"/>
                            <w:szCs w:val="30"/>
                            <w:u w:val="single"/>
                            <w:lang w:val="es-ES"/>
                          </w:rPr>
                        </w:pPr>
                        <w:r w:rsidRPr="009651E4">
                          <w:rPr>
                            <w:rFonts w:asciiTheme="minorHAnsi" w:eastAsia="Calibri" w:hAnsi="Calibri"/>
                            <w:color w:val="FFFFFF"/>
                            <w:kern w:val="24"/>
                            <w:sz w:val="30"/>
                            <w:szCs w:val="30"/>
                            <w:u w:val="single"/>
                            <w:lang w:val="es-ES"/>
                          </w:rPr>
                          <w:t>Febrero</w:t>
                        </w:r>
                      </w:p>
                      <w:p w14:paraId="50BBF618" w14:textId="182D3CE5" w:rsidR="00907381" w:rsidRPr="00DE1CE1" w:rsidRDefault="00907381" w:rsidP="00907381">
                        <w:pPr>
                          <w:pStyle w:val="NormalWeb"/>
                          <w:spacing w:before="0" w:beforeAutospacing="0" w:after="0" w:afterAutospacing="0" w:line="256" w:lineRule="auto"/>
                          <w:jc w:val="center"/>
                          <w:rPr>
                            <w:b/>
                            <w:bCs/>
                            <w:sz w:val="30"/>
                            <w:szCs w:val="30"/>
                          </w:rPr>
                        </w:pPr>
                        <w:r>
                          <w:rPr>
                            <w:rFonts w:asciiTheme="minorHAnsi" w:eastAsia="Calibri" w:hAnsi="Calibri"/>
                            <w:b/>
                            <w:bCs/>
                            <w:color w:val="FFFFFF"/>
                            <w:kern w:val="24"/>
                            <w:sz w:val="30"/>
                            <w:szCs w:val="30"/>
                            <w:lang w:val="es-ES"/>
                          </w:rPr>
                          <w:t>97.22</w:t>
                        </w:r>
                        <w:r w:rsidRPr="00DE1CE1">
                          <w:rPr>
                            <w:rFonts w:asciiTheme="minorHAnsi" w:eastAsia="Calibri" w:hAnsi="Calibri"/>
                            <w:b/>
                            <w:bCs/>
                            <w:color w:val="FFFFFF"/>
                            <w:kern w:val="24"/>
                            <w:sz w:val="30"/>
                            <w:szCs w:val="30"/>
                            <w:lang w:val="es-ES"/>
                          </w:rPr>
                          <w:t>%</w:t>
                        </w:r>
                      </w:p>
                    </w:txbxContent>
                  </v:textbox>
                </v:rect>
                <v:rect id="Diagrama de flujo: conector 77" o:spid="_x0000_s1064" style="position:absolute;left:17993;top:-11;width:8998;height:94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baASwwAAANsAAAAPAAAAZHJzL2Rvd25yZXYueG1sRI9Ba8JA&#10;FITvBf/D8gRvzcaiQaKriKVg0UujB4+P7DMJyb4Nu1tN++u7gtDjMDPfMKvNYDpxI+cbywqmSQqC&#10;uLS64UrB+fTxugDhA7LGzjIp+CEPm/XoZYW5tnf+olsRKhEh7HNUUIfQ51L6siaDPrE9cfSu1hkM&#10;UbpKaof3CDedfEvTTBpsOC7U2NOuprItvo0Cmh/fD7K1fTtkeGkbP/v8TWdKTcbDdgki0BD+w8/2&#10;XiuYZ/D4En+AXP8BAAD//wMAUEsBAi0AFAAGAAgAAAAhANvh9svuAAAAhQEAABMAAAAAAAAAAAAA&#10;AAAAAAAAAFtDb250ZW50X1R5cGVzXS54bWxQSwECLQAUAAYACAAAACEAWvQsW78AAAAVAQAACwAA&#10;AAAAAAAAAAAAAAAfAQAAX3JlbHMvLnJlbHNQSwECLQAUAAYACAAAACEAYW2gEsMAAADbAAAADwAA&#10;AAAAAAAAAAAAAAAHAgAAZHJzL2Rvd25yZXYueG1sUEsFBgAAAAADAAMAtwAAAPcCAAAAAA==&#10;" fillcolor="#9cc2e5 [1940]" stroked="f" strokeweight="3pt">
                  <v:shadow on="t" color="black" opacity="26214f" origin="-.5" offset="3pt,0"/>
                  <v:textbox>
                    <w:txbxContent>
                      <w:p w14:paraId="163C2CF7" w14:textId="77777777" w:rsidR="00907381" w:rsidRPr="009651E4" w:rsidRDefault="00907381" w:rsidP="00907381">
                        <w:pPr>
                          <w:pStyle w:val="NormalWeb"/>
                          <w:spacing w:before="0" w:beforeAutospacing="0" w:after="0" w:afterAutospacing="0" w:line="256" w:lineRule="auto"/>
                          <w:jc w:val="center"/>
                          <w:rPr>
                            <w:rFonts w:asciiTheme="minorHAnsi" w:eastAsia="Calibri" w:hAnsi="Calibri"/>
                            <w:color w:val="FFFFFF" w:themeColor="background1"/>
                            <w:kern w:val="24"/>
                            <w:sz w:val="30"/>
                            <w:szCs w:val="30"/>
                            <w:u w:val="single"/>
                            <w:lang w:val="es-ES"/>
                          </w:rPr>
                        </w:pPr>
                        <w:r w:rsidRPr="009651E4">
                          <w:rPr>
                            <w:rFonts w:asciiTheme="minorHAnsi" w:eastAsia="Calibri" w:hAnsi="Calibri"/>
                            <w:color w:val="FFFFFF" w:themeColor="background1"/>
                            <w:kern w:val="24"/>
                            <w:sz w:val="30"/>
                            <w:szCs w:val="30"/>
                            <w:u w:val="single"/>
                            <w:lang w:val="es-ES"/>
                          </w:rPr>
                          <w:t>Marzo</w:t>
                        </w:r>
                      </w:p>
                      <w:p w14:paraId="1D95BADA" w14:textId="7F320D76" w:rsidR="00907381" w:rsidRPr="00DE1CE1" w:rsidRDefault="00907381" w:rsidP="00907381">
                        <w:pPr>
                          <w:pStyle w:val="NormalWeb"/>
                          <w:spacing w:before="0" w:beforeAutospacing="0" w:after="0" w:afterAutospacing="0" w:line="256" w:lineRule="auto"/>
                          <w:jc w:val="center"/>
                          <w:rPr>
                            <w:b/>
                            <w:bCs/>
                            <w:color w:val="FFFFFF" w:themeColor="background1"/>
                            <w:sz w:val="30"/>
                            <w:szCs w:val="30"/>
                          </w:rPr>
                        </w:pPr>
                        <w:r>
                          <w:rPr>
                            <w:rFonts w:asciiTheme="minorHAnsi" w:eastAsia="Calibri" w:hAnsi="Calibri"/>
                            <w:b/>
                            <w:bCs/>
                            <w:color w:val="FFFFFF" w:themeColor="background1"/>
                            <w:kern w:val="24"/>
                            <w:sz w:val="30"/>
                            <w:szCs w:val="30"/>
                            <w:lang w:val="es-ES"/>
                          </w:rPr>
                          <w:t>97.08</w:t>
                        </w:r>
                        <w:r w:rsidRPr="00DE1CE1">
                          <w:rPr>
                            <w:rFonts w:asciiTheme="minorHAnsi" w:eastAsia="Calibri" w:hAnsi="Calibri"/>
                            <w:b/>
                            <w:bCs/>
                            <w:color w:val="FFFFFF" w:themeColor="background1"/>
                            <w:kern w:val="24"/>
                            <w:sz w:val="30"/>
                            <w:szCs w:val="30"/>
                            <w:lang w:val="es-ES"/>
                          </w:rPr>
                          <w:t>%</w:t>
                        </w:r>
                      </w:p>
                    </w:txbxContent>
                  </v:textbox>
                </v:rect>
              </v:group>
            </w:pict>
          </mc:Fallback>
        </mc:AlternateContent>
      </w:r>
    </w:p>
    <w:p w14:paraId="468E31B0" w14:textId="6D19FDC5" w:rsidR="00AE021D" w:rsidRDefault="00AE021D" w:rsidP="00A032DA">
      <w:pPr>
        <w:spacing w:before="240" w:after="240" w:line="276" w:lineRule="auto"/>
        <w:jc w:val="both"/>
        <w:rPr>
          <w:sz w:val="24"/>
          <w:szCs w:val="24"/>
        </w:rPr>
      </w:pPr>
    </w:p>
    <w:p w14:paraId="3B3BA03F" w14:textId="77777777" w:rsidR="00AE021D" w:rsidRDefault="00AE021D" w:rsidP="00A032DA">
      <w:pPr>
        <w:spacing w:before="240" w:after="240" w:line="276" w:lineRule="auto"/>
        <w:jc w:val="both"/>
        <w:rPr>
          <w:sz w:val="24"/>
          <w:szCs w:val="24"/>
        </w:rPr>
      </w:pPr>
    </w:p>
    <w:p w14:paraId="431F2CE0" w14:textId="797F7523" w:rsidR="00BB60E8" w:rsidRPr="00560220" w:rsidRDefault="00BB60E8" w:rsidP="00A032DA">
      <w:pPr>
        <w:spacing w:before="240" w:after="240" w:line="276" w:lineRule="auto"/>
        <w:jc w:val="both"/>
        <w:rPr>
          <w:sz w:val="24"/>
          <w:szCs w:val="24"/>
        </w:rPr>
      </w:pPr>
      <w:r w:rsidRPr="00560220">
        <w:rPr>
          <w:sz w:val="24"/>
          <w:szCs w:val="24"/>
        </w:rPr>
        <w:t>A continuación, se presenta una relación de las actividades o proyectos de la dirección, que al cierre del primer trimestre tienen desviación de la meta con respecto al objetivo programado</w:t>
      </w:r>
      <w:r w:rsidR="004C647E">
        <w:rPr>
          <w:sz w:val="24"/>
          <w:szCs w:val="24"/>
        </w:rPr>
        <w:t xml:space="preserve"> y se encuentran por debajo del 70% de avance en la ejecución</w:t>
      </w:r>
      <w:r w:rsidRPr="00560220">
        <w:rPr>
          <w:sz w:val="24"/>
          <w:szCs w:val="24"/>
        </w:rPr>
        <w:t>:</w:t>
      </w:r>
      <w:r w:rsidR="00E95C77">
        <w:rPr>
          <w:sz w:val="24"/>
          <w:szCs w:val="24"/>
        </w:rPr>
        <w:t xml:space="preserve"> </w:t>
      </w:r>
    </w:p>
    <w:tbl>
      <w:tblPr>
        <w:tblW w:w="9067" w:type="dxa"/>
        <w:tblCellMar>
          <w:left w:w="70" w:type="dxa"/>
          <w:right w:w="70" w:type="dxa"/>
        </w:tblCellMar>
        <w:tblLook w:val="04A0" w:firstRow="1" w:lastRow="0" w:firstColumn="1" w:lastColumn="0" w:noHBand="0" w:noVBand="1"/>
      </w:tblPr>
      <w:tblGrid>
        <w:gridCol w:w="6091"/>
        <w:gridCol w:w="2976"/>
      </w:tblGrid>
      <w:tr w:rsidR="00A159BF" w:rsidRPr="00560220" w14:paraId="3CDAE6AB" w14:textId="77777777" w:rsidTr="00704775">
        <w:trPr>
          <w:trHeight w:val="450"/>
        </w:trPr>
        <w:tc>
          <w:tcPr>
            <w:tcW w:w="6091"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35F3940D" w14:textId="77777777" w:rsidR="00A159BF" w:rsidRPr="00560220" w:rsidRDefault="00A159BF" w:rsidP="001E218A">
            <w:pPr>
              <w:spacing w:after="0" w:line="240" w:lineRule="auto"/>
              <w:jc w:val="center"/>
              <w:rPr>
                <w:rFonts w:eastAsia="Times New Roman" w:cstheme="minorHAnsi"/>
                <w:b/>
                <w:bCs/>
                <w:color w:val="FFFFFF"/>
                <w:sz w:val="24"/>
                <w:szCs w:val="24"/>
                <w:lang w:eastAsia="es-DO"/>
              </w:rPr>
            </w:pPr>
            <w:bookmarkStart w:id="140" w:name="_Hlk101279954"/>
            <w:r w:rsidRPr="00560220">
              <w:rPr>
                <w:rFonts w:eastAsia="Times New Roman" w:cstheme="minorHAnsi"/>
                <w:b/>
                <w:bCs/>
                <w:color w:val="FFFFFF"/>
                <w:sz w:val="24"/>
                <w:szCs w:val="24"/>
                <w:lang w:eastAsia="es-DO"/>
              </w:rPr>
              <w:t xml:space="preserve">Actividad </w:t>
            </w:r>
          </w:p>
        </w:tc>
        <w:tc>
          <w:tcPr>
            <w:tcW w:w="2976"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5C8386E5" w14:textId="77777777" w:rsidR="00A159BF" w:rsidRPr="00560220" w:rsidRDefault="00A159BF" w:rsidP="001E218A">
            <w:pPr>
              <w:spacing w:after="0" w:line="240" w:lineRule="auto"/>
              <w:jc w:val="center"/>
              <w:rPr>
                <w:rFonts w:eastAsia="Times New Roman" w:cstheme="minorHAnsi"/>
                <w:b/>
                <w:bCs/>
                <w:color w:val="FFFFFF"/>
                <w:sz w:val="24"/>
                <w:szCs w:val="24"/>
                <w:lang w:eastAsia="es-DO"/>
              </w:rPr>
            </w:pPr>
            <w:r w:rsidRPr="00560220">
              <w:rPr>
                <w:rFonts w:eastAsia="Times New Roman" w:cstheme="minorHAnsi"/>
                <w:b/>
                <w:bCs/>
                <w:color w:val="FFFFFF"/>
                <w:sz w:val="24"/>
                <w:szCs w:val="24"/>
                <w:lang w:eastAsia="es-DO"/>
              </w:rPr>
              <w:t xml:space="preserve"> Responsable</w:t>
            </w:r>
          </w:p>
        </w:tc>
      </w:tr>
      <w:tr w:rsidR="00D72756" w:rsidRPr="00560220" w14:paraId="19DABDAA" w14:textId="77777777" w:rsidTr="00704775">
        <w:trPr>
          <w:trHeight w:val="227"/>
        </w:trPr>
        <w:tc>
          <w:tcPr>
            <w:tcW w:w="6091"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34D0020B" w14:textId="6D64B81C" w:rsidR="00A159BF" w:rsidRPr="00560220" w:rsidRDefault="00166866" w:rsidP="00D72756">
            <w:pPr>
              <w:spacing w:before="60" w:after="60"/>
              <w:jc w:val="both"/>
              <w:rPr>
                <w:sz w:val="24"/>
                <w:szCs w:val="24"/>
              </w:rPr>
            </w:pPr>
            <w:r w:rsidRPr="00560220">
              <w:rPr>
                <w:sz w:val="24"/>
                <w:szCs w:val="24"/>
              </w:rPr>
              <w:t xml:space="preserve">Elaboración y emisión de Informes de </w:t>
            </w:r>
            <w:r w:rsidR="00411FF0" w:rsidRPr="00560220">
              <w:rPr>
                <w:sz w:val="24"/>
                <w:szCs w:val="24"/>
              </w:rPr>
              <w:t>c</w:t>
            </w:r>
            <w:r w:rsidRPr="00560220">
              <w:rPr>
                <w:sz w:val="24"/>
                <w:szCs w:val="24"/>
              </w:rPr>
              <w:t>ierre de proyecto</w:t>
            </w:r>
            <w:r w:rsidR="00A722E0" w:rsidRPr="00560220">
              <w:rPr>
                <w:sz w:val="24"/>
                <w:szCs w:val="24"/>
              </w:rPr>
              <w:t>.</w:t>
            </w:r>
          </w:p>
        </w:tc>
        <w:tc>
          <w:tcPr>
            <w:tcW w:w="2976"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2AEB2442" w14:textId="5E4604DA" w:rsidR="00A159BF" w:rsidRPr="00560220" w:rsidRDefault="00555A43" w:rsidP="00CA46C8">
            <w:pPr>
              <w:spacing w:before="60" w:after="60" w:line="240" w:lineRule="auto"/>
              <w:rPr>
                <w:rFonts w:cstheme="minorHAnsi"/>
                <w:sz w:val="24"/>
                <w:szCs w:val="24"/>
              </w:rPr>
            </w:pPr>
            <w:r w:rsidRPr="00560220">
              <w:rPr>
                <w:rFonts w:cstheme="minorHAnsi"/>
                <w:sz w:val="24"/>
                <w:szCs w:val="24"/>
              </w:rPr>
              <w:t>Ingeniería y Planificación</w:t>
            </w:r>
          </w:p>
        </w:tc>
      </w:tr>
      <w:tr w:rsidR="00D72756" w:rsidRPr="00560220" w14:paraId="445D8365" w14:textId="77777777" w:rsidTr="00704775">
        <w:trPr>
          <w:trHeight w:val="227"/>
        </w:trPr>
        <w:tc>
          <w:tcPr>
            <w:tcW w:w="609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41D7807" w14:textId="6B6DCC95" w:rsidR="00D72756" w:rsidRPr="00560220" w:rsidRDefault="00D72756" w:rsidP="00D72756">
            <w:pPr>
              <w:spacing w:before="60" w:after="60"/>
              <w:jc w:val="both"/>
              <w:rPr>
                <w:sz w:val="24"/>
                <w:szCs w:val="24"/>
              </w:rPr>
            </w:pPr>
            <w:r w:rsidRPr="00560220">
              <w:rPr>
                <w:sz w:val="24"/>
                <w:szCs w:val="24"/>
              </w:rPr>
              <w:t>Instalación de acometidas</w:t>
            </w:r>
            <w:r w:rsidR="00A722E0" w:rsidRPr="00560220">
              <w:rPr>
                <w:sz w:val="24"/>
                <w:szCs w:val="24"/>
              </w:rPr>
              <w:t>.</w:t>
            </w:r>
          </w:p>
        </w:tc>
        <w:tc>
          <w:tcPr>
            <w:tcW w:w="2976" w:type="dxa"/>
            <w:tcBorders>
              <w:top w:val="single" w:sz="4" w:space="0" w:color="auto"/>
              <w:left w:val="single" w:sz="4" w:space="0" w:color="auto"/>
              <w:bottom w:val="single" w:sz="4" w:space="0" w:color="auto"/>
              <w:right w:val="single" w:sz="4" w:space="0" w:color="auto"/>
            </w:tcBorders>
            <w:shd w:val="clear" w:color="auto" w:fill="FFFFFF" w:themeFill="background1"/>
          </w:tcPr>
          <w:p w14:paraId="399280A1" w14:textId="39507B71" w:rsidR="00D72756" w:rsidRPr="00560220" w:rsidRDefault="00D72756" w:rsidP="00CA46C8">
            <w:pPr>
              <w:spacing w:before="60" w:after="60" w:line="240" w:lineRule="auto"/>
              <w:rPr>
                <w:rFonts w:eastAsia="Times New Roman" w:cstheme="minorHAnsi"/>
                <w:color w:val="000000"/>
                <w:sz w:val="24"/>
                <w:szCs w:val="24"/>
                <w:lang w:eastAsia="es-DO"/>
              </w:rPr>
            </w:pPr>
            <w:r w:rsidRPr="00560220">
              <w:rPr>
                <w:rFonts w:eastAsia="Times New Roman" w:cstheme="minorHAnsi"/>
                <w:color w:val="000000"/>
                <w:sz w:val="24"/>
                <w:szCs w:val="24"/>
                <w:lang w:eastAsia="es-DO"/>
              </w:rPr>
              <w:t>Obras Financiadas</w:t>
            </w:r>
          </w:p>
        </w:tc>
      </w:tr>
      <w:tr w:rsidR="00D72756" w:rsidRPr="00560220" w14:paraId="05E027C8" w14:textId="77777777" w:rsidTr="00704775">
        <w:trPr>
          <w:trHeight w:val="227"/>
        </w:trPr>
        <w:tc>
          <w:tcPr>
            <w:tcW w:w="6091"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52868A8A" w14:textId="6E4E5475" w:rsidR="00D72756" w:rsidRPr="00560220" w:rsidRDefault="00D72756" w:rsidP="00D72756">
            <w:pPr>
              <w:spacing w:before="60" w:after="60"/>
              <w:jc w:val="both"/>
              <w:rPr>
                <w:sz w:val="24"/>
                <w:szCs w:val="24"/>
              </w:rPr>
            </w:pPr>
            <w:r w:rsidRPr="00560220">
              <w:rPr>
                <w:sz w:val="24"/>
                <w:szCs w:val="24"/>
              </w:rPr>
              <w:t>Normalización de totalizadores</w:t>
            </w:r>
            <w:r w:rsidR="00A722E0" w:rsidRPr="00560220">
              <w:rPr>
                <w:sz w:val="24"/>
                <w:szCs w:val="24"/>
              </w:rPr>
              <w:t>.</w:t>
            </w:r>
          </w:p>
        </w:tc>
        <w:tc>
          <w:tcPr>
            <w:tcW w:w="2976" w:type="dxa"/>
            <w:tcBorders>
              <w:top w:val="single" w:sz="4" w:space="0" w:color="auto"/>
              <w:left w:val="single" w:sz="4" w:space="0" w:color="auto"/>
              <w:bottom w:val="single" w:sz="4" w:space="0" w:color="auto"/>
              <w:right w:val="single" w:sz="4" w:space="0" w:color="auto"/>
            </w:tcBorders>
            <w:shd w:val="clear" w:color="auto" w:fill="BDD6EE" w:themeFill="accent1" w:themeFillTint="66"/>
          </w:tcPr>
          <w:p w14:paraId="0E7DA99A" w14:textId="5F9C6169" w:rsidR="00D72756" w:rsidRPr="00560220" w:rsidRDefault="00D72756" w:rsidP="00CA46C8">
            <w:pPr>
              <w:spacing w:before="60" w:after="60" w:line="240" w:lineRule="auto"/>
              <w:rPr>
                <w:rFonts w:eastAsia="Times New Roman" w:cstheme="minorHAnsi"/>
                <w:color w:val="000000"/>
                <w:sz w:val="24"/>
                <w:szCs w:val="24"/>
                <w:lang w:eastAsia="es-DO"/>
              </w:rPr>
            </w:pPr>
            <w:r w:rsidRPr="00560220">
              <w:rPr>
                <w:rFonts w:eastAsia="Times New Roman" w:cstheme="minorHAnsi"/>
                <w:color w:val="000000"/>
                <w:sz w:val="24"/>
                <w:szCs w:val="24"/>
                <w:lang w:eastAsia="es-DO"/>
              </w:rPr>
              <w:t>Obras Financiadas</w:t>
            </w:r>
          </w:p>
        </w:tc>
      </w:tr>
      <w:bookmarkEnd w:id="140"/>
    </w:tbl>
    <w:p w14:paraId="031DC091" w14:textId="77777777" w:rsidR="00BB60E8" w:rsidRPr="00560220" w:rsidRDefault="00BB60E8" w:rsidP="00EB71B0">
      <w:pPr>
        <w:rPr>
          <w:rFonts w:cstheme="minorHAnsi"/>
          <w:sz w:val="24"/>
          <w:szCs w:val="24"/>
        </w:rPr>
      </w:pPr>
    </w:p>
    <w:p w14:paraId="3C52ED2D" w14:textId="77777777" w:rsidR="00BB60E8" w:rsidRDefault="00BB60E8" w:rsidP="00EB71B0">
      <w:pPr>
        <w:rPr>
          <w:rFonts w:cstheme="minorHAnsi"/>
        </w:rPr>
      </w:pPr>
    </w:p>
    <w:p w14:paraId="6881FDE7" w14:textId="1F4BDC66" w:rsidR="00EB71B0" w:rsidRPr="00EB71B0" w:rsidRDefault="00EB71B0" w:rsidP="00EB71B0">
      <w:pPr>
        <w:rPr>
          <w:rFonts w:cstheme="minorHAnsi"/>
        </w:rPr>
      </w:pPr>
      <w:r w:rsidRPr="00EB71B0">
        <w:rPr>
          <w:rFonts w:cstheme="minorHAnsi"/>
        </w:rPr>
        <w:br w:type="page"/>
      </w:r>
    </w:p>
    <w:p w14:paraId="5DF66A6C" w14:textId="77777777" w:rsidR="00EB71B0" w:rsidRPr="00EB71B0" w:rsidRDefault="00EB71B0" w:rsidP="00EB71B0">
      <w:pPr>
        <w:spacing w:after="0" w:line="240" w:lineRule="auto"/>
        <w:rPr>
          <w:rFonts w:cstheme="minorHAnsi"/>
          <w:sz w:val="2"/>
          <w:szCs w:val="2"/>
        </w:rPr>
      </w:pPr>
    </w:p>
    <w:p w14:paraId="515D9377" w14:textId="526ED099" w:rsidR="00EB71B0" w:rsidRDefault="00EB71B0" w:rsidP="00CB3EDB">
      <w:pPr>
        <w:pStyle w:val="Ttulo2"/>
        <w:numPr>
          <w:ilvl w:val="1"/>
          <w:numId w:val="17"/>
        </w:numPr>
        <w:tabs>
          <w:tab w:val="left" w:pos="142"/>
        </w:tabs>
        <w:spacing w:before="120" w:line="360" w:lineRule="auto"/>
        <w:ind w:left="567" w:hanging="567"/>
        <w:jc w:val="both"/>
        <w:rPr>
          <w:rFonts w:asciiTheme="minorHAnsi" w:eastAsia="MS Mincho" w:hAnsiTheme="minorHAnsi" w:cstheme="minorHAnsi"/>
          <w:b/>
          <w:bCs/>
          <w:color w:val="00B0F0"/>
          <w:sz w:val="32"/>
          <w:szCs w:val="32"/>
          <w:lang w:val="es-ES_tradnl" w:eastAsia="es-ES"/>
        </w:rPr>
      </w:pPr>
      <w:bookmarkStart w:id="141" w:name="_Toc100331257"/>
      <w:bookmarkStart w:id="142" w:name="_Toc102038039"/>
      <w:bookmarkStart w:id="143" w:name="_Toc102038723"/>
      <w:bookmarkStart w:id="144" w:name="_Toc102048145"/>
      <w:bookmarkStart w:id="145" w:name="_Toc102048174"/>
      <w:bookmarkStart w:id="146" w:name="_Toc102134684"/>
      <w:r w:rsidRPr="004D4C9C">
        <w:rPr>
          <w:rFonts w:asciiTheme="minorHAnsi" w:eastAsia="MS Mincho" w:hAnsiTheme="minorHAnsi" w:cstheme="minorHAnsi"/>
          <w:b/>
          <w:bCs/>
          <w:color w:val="00B0F0"/>
          <w:sz w:val="32"/>
          <w:szCs w:val="32"/>
          <w:lang w:val="es-ES_tradnl" w:eastAsia="es-ES"/>
        </w:rPr>
        <w:t>Resultados Gestión Humana</w:t>
      </w:r>
      <w:bookmarkEnd w:id="141"/>
      <w:bookmarkEnd w:id="142"/>
      <w:bookmarkEnd w:id="143"/>
      <w:bookmarkEnd w:id="144"/>
      <w:bookmarkEnd w:id="145"/>
      <w:bookmarkEnd w:id="146"/>
    </w:p>
    <w:p w14:paraId="4B7260EE" w14:textId="77777777" w:rsidR="00CF5D7D" w:rsidRPr="00CF5D7D" w:rsidRDefault="00CF5D7D" w:rsidP="00E95610">
      <w:pPr>
        <w:spacing w:after="120" w:line="276" w:lineRule="auto"/>
        <w:rPr>
          <w:rFonts w:cstheme="minorHAnsi"/>
          <w:sz w:val="24"/>
          <w:szCs w:val="24"/>
        </w:rPr>
      </w:pPr>
      <w:r w:rsidRPr="00CF5D7D">
        <w:rPr>
          <w:rFonts w:cstheme="minorHAnsi"/>
          <w:sz w:val="24"/>
          <w:szCs w:val="24"/>
        </w:rPr>
        <w:t>A continuación, se muestran los resultados de los indicadores de resultados de la dirección:</w:t>
      </w:r>
    </w:p>
    <w:p w14:paraId="0DEF1B18" w14:textId="5E9F92C0" w:rsidR="00EB71B0" w:rsidRPr="00E4287C" w:rsidRDefault="00EB71B0" w:rsidP="005B58CC">
      <w:pPr>
        <w:spacing w:after="0" w:line="240" w:lineRule="auto"/>
        <w:rPr>
          <w:rFonts w:cstheme="minorHAnsi"/>
          <w:sz w:val="4"/>
          <w:szCs w:val="4"/>
        </w:rPr>
      </w:pPr>
    </w:p>
    <w:tbl>
      <w:tblPr>
        <w:tblStyle w:val="Tablaconcuadrcula5oscura-nfasis56"/>
        <w:tblpPr w:leftFromText="141" w:rightFromText="141" w:vertAnchor="text" w:horzAnchor="page" w:tblpX="1624" w:tblpY="104"/>
        <w:tblW w:w="9386"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5276"/>
        <w:gridCol w:w="1193"/>
        <w:gridCol w:w="1417"/>
        <w:gridCol w:w="1500"/>
      </w:tblGrid>
      <w:tr w:rsidR="00E4287C" w:rsidRPr="00EB71B0" w14:paraId="5E955A59" w14:textId="77777777" w:rsidTr="00E95610">
        <w:trPr>
          <w:cnfStyle w:val="100000000000" w:firstRow="1" w:lastRow="0" w:firstColumn="0" w:lastColumn="0" w:oddVBand="0" w:evenVBand="0" w:oddHBand="0"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76" w:type="dxa"/>
            <w:tcBorders>
              <w:top w:val="none" w:sz="0" w:space="0" w:color="auto"/>
              <w:left w:val="none" w:sz="0" w:space="0" w:color="auto"/>
              <w:right w:val="none" w:sz="0" w:space="0" w:color="auto"/>
            </w:tcBorders>
            <w:shd w:val="clear" w:color="auto" w:fill="002060"/>
            <w:noWrap/>
            <w:vAlign w:val="center"/>
            <w:hideMark/>
          </w:tcPr>
          <w:p w14:paraId="3E3E2404" w14:textId="5436DBFC" w:rsidR="00E4287C" w:rsidRPr="00E4287C" w:rsidRDefault="00E4287C" w:rsidP="00E95610">
            <w:pPr>
              <w:contextualSpacing/>
              <w:rPr>
                <w:rFonts w:eastAsia="Times New Roman" w:cstheme="minorHAnsi"/>
                <w:sz w:val="24"/>
                <w:szCs w:val="24"/>
                <w:lang w:eastAsia="es-DO"/>
              </w:rPr>
            </w:pPr>
            <w:r w:rsidRPr="00E4287C">
              <w:rPr>
                <w:rFonts w:eastAsia="Times New Roman" w:cstheme="minorHAnsi"/>
                <w:sz w:val="24"/>
                <w:szCs w:val="24"/>
                <w:lang w:eastAsia="es-DO"/>
              </w:rPr>
              <w:t>Indicadores</w:t>
            </w:r>
          </w:p>
        </w:tc>
        <w:tc>
          <w:tcPr>
            <w:tcW w:w="1193" w:type="dxa"/>
            <w:tcBorders>
              <w:top w:val="none" w:sz="0" w:space="0" w:color="auto"/>
              <w:left w:val="none" w:sz="0" w:space="0" w:color="auto"/>
              <w:right w:val="none" w:sz="0" w:space="0" w:color="auto"/>
            </w:tcBorders>
            <w:shd w:val="clear" w:color="auto" w:fill="002060"/>
            <w:noWrap/>
            <w:vAlign w:val="center"/>
            <w:hideMark/>
          </w:tcPr>
          <w:p w14:paraId="70F88245" w14:textId="77777777" w:rsidR="00E4287C" w:rsidRPr="00E4287C" w:rsidRDefault="00E4287C" w:rsidP="00E95610">
            <w:pPr>
              <w:contextualSpacing/>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4287C">
              <w:rPr>
                <w:rFonts w:eastAsia="Times New Roman" w:cstheme="minorHAnsi"/>
                <w:sz w:val="24"/>
                <w:szCs w:val="24"/>
                <w:lang w:eastAsia="es-DO"/>
              </w:rPr>
              <w:t>Marzo</w:t>
            </w:r>
          </w:p>
        </w:tc>
        <w:tc>
          <w:tcPr>
            <w:tcW w:w="1417" w:type="dxa"/>
            <w:tcBorders>
              <w:top w:val="none" w:sz="0" w:space="0" w:color="auto"/>
              <w:left w:val="none" w:sz="0" w:space="0" w:color="auto"/>
              <w:right w:val="none" w:sz="0" w:space="0" w:color="auto"/>
            </w:tcBorders>
            <w:shd w:val="clear" w:color="auto" w:fill="002060"/>
            <w:hideMark/>
          </w:tcPr>
          <w:p w14:paraId="08AA8296" w14:textId="77777777" w:rsidR="00E4287C" w:rsidRPr="00E4287C" w:rsidRDefault="00E4287C" w:rsidP="00E95610">
            <w:pPr>
              <w:contextualSpacing/>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4287C">
              <w:rPr>
                <w:rFonts w:eastAsia="Times New Roman" w:cstheme="minorHAnsi"/>
                <w:sz w:val="24"/>
                <w:szCs w:val="24"/>
                <w:lang w:eastAsia="es-DO"/>
              </w:rPr>
              <w:t>Acumulado T1</w:t>
            </w:r>
          </w:p>
        </w:tc>
        <w:tc>
          <w:tcPr>
            <w:tcW w:w="1500" w:type="dxa"/>
            <w:tcBorders>
              <w:top w:val="none" w:sz="0" w:space="0" w:color="auto"/>
              <w:left w:val="none" w:sz="0" w:space="0" w:color="auto"/>
              <w:right w:val="none" w:sz="0" w:space="0" w:color="auto"/>
            </w:tcBorders>
            <w:shd w:val="clear" w:color="auto" w:fill="002060"/>
            <w:hideMark/>
          </w:tcPr>
          <w:p w14:paraId="10606F2A" w14:textId="77777777" w:rsidR="00E4287C" w:rsidRPr="00E4287C" w:rsidRDefault="00E4287C" w:rsidP="00E95610">
            <w:pPr>
              <w:contextualSpacing/>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4287C">
              <w:rPr>
                <w:rFonts w:eastAsia="Times New Roman" w:cstheme="minorHAnsi"/>
                <w:sz w:val="24"/>
                <w:szCs w:val="24"/>
                <w:lang w:eastAsia="es-DO"/>
              </w:rPr>
              <w:t>Acumulado Año</w:t>
            </w:r>
          </w:p>
        </w:tc>
      </w:tr>
      <w:tr w:rsidR="00436C78" w:rsidRPr="00EB71B0" w14:paraId="6556BE4B" w14:textId="77777777" w:rsidTr="00E95610">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tcBorders>
            <w:shd w:val="clear" w:color="auto" w:fill="002060"/>
            <w:vAlign w:val="center"/>
          </w:tcPr>
          <w:p w14:paraId="22B7FC19" w14:textId="7375DDF9" w:rsidR="00436C78" w:rsidRPr="00E4287C" w:rsidRDefault="00436C78" w:rsidP="00E95610">
            <w:pPr>
              <w:spacing w:before="120" w:after="120"/>
              <w:rPr>
                <w:rFonts w:cstheme="minorHAnsi"/>
                <w:sz w:val="24"/>
                <w:szCs w:val="24"/>
              </w:rPr>
            </w:pPr>
            <w:r w:rsidRPr="00E4287C">
              <w:rPr>
                <w:rFonts w:cstheme="minorHAnsi"/>
                <w:sz w:val="24"/>
                <w:szCs w:val="24"/>
              </w:rPr>
              <w:t>Cumplimiento plazos evaluaciones para movimientos de personal y nuevos ingresos</w:t>
            </w:r>
          </w:p>
        </w:tc>
        <w:tc>
          <w:tcPr>
            <w:tcW w:w="1193" w:type="dxa"/>
            <w:shd w:val="clear" w:color="auto" w:fill="BDD6EE" w:themeFill="accent1" w:themeFillTint="66"/>
            <w:noWrap/>
            <w:vAlign w:val="center"/>
          </w:tcPr>
          <w:p w14:paraId="074F16EA" w14:textId="096D6826" w:rsidR="00436C78" w:rsidRPr="00E4287C" w:rsidRDefault="00436C7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17" w:type="dxa"/>
            <w:shd w:val="clear" w:color="auto" w:fill="BDD6EE" w:themeFill="accent1" w:themeFillTint="66"/>
            <w:noWrap/>
            <w:vAlign w:val="center"/>
          </w:tcPr>
          <w:p w14:paraId="002EBB98" w14:textId="1F3B2B8F" w:rsidR="00436C78" w:rsidRPr="00E4287C" w:rsidRDefault="00436C7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500" w:type="dxa"/>
            <w:shd w:val="clear" w:color="auto" w:fill="BDD6EE" w:themeFill="accent1" w:themeFillTint="66"/>
            <w:noWrap/>
            <w:vAlign w:val="center"/>
          </w:tcPr>
          <w:p w14:paraId="1BDF6C9F" w14:textId="7C1777E5" w:rsidR="00436C78" w:rsidRPr="00E4287C" w:rsidRDefault="00436C7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36C78" w:rsidRPr="00EB71B0" w14:paraId="64C9C77F" w14:textId="77777777" w:rsidTr="00E95610">
        <w:trPr>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tcBorders>
            <w:shd w:val="clear" w:color="auto" w:fill="002060"/>
            <w:vAlign w:val="center"/>
          </w:tcPr>
          <w:p w14:paraId="4BCF23C1" w14:textId="30EF6900" w:rsidR="00436C78" w:rsidRPr="00E4287C" w:rsidRDefault="00436C78" w:rsidP="00E95610">
            <w:pPr>
              <w:spacing w:before="120" w:after="120"/>
              <w:rPr>
                <w:rFonts w:cstheme="minorHAnsi"/>
                <w:sz w:val="24"/>
                <w:szCs w:val="24"/>
              </w:rPr>
            </w:pPr>
            <w:r w:rsidRPr="00E4287C">
              <w:rPr>
                <w:rFonts w:cstheme="minorHAnsi"/>
                <w:sz w:val="24"/>
                <w:szCs w:val="24"/>
              </w:rPr>
              <w:t>Cumplimiento de SLA'S (Desarrollo Organizacional)</w:t>
            </w:r>
          </w:p>
        </w:tc>
        <w:tc>
          <w:tcPr>
            <w:tcW w:w="1193" w:type="dxa"/>
            <w:shd w:val="clear" w:color="auto" w:fill="BDD6EE" w:themeFill="accent1" w:themeFillTint="66"/>
            <w:noWrap/>
            <w:vAlign w:val="center"/>
          </w:tcPr>
          <w:p w14:paraId="649B7B27" w14:textId="2752818D" w:rsidR="00436C78" w:rsidRPr="00E4287C" w:rsidRDefault="00436C7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417" w:type="dxa"/>
            <w:shd w:val="clear" w:color="auto" w:fill="BDD6EE" w:themeFill="accent1" w:themeFillTint="66"/>
            <w:noWrap/>
            <w:vAlign w:val="center"/>
          </w:tcPr>
          <w:p w14:paraId="3BD0716B" w14:textId="3C02CA9E" w:rsidR="00436C78" w:rsidRPr="00E4287C" w:rsidRDefault="00436C7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500" w:type="dxa"/>
            <w:shd w:val="clear" w:color="auto" w:fill="BDD6EE" w:themeFill="accent1" w:themeFillTint="66"/>
            <w:noWrap/>
            <w:vAlign w:val="center"/>
          </w:tcPr>
          <w:p w14:paraId="469BDF13" w14:textId="0860D57C" w:rsidR="00436C78" w:rsidRPr="00E4287C" w:rsidRDefault="00436C7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36C78" w:rsidRPr="00EB71B0" w14:paraId="1960AEBB" w14:textId="77777777" w:rsidTr="00E95610">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tcBorders>
            <w:shd w:val="clear" w:color="auto" w:fill="002060"/>
            <w:vAlign w:val="center"/>
          </w:tcPr>
          <w:p w14:paraId="2BF74D0C" w14:textId="586C8107" w:rsidR="00436C78" w:rsidRPr="00E4287C" w:rsidRDefault="00436C78" w:rsidP="00E95610">
            <w:pPr>
              <w:spacing w:before="120" w:after="120"/>
              <w:rPr>
                <w:rFonts w:cstheme="minorHAnsi"/>
                <w:sz w:val="24"/>
                <w:szCs w:val="24"/>
              </w:rPr>
            </w:pPr>
            <w:r w:rsidRPr="00E4287C">
              <w:rPr>
                <w:rFonts w:cstheme="minorHAnsi"/>
                <w:sz w:val="24"/>
                <w:szCs w:val="24"/>
              </w:rPr>
              <w:t>Efectividad del reclutamiento</w:t>
            </w:r>
          </w:p>
        </w:tc>
        <w:tc>
          <w:tcPr>
            <w:tcW w:w="1193" w:type="dxa"/>
            <w:shd w:val="clear" w:color="auto" w:fill="BDD6EE" w:themeFill="accent1" w:themeFillTint="66"/>
            <w:noWrap/>
            <w:vAlign w:val="center"/>
          </w:tcPr>
          <w:p w14:paraId="49538D24" w14:textId="2340C302" w:rsidR="00436C78" w:rsidRPr="00E4287C" w:rsidRDefault="00436C7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417" w:type="dxa"/>
            <w:shd w:val="clear" w:color="auto" w:fill="BDD6EE" w:themeFill="accent1" w:themeFillTint="66"/>
            <w:noWrap/>
            <w:vAlign w:val="center"/>
          </w:tcPr>
          <w:p w14:paraId="255A785E" w14:textId="260FB319" w:rsidR="00436C78" w:rsidRPr="00E4287C" w:rsidRDefault="00436C7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500" w:type="dxa"/>
            <w:shd w:val="clear" w:color="auto" w:fill="BDD6EE" w:themeFill="accent1" w:themeFillTint="66"/>
            <w:noWrap/>
            <w:vAlign w:val="center"/>
          </w:tcPr>
          <w:p w14:paraId="1AC88345" w14:textId="43568698" w:rsidR="00436C78" w:rsidRPr="00E4287C" w:rsidRDefault="00436C7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36C78" w:rsidRPr="00EB71B0" w14:paraId="303B9639" w14:textId="77777777" w:rsidTr="00E95610">
        <w:trPr>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tcBorders>
            <w:shd w:val="clear" w:color="auto" w:fill="002060"/>
            <w:vAlign w:val="center"/>
          </w:tcPr>
          <w:p w14:paraId="2D1C0C68" w14:textId="274EB0F2" w:rsidR="00436C78" w:rsidRPr="00E4287C" w:rsidRDefault="00436C78" w:rsidP="00E95610">
            <w:pPr>
              <w:spacing w:before="120" w:after="120"/>
              <w:rPr>
                <w:rFonts w:cstheme="minorHAnsi"/>
                <w:sz w:val="24"/>
                <w:szCs w:val="24"/>
              </w:rPr>
            </w:pPr>
            <w:r w:rsidRPr="00E4287C">
              <w:rPr>
                <w:rFonts w:cstheme="minorHAnsi"/>
                <w:sz w:val="24"/>
                <w:szCs w:val="24"/>
              </w:rPr>
              <w:t>Cero demandas laborales procedentes</w:t>
            </w:r>
          </w:p>
        </w:tc>
        <w:tc>
          <w:tcPr>
            <w:tcW w:w="1193" w:type="dxa"/>
            <w:shd w:val="clear" w:color="auto" w:fill="BDD6EE" w:themeFill="accent1" w:themeFillTint="66"/>
            <w:noWrap/>
            <w:vAlign w:val="center"/>
          </w:tcPr>
          <w:p w14:paraId="2814CEC5" w14:textId="0685F3D4" w:rsidR="00436C78" w:rsidRPr="00E4287C" w:rsidRDefault="00436C7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417" w:type="dxa"/>
            <w:shd w:val="clear" w:color="auto" w:fill="BDD6EE" w:themeFill="accent1" w:themeFillTint="66"/>
            <w:noWrap/>
            <w:vAlign w:val="center"/>
          </w:tcPr>
          <w:p w14:paraId="414D1F01" w14:textId="131B180A" w:rsidR="00436C78" w:rsidRPr="00E4287C" w:rsidRDefault="00436C7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500" w:type="dxa"/>
            <w:shd w:val="clear" w:color="auto" w:fill="BDD6EE" w:themeFill="accent1" w:themeFillTint="66"/>
            <w:noWrap/>
            <w:vAlign w:val="center"/>
          </w:tcPr>
          <w:p w14:paraId="46AB2F1F" w14:textId="1175E305" w:rsidR="00436C78" w:rsidRPr="00E4287C" w:rsidRDefault="00436C7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36C78" w:rsidRPr="00EB71B0" w14:paraId="3971AEEE" w14:textId="77777777" w:rsidTr="00E95610">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tcBorders>
            <w:shd w:val="clear" w:color="auto" w:fill="002060"/>
            <w:vAlign w:val="center"/>
          </w:tcPr>
          <w:p w14:paraId="78FEDA00" w14:textId="7ADE22FF" w:rsidR="00436C78" w:rsidRPr="00E4287C" w:rsidRDefault="00436C78" w:rsidP="00E95610">
            <w:pPr>
              <w:spacing w:before="120" w:after="120"/>
              <w:rPr>
                <w:rFonts w:cstheme="minorHAnsi"/>
                <w:sz w:val="24"/>
                <w:szCs w:val="24"/>
              </w:rPr>
            </w:pPr>
            <w:r w:rsidRPr="00E4287C">
              <w:rPr>
                <w:rFonts w:cstheme="minorHAnsi"/>
                <w:sz w:val="24"/>
                <w:szCs w:val="24"/>
              </w:rPr>
              <w:t>Cumplimiento de SLA'S (Relaciones Laborales)</w:t>
            </w:r>
          </w:p>
        </w:tc>
        <w:tc>
          <w:tcPr>
            <w:tcW w:w="1193" w:type="dxa"/>
            <w:shd w:val="clear" w:color="auto" w:fill="BDD6EE" w:themeFill="accent1" w:themeFillTint="66"/>
            <w:noWrap/>
            <w:vAlign w:val="center"/>
          </w:tcPr>
          <w:p w14:paraId="63FE3546" w14:textId="7E67BBAD" w:rsidR="00436C78" w:rsidRPr="00E4287C" w:rsidRDefault="00436C7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417" w:type="dxa"/>
            <w:shd w:val="clear" w:color="auto" w:fill="BDD6EE" w:themeFill="accent1" w:themeFillTint="66"/>
            <w:noWrap/>
            <w:vAlign w:val="center"/>
          </w:tcPr>
          <w:p w14:paraId="2A4EA143" w14:textId="7292F0CF" w:rsidR="00436C78" w:rsidRPr="00E4287C" w:rsidRDefault="00436C7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500" w:type="dxa"/>
            <w:shd w:val="clear" w:color="auto" w:fill="BDD6EE" w:themeFill="accent1" w:themeFillTint="66"/>
            <w:noWrap/>
            <w:vAlign w:val="center"/>
          </w:tcPr>
          <w:p w14:paraId="258D5139" w14:textId="0A2D25AC" w:rsidR="00436C78" w:rsidRPr="00E4287C" w:rsidRDefault="00436C7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EC5C18" w:rsidRPr="00EB71B0" w14:paraId="723904D6" w14:textId="77777777" w:rsidTr="00E95610">
        <w:trPr>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tcBorders>
            <w:shd w:val="clear" w:color="auto" w:fill="002060"/>
            <w:vAlign w:val="center"/>
          </w:tcPr>
          <w:p w14:paraId="5950B547" w14:textId="1499CD88" w:rsidR="00EC5C18" w:rsidRPr="00E4287C" w:rsidRDefault="00EC5C18" w:rsidP="00E95610">
            <w:pPr>
              <w:spacing w:before="120" w:after="120"/>
              <w:rPr>
                <w:rFonts w:cstheme="minorHAnsi"/>
                <w:sz w:val="24"/>
                <w:szCs w:val="24"/>
              </w:rPr>
            </w:pPr>
            <w:r w:rsidRPr="00E4287C">
              <w:rPr>
                <w:rFonts w:cstheme="minorHAnsi"/>
                <w:sz w:val="24"/>
                <w:szCs w:val="24"/>
              </w:rPr>
              <w:t>Cero errores de nómina (binario)</w:t>
            </w:r>
          </w:p>
        </w:tc>
        <w:tc>
          <w:tcPr>
            <w:tcW w:w="1193" w:type="dxa"/>
            <w:shd w:val="clear" w:color="auto" w:fill="BDD6EE" w:themeFill="accent1" w:themeFillTint="66"/>
            <w:noWrap/>
            <w:vAlign w:val="center"/>
          </w:tcPr>
          <w:p w14:paraId="08475650" w14:textId="58AD011D" w:rsidR="00EC5C18" w:rsidRPr="00E4287C" w:rsidRDefault="00EC5C1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417" w:type="dxa"/>
            <w:shd w:val="clear" w:color="auto" w:fill="BDD6EE" w:themeFill="accent1" w:themeFillTint="66"/>
            <w:noWrap/>
            <w:vAlign w:val="center"/>
          </w:tcPr>
          <w:p w14:paraId="33C6F5A8" w14:textId="4D2519A8" w:rsidR="00EC5C18" w:rsidRPr="00E4287C" w:rsidRDefault="00EC5C1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500" w:type="dxa"/>
            <w:shd w:val="clear" w:color="auto" w:fill="BDD6EE" w:themeFill="accent1" w:themeFillTint="66"/>
            <w:noWrap/>
            <w:vAlign w:val="center"/>
          </w:tcPr>
          <w:p w14:paraId="72CB0984" w14:textId="23561A13" w:rsidR="00EC5C18" w:rsidRPr="00E4287C" w:rsidRDefault="00EC5C1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EC5C18" w:rsidRPr="00EB71B0" w14:paraId="3A019071" w14:textId="77777777" w:rsidTr="00E95610">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tcBorders>
            <w:shd w:val="clear" w:color="auto" w:fill="002060"/>
            <w:vAlign w:val="center"/>
          </w:tcPr>
          <w:p w14:paraId="107B7790" w14:textId="77777777" w:rsidR="00EC5C18" w:rsidRPr="00E4287C" w:rsidRDefault="00EC5C18" w:rsidP="00E95610">
            <w:pPr>
              <w:spacing w:before="120" w:after="120"/>
              <w:rPr>
                <w:rFonts w:cstheme="minorHAnsi"/>
                <w:sz w:val="24"/>
                <w:szCs w:val="24"/>
              </w:rPr>
            </w:pPr>
            <w:r w:rsidRPr="00E4287C">
              <w:rPr>
                <w:rFonts w:cstheme="minorHAnsi"/>
                <w:sz w:val="24"/>
                <w:szCs w:val="24"/>
              </w:rPr>
              <w:t>Mantener el índice de equidad interna</w:t>
            </w:r>
          </w:p>
        </w:tc>
        <w:tc>
          <w:tcPr>
            <w:tcW w:w="1193" w:type="dxa"/>
            <w:shd w:val="clear" w:color="auto" w:fill="BDD6EE" w:themeFill="accent1" w:themeFillTint="66"/>
            <w:noWrap/>
            <w:vAlign w:val="center"/>
          </w:tcPr>
          <w:p w14:paraId="6BA67F7D" w14:textId="7C45D7A2" w:rsidR="00EC5C18" w:rsidRPr="00E4287C" w:rsidRDefault="00EC5C1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417" w:type="dxa"/>
            <w:shd w:val="clear" w:color="auto" w:fill="BDD6EE" w:themeFill="accent1" w:themeFillTint="66"/>
            <w:noWrap/>
            <w:vAlign w:val="center"/>
          </w:tcPr>
          <w:p w14:paraId="6D75D6BE" w14:textId="39330ECA" w:rsidR="00EC5C18" w:rsidRPr="00E4287C" w:rsidRDefault="00EC5C1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500" w:type="dxa"/>
            <w:shd w:val="clear" w:color="auto" w:fill="BDD6EE" w:themeFill="accent1" w:themeFillTint="66"/>
            <w:noWrap/>
            <w:vAlign w:val="center"/>
          </w:tcPr>
          <w:p w14:paraId="5CBC2C6F" w14:textId="76CB2496" w:rsidR="00EC5C18" w:rsidRPr="00E4287C" w:rsidRDefault="00EC5C18"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36C78" w:rsidRPr="00EB71B0" w14:paraId="1CEFC50A" w14:textId="77777777" w:rsidTr="00E95610">
        <w:trPr>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tcBorders>
            <w:shd w:val="clear" w:color="auto" w:fill="002060"/>
            <w:vAlign w:val="center"/>
          </w:tcPr>
          <w:p w14:paraId="690F0B07" w14:textId="5465EB27" w:rsidR="00436C78" w:rsidRPr="00E4287C" w:rsidRDefault="00436C78" w:rsidP="00E95610">
            <w:pPr>
              <w:spacing w:before="120" w:after="120"/>
              <w:rPr>
                <w:rFonts w:cstheme="minorHAnsi"/>
                <w:sz w:val="24"/>
                <w:szCs w:val="24"/>
              </w:rPr>
            </w:pPr>
            <w:r w:rsidRPr="00E4287C">
              <w:rPr>
                <w:rFonts w:cstheme="minorHAnsi"/>
                <w:sz w:val="24"/>
                <w:szCs w:val="24"/>
              </w:rPr>
              <w:t xml:space="preserve">Cantidad </w:t>
            </w:r>
            <w:r w:rsidR="00E1601A">
              <w:rPr>
                <w:rFonts w:cstheme="minorHAnsi"/>
                <w:sz w:val="24"/>
                <w:szCs w:val="24"/>
              </w:rPr>
              <w:t>h</w:t>
            </w:r>
            <w:r w:rsidRPr="00E4287C">
              <w:rPr>
                <w:rFonts w:cstheme="minorHAnsi"/>
                <w:sz w:val="24"/>
                <w:szCs w:val="24"/>
              </w:rPr>
              <w:t>oras hombre de capacitación</w:t>
            </w:r>
          </w:p>
        </w:tc>
        <w:tc>
          <w:tcPr>
            <w:tcW w:w="1193" w:type="dxa"/>
            <w:shd w:val="clear" w:color="auto" w:fill="BDD6EE" w:themeFill="accent1" w:themeFillTint="66"/>
            <w:noWrap/>
            <w:vAlign w:val="center"/>
          </w:tcPr>
          <w:p w14:paraId="0126EC6E" w14:textId="418CCB1B" w:rsidR="00436C78" w:rsidRPr="00E4287C" w:rsidRDefault="00436C78"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417" w:type="dxa"/>
            <w:shd w:val="clear" w:color="auto" w:fill="BDD6EE" w:themeFill="accent1" w:themeFillTint="66"/>
            <w:noWrap/>
            <w:vAlign w:val="center"/>
          </w:tcPr>
          <w:p w14:paraId="4D48E61E" w14:textId="798D2BF0" w:rsidR="00436C78" w:rsidRPr="00E4287C" w:rsidRDefault="00F72386"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75.50</w:t>
            </w:r>
            <w:r w:rsidR="00E95610">
              <w:rPr>
                <w:rFonts w:eastAsia="Times New Roman" w:cstheme="minorHAnsi"/>
                <w:sz w:val="24"/>
                <w:szCs w:val="24"/>
                <w:lang w:eastAsia="es-DO"/>
              </w:rPr>
              <w:t>%</w:t>
            </w:r>
          </w:p>
        </w:tc>
        <w:tc>
          <w:tcPr>
            <w:tcW w:w="1500" w:type="dxa"/>
            <w:shd w:val="clear" w:color="auto" w:fill="BDD6EE" w:themeFill="accent1" w:themeFillTint="66"/>
            <w:noWrap/>
            <w:vAlign w:val="center"/>
          </w:tcPr>
          <w:p w14:paraId="00B0E28C" w14:textId="79EED4A9" w:rsidR="00436C78" w:rsidRPr="00E4287C" w:rsidRDefault="00F72386"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18.87%</w:t>
            </w:r>
          </w:p>
        </w:tc>
      </w:tr>
      <w:tr w:rsidR="00F72386" w:rsidRPr="00EB71B0" w14:paraId="3EBD60CF" w14:textId="77777777" w:rsidTr="00E95610">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tcBorders>
            <w:shd w:val="clear" w:color="auto" w:fill="002060"/>
            <w:vAlign w:val="center"/>
          </w:tcPr>
          <w:p w14:paraId="3566E29B" w14:textId="77777777" w:rsidR="00F72386" w:rsidRPr="00E4287C" w:rsidRDefault="00F72386" w:rsidP="00E95610">
            <w:pPr>
              <w:spacing w:before="120" w:after="120"/>
              <w:rPr>
                <w:rFonts w:cstheme="minorHAnsi"/>
                <w:sz w:val="24"/>
                <w:szCs w:val="24"/>
              </w:rPr>
            </w:pPr>
            <w:r w:rsidRPr="00E4287C">
              <w:rPr>
                <w:rFonts w:cstheme="minorHAnsi"/>
                <w:sz w:val="24"/>
                <w:szCs w:val="24"/>
              </w:rPr>
              <w:t>Disminución de accidentes laborales (interno)</w:t>
            </w:r>
          </w:p>
        </w:tc>
        <w:tc>
          <w:tcPr>
            <w:tcW w:w="1193" w:type="dxa"/>
            <w:shd w:val="clear" w:color="auto" w:fill="BDD6EE" w:themeFill="accent1" w:themeFillTint="66"/>
            <w:noWrap/>
            <w:vAlign w:val="center"/>
          </w:tcPr>
          <w:p w14:paraId="47102EB6" w14:textId="26CBFEEE" w:rsidR="00F72386" w:rsidRPr="00E4287C" w:rsidRDefault="00F72386"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417" w:type="dxa"/>
            <w:shd w:val="clear" w:color="auto" w:fill="BDD6EE" w:themeFill="accent1" w:themeFillTint="66"/>
            <w:noWrap/>
            <w:vAlign w:val="center"/>
          </w:tcPr>
          <w:p w14:paraId="52DCC88B" w14:textId="58D76A9C" w:rsidR="00F72386" w:rsidRPr="00E4287C" w:rsidRDefault="00F72386"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500" w:type="dxa"/>
            <w:shd w:val="clear" w:color="auto" w:fill="BDD6EE" w:themeFill="accent1" w:themeFillTint="66"/>
            <w:noWrap/>
            <w:vAlign w:val="center"/>
          </w:tcPr>
          <w:p w14:paraId="7B0660D2" w14:textId="0621B5A1" w:rsidR="00F72386" w:rsidRPr="00E4287C" w:rsidRDefault="00F72386" w:rsidP="00E95610">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8F1172">
              <w:rPr>
                <w:rFonts w:eastAsia="Times New Roman" w:cstheme="minorHAnsi"/>
                <w:sz w:val="24"/>
                <w:szCs w:val="24"/>
                <w:lang w:eastAsia="es-DO"/>
              </w:rPr>
              <w:t>25.00%</w:t>
            </w:r>
          </w:p>
        </w:tc>
      </w:tr>
      <w:tr w:rsidR="00F72386" w:rsidRPr="00EB71B0" w14:paraId="1852934E" w14:textId="77777777" w:rsidTr="00E95610">
        <w:trPr>
          <w:trHeight w:val="680"/>
        </w:trPr>
        <w:tc>
          <w:tcPr>
            <w:cnfStyle w:val="001000000000" w:firstRow="0" w:lastRow="0" w:firstColumn="1" w:lastColumn="0" w:oddVBand="0" w:evenVBand="0" w:oddHBand="0" w:evenHBand="0" w:firstRowFirstColumn="0" w:firstRowLastColumn="0" w:lastRowFirstColumn="0" w:lastRowLastColumn="0"/>
            <w:tcW w:w="5276" w:type="dxa"/>
            <w:tcBorders>
              <w:left w:val="single" w:sz="24" w:space="0" w:color="FFFFFF" w:themeColor="background1"/>
              <w:bottom w:val="single" w:sz="24" w:space="0" w:color="FFFFFF" w:themeColor="background1"/>
            </w:tcBorders>
            <w:shd w:val="clear" w:color="auto" w:fill="002060"/>
            <w:vAlign w:val="center"/>
          </w:tcPr>
          <w:p w14:paraId="0237BD3E" w14:textId="77777777" w:rsidR="00F72386" w:rsidRPr="00E4287C" w:rsidRDefault="00F72386" w:rsidP="00E95610">
            <w:pPr>
              <w:spacing w:before="120" w:after="120"/>
              <w:rPr>
                <w:rFonts w:cstheme="minorHAnsi"/>
                <w:sz w:val="24"/>
                <w:szCs w:val="24"/>
              </w:rPr>
            </w:pPr>
            <w:r w:rsidRPr="00E4287C">
              <w:rPr>
                <w:rFonts w:cstheme="minorHAnsi"/>
                <w:sz w:val="24"/>
                <w:szCs w:val="24"/>
              </w:rPr>
              <w:t>Disminución de accidentes laborales (tránsito)</w:t>
            </w:r>
          </w:p>
        </w:tc>
        <w:tc>
          <w:tcPr>
            <w:tcW w:w="1193" w:type="dxa"/>
            <w:shd w:val="clear" w:color="auto" w:fill="BDD6EE" w:themeFill="accent1" w:themeFillTint="66"/>
            <w:noWrap/>
            <w:vAlign w:val="center"/>
          </w:tcPr>
          <w:p w14:paraId="2F63B769" w14:textId="3EC8CAFC" w:rsidR="00F72386" w:rsidRPr="00E4287C" w:rsidRDefault="00F72386"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417" w:type="dxa"/>
            <w:shd w:val="clear" w:color="auto" w:fill="BDD6EE" w:themeFill="accent1" w:themeFillTint="66"/>
            <w:noWrap/>
            <w:vAlign w:val="center"/>
          </w:tcPr>
          <w:p w14:paraId="1F80005B" w14:textId="5B21DB28" w:rsidR="00F72386" w:rsidRPr="00E4287C" w:rsidRDefault="00F72386"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D2ACD">
              <w:rPr>
                <w:rFonts w:eastAsia="Times New Roman" w:cstheme="minorHAnsi"/>
                <w:sz w:val="24"/>
                <w:szCs w:val="24"/>
                <w:lang w:eastAsia="es-DO"/>
              </w:rPr>
              <w:t>100.00%</w:t>
            </w:r>
          </w:p>
        </w:tc>
        <w:tc>
          <w:tcPr>
            <w:tcW w:w="1500" w:type="dxa"/>
            <w:shd w:val="clear" w:color="auto" w:fill="BDD6EE" w:themeFill="accent1" w:themeFillTint="66"/>
            <w:noWrap/>
            <w:vAlign w:val="center"/>
          </w:tcPr>
          <w:p w14:paraId="0C9A58EF" w14:textId="564190D8" w:rsidR="00F72386" w:rsidRPr="00E4287C" w:rsidRDefault="00F72386" w:rsidP="00E95610">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8F1172">
              <w:rPr>
                <w:rFonts w:eastAsia="Times New Roman" w:cstheme="minorHAnsi"/>
                <w:sz w:val="24"/>
                <w:szCs w:val="24"/>
                <w:lang w:eastAsia="es-DO"/>
              </w:rPr>
              <w:t>25.00%</w:t>
            </w:r>
          </w:p>
        </w:tc>
      </w:tr>
    </w:tbl>
    <w:p w14:paraId="69BEEF30" w14:textId="090821CA" w:rsidR="00EB71B0" w:rsidRPr="00EB71B0" w:rsidRDefault="00EB71B0" w:rsidP="00E95610">
      <w:pPr>
        <w:spacing w:before="120" w:after="120" w:line="360" w:lineRule="auto"/>
        <w:rPr>
          <w:rFonts w:cstheme="minorHAnsi"/>
          <w:sz w:val="10"/>
          <w:szCs w:val="10"/>
        </w:rPr>
      </w:pPr>
    </w:p>
    <w:p w14:paraId="0D3A3804" w14:textId="77777777" w:rsidR="00BE67D0" w:rsidRDefault="00BE67D0" w:rsidP="00E95610">
      <w:pPr>
        <w:spacing w:before="120" w:after="120" w:line="360" w:lineRule="auto"/>
        <w:jc w:val="both"/>
        <w:rPr>
          <w:rFonts w:cstheme="minorHAnsi"/>
          <w:sz w:val="24"/>
          <w:szCs w:val="24"/>
        </w:rPr>
      </w:pPr>
    </w:p>
    <w:p w14:paraId="0DCB569A" w14:textId="77777777" w:rsidR="00BE67D0" w:rsidRDefault="00BE67D0" w:rsidP="00E95610">
      <w:pPr>
        <w:spacing w:before="120" w:after="120" w:line="360" w:lineRule="auto"/>
        <w:jc w:val="both"/>
        <w:rPr>
          <w:rFonts w:cstheme="minorHAnsi"/>
          <w:sz w:val="24"/>
          <w:szCs w:val="24"/>
        </w:rPr>
      </w:pPr>
    </w:p>
    <w:p w14:paraId="65DBBA1C" w14:textId="77777777" w:rsidR="00BE67D0" w:rsidRDefault="00BE67D0" w:rsidP="00E95610">
      <w:pPr>
        <w:spacing w:before="120" w:after="120" w:line="360" w:lineRule="auto"/>
        <w:jc w:val="both"/>
        <w:rPr>
          <w:rFonts w:cstheme="minorHAnsi"/>
          <w:sz w:val="24"/>
          <w:szCs w:val="24"/>
        </w:rPr>
      </w:pPr>
    </w:p>
    <w:p w14:paraId="71255C04" w14:textId="77777777" w:rsidR="00BE67D0" w:rsidRDefault="00BE67D0" w:rsidP="00E95610">
      <w:pPr>
        <w:spacing w:before="120" w:after="120" w:line="360" w:lineRule="auto"/>
        <w:jc w:val="both"/>
        <w:rPr>
          <w:rFonts w:cstheme="minorHAnsi"/>
          <w:sz w:val="24"/>
          <w:szCs w:val="24"/>
        </w:rPr>
      </w:pPr>
    </w:p>
    <w:p w14:paraId="019260DA" w14:textId="77777777" w:rsidR="00BE67D0" w:rsidRDefault="00BE67D0" w:rsidP="00E95610">
      <w:pPr>
        <w:spacing w:before="120" w:after="120" w:line="360" w:lineRule="auto"/>
        <w:jc w:val="both"/>
        <w:rPr>
          <w:rFonts w:cstheme="minorHAnsi"/>
          <w:sz w:val="24"/>
          <w:szCs w:val="24"/>
        </w:rPr>
      </w:pPr>
    </w:p>
    <w:p w14:paraId="64FEB577" w14:textId="77777777" w:rsidR="00BE67D0" w:rsidRDefault="00BE67D0" w:rsidP="00E95610">
      <w:pPr>
        <w:spacing w:before="120" w:after="120" w:line="360" w:lineRule="auto"/>
        <w:jc w:val="both"/>
        <w:rPr>
          <w:rFonts w:cstheme="minorHAnsi"/>
          <w:sz w:val="24"/>
          <w:szCs w:val="24"/>
        </w:rPr>
      </w:pPr>
    </w:p>
    <w:p w14:paraId="67CFCD0E" w14:textId="47C4D3D0" w:rsidR="00A86004" w:rsidRPr="006F43C6" w:rsidRDefault="007B624C" w:rsidP="00E95610">
      <w:pPr>
        <w:spacing w:before="120" w:after="120" w:line="360" w:lineRule="auto"/>
        <w:jc w:val="both"/>
        <w:rPr>
          <w:sz w:val="28"/>
          <w:szCs w:val="28"/>
        </w:rPr>
      </w:pPr>
      <w:r>
        <w:rPr>
          <w:rFonts w:cstheme="minorHAnsi"/>
          <w:sz w:val="24"/>
          <w:szCs w:val="24"/>
        </w:rPr>
        <w:t>E</w:t>
      </w:r>
      <w:r w:rsidR="00121C88" w:rsidRPr="00B4330C">
        <w:rPr>
          <w:rFonts w:cstheme="minorHAnsi"/>
          <w:sz w:val="24"/>
          <w:szCs w:val="24"/>
        </w:rPr>
        <w:t xml:space="preserve">n </w:t>
      </w:r>
      <w:r w:rsidR="00121C88">
        <w:rPr>
          <w:rFonts w:cstheme="minorHAnsi"/>
          <w:sz w:val="24"/>
          <w:szCs w:val="24"/>
        </w:rPr>
        <w:t>el siguiente gráfico se visualiza el nivel de cumplimiento del POA de las áreas de Gestión Humana en el mes de marzo:</w:t>
      </w:r>
      <w:r w:rsidR="00240081">
        <w:rPr>
          <w:rFonts w:cstheme="minorHAnsi"/>
          <w:sz w:val="24"/>
          <w:szCs w:val="24"/>
        </w:rPr>
        <w:t xml:space="preserve"> </w:t>
      </w:r>
    </w:p>
    <w:p w14:paraId="197E1FED" w14:textId="7A3102D1" w:rsidR="007711F7" w:rsidRDefault="00DC02FB" w:rsidP="00564C7D">
      <w:pPr>
        <w:spacing w:after="120" w:line="276" w:lineRule="auto"/>
        <w:jc w:val="both"/>
        <w:rPr>
          <w:sz w:val="24"/>
          <w:szCs w:val="24"/>
        </w:rPr>
      </w:pPr>
      <w:r>
        <w:rPr>
          <w:noProof/>
          <w:lang w:val="es-ES" w:eastAsia="es-ES"/>
        </w:rPr>
        <w:drawing>
          <wp:inline distT="0" distB="0" distL="0" distR="0" wp14:anchorId="11349F32" wp14:editId="1BB847D8">
            <wp:extent cx="6029325" cy="2419350"/>
            <wp:effectExtent l="0" t="0" r="0" b="0"/>
            <wp:docPr id="81" name="Gráfico 81">
              <a:extLst xmlns:a="http://schemas.openxmlformats.org/drawingml/2006/main">
                <a:ext uri="{FF2B5EF4-FFF2-40B4-BE49-F238E27FC236}">
                  <a16:creationId xmlns:a16="http://schemas.microsoft.com/office/drawing/2014/main" id="{BDC1BED3-BC27-4919-BE47-3FB49308E23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6A330183" w14:textId="45460815" w:rsidR="00BE67D0" w:rsidRDefault="00BE67D0" w:rsidP="00F151D7">
      <w:pPr>
        <w:spacing w:after="120" w:line="276" w:lineRule="auto"/>
        <w:ind w:left="-57"/>
        <w:jc w:val="both"/>
        <w:rPr>
          <w:sz w:val="24"/>
          <w:szCs w:val="24"/>
        </w:rPr>
      </w:pPr>
      <w:r>
        <w:rPr>
          <w:rFonts w:eastAsia="MS Mincho" w:cstheme="minorHAnsi"/>
          <w:b/>
          <w:bCs/>
          <w:noProof/>
          <w:color w:val="00B0F0"/>
          <w:sz w:val="32"/>
          <w:szCs w:val="32"/>
          <w:lang w:val="es-ES" w:eastAsia="es-ES"/>
        </w:rPr>
        <mc:AlternateContent>
          <mc:Choice Requires="wpg">
            <w:drawing>
              <wp:anchor distT="0" distB="0" distL="114300" distR="114300" simplePos="0" relativeHeight="251821056" behindDoc="0" locked="0" layoutInCell="1" allowOverlap="1" wp14:anchorId="529F6867" wp14:editId="60C0C10C">
                <wp:simplePos x="0" y="0"/>
                <wp:positionH relativeFrom="column">
                  <wp:posOffset>1663065</wp:posOffset>
                </wp:positionH>
                <wp:positionV relativeFrom="paragraph">
                  <wp:posOffset>114935</wp:posOffset>
                </wp:positionV>
                <wp:extent cx="2699562" cy="723809"/>
                <wp:effectExtent l="38100" t="38100" r="348615" b="343535"/>
                <wp:wrapNone/>
                <wp:docPr id="59" name="Grupo 59"/>
                <wp:cNvGraphicFramePr/>
                <a:graphic xmlns:a="http://schemas.openxmlformats.org/drawingml/2006/main">
                  <a:graphicData uri="http://schemas.microsoft.com/office/word/2010/wordprocessingGroup">
                    <wpg:wgp>
                      <wpg:cNvGrpSpPr/>
                      <wpg:grpSpPr>
                        <a:xfrm>
                          <a:off x="0" y="0"/>
                          <a:ext cx="2699562" cy="723809"/>
                          <a:chOff x="-848163" y="100751"/>
                          <a:chExt cx="2700517" cy="724224"/>
                        </a:xfrm>
                      </wpg:grpSpPr>
                      <wps:wsp>
                        <wps:cNvPr id="75" name="Diagrama de flujo: conector 78"/>
                        <wps:cNvSpPr/>
                        <wps:spPr>
                          <a:xfrm>
                            <a:off x="-848163" y="104835"/>
                            <a:ext cx="900205" cy="720140"/>
                          </a:xfrm>
                          <a:prstGeom prst="rect">
                            <a:avLst/>
                          </a:prstGeom>
                          <a:solidFill>
                            <a:srgbClr val="002060"/>
                          </a:solidFill>
                          <a:ln w="38100" cap="flat" cmpd="sng" algn="ctr">
                            <a:noFill/>
                            <a:prstDash val="solid"/>
                            <a:miter lim="800000"/>
                          </a:ln>
                          <a:effectLst>
                            <a:outerShdw blurRad="190500" dist="228600" dir="2700000" algn="ctr">
                              <a:srgbClr val="000000">
                                <a:alpha val="30000"/>
                              </a:srgbClr>
                            </a:outerShdw>
                          </a:effectLst>
                        </wps:spPr>
                        <wps:txbx>
                          <w:txbxContent>
                            <w:p w14:paraId="752B3997" w14:textId="77777777" w:rsidR="00EB71B0" w:rsidRPr="008264AD"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264AD">
                                <w:rPr>
                                  <w:rFonts w:asciiTheme="minorHAnsi" w:eastAsia="Calibri" w:hAnsi="Calibri"/>
                                  <w:color w:val="FFFFFF"/>
                                  <w:kern w:val="24"/>
                                  <w:sz w:val="28"/>
                                  <w:szCs w:val="28"/>
                                  <w:u w:val="single"/>
                                  <w:lang w:val="es-ES"/>
                                </w:rPr>
                                <w:t>Enero</w:t>
                              </w:r>
                            </w:p>
                            <w:p w14:paraId="164D44D4" w14:textId="77777777" w:rsidR="00EB71B0" w:rsidRPr="008264AD" w:rsidRDefault="00EB71B0" w:rsidP="00EB71B0">
                              <w:pPr>
                                <w:pStyle w:val="NormalWeb"/>
                                <w:spacing w:before="0" w:beforeAutospacing="0" w:after="0" w:afterAutospacing="0" w:line="256" w:lineRule="auto"/>
                                <w:jc w:val="center"/>
                                <w:rPr>
                                  <w:b/>
                                  <w:bCs/>
                                  <w:sz w:val="28"/>
                                  <w:szCs w:val="28"/>
                                </w:rPr>
                              </w:pPr>
                              <w:r w:rsidRPr="008264AD">
                                <w:rPr>
                                  <w:rFonts w:asciiTheme="minorHAnsi" w:eastAsia="Calibri" w:hAnsi="Calibri"/>
                                  <w:b/>
                                  <w:bCs/>
                                  <w:color w:val="FFFFFF"/>
                                  <w:kern w:val="24"/>
                                  <w:sz w:val="28"/>
                                  <w:szCs w:val="28"/>
                                  <w:lang w:val="es-ES"/>
                                </w:rPr>
                                <w:t>97.38%</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76" name="Diagrama de flujo: conector 76"/>
                        <wps:cNvSpPr/>
                        <wps:spPr>
                          <a:xfrm>
                            <a:off x="52039" y="100751"/>
                            <a:ext cx="900205" cy="720140"/>
                          </a:xfrm>
                          <a:prstGeom prst="rect">
                            <a:avLst/>
                          </a:prstGeom>
                          <a:solidFill>
                            <a:srgbClr val="0070C0"/>
                          </a:solidFill>
                          <a:ln w="38100" cap="flat" cmpd="sng" algn="ctr">
                            <a:noFill/>
                            <a:prstDash val="solid"/>
                            <a:miter lim="800000"/>
                          </a:ln>
                          <a:effectLst>
                            <a:outerShdw blurRad="190500" dist="228600" dir="2700000" algn="ctr">
                              <a:srgbClr val="000000">
                                <a:alpha val="30000"/>
                              </a:srgbClr>
                            </a:outerShdw>
                          </a:effectLst>
                        </wps:spPr>
                        <wps:txbx>
                          <w:txbxContent>
                            <w:p w14:paraId="0C5343DF" w14:textId="77777777" w:rsidR="00EB71B0" w:rsidRPr="008264AD"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264AD">
                                <w:rPr>
                                  <w:rFonts w:asciiTheme="minorHAnsi" w:eastAsia="Calibri" w:hAnsi="Calibri"/>
                                  <w:color w:val="FFFFFF"/>
                                  <w:kern w:val="24"/>
                                  <w:sz w:val="28"/>
                                  <w:szCs w:val="28"/>
                                  <w:u w:val="single"/>
                                  <w:lang w:val="es-ES"/>
                                </w:rPr>
                                <w:t>Febrero</w:t>
                              </w:r>
                            </w:p>
                            <w:p w14:paraId="715F6ED1" w14:textId="77777777" w:rsidR="00EB71B0" w:rsidRPr="008264AD" w:rsidRDefault="00EB71B0" w:rsidP="00EB71B0">
                              <w:pPr>
                                <w:pStyle w:val="NormalWeb"/>
                                <w:spacing w:before="0" w:beforeAutospacing="0" w:after="0" w:afterAutospacing="0" w:line="256" w:lineRule="auto"/>
                                <w:jc w:val="center"/>
                                <w:rPr>
                                  <w:b/>
                                  <w:bCs/>
                                  <w:sz w:val="28"/>
                                  <w:szCs w:val="28"/>
                                </w:rPr>
                              </w:pPr>
                              <w:r w:rsidRPr="008264AD">
                                <w:rPr>
                                  <w:rFonts w:asciiTheme="minorHAnsi" w:eastAsia="Calibri" w:hAnsi="Calibri"/>
                                  <w:b/>
                                  <w:bCs/>
                                  <w:color w:val="FFFFFF"/>
                                  <w:kern w:val="24"/>
                                  <w:sz w:val="28"/>
                                  <w:szCs w:val="28"/>
                                  <w:lang w:val="es-ES"/>
                                </w:rPr>
                                <w:t>97.81%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7" name="Diagrama de flujo: conector 77"/>
                        <wps:cNvSpPr/>
                        <wps:spPr>
                          <a:xfrm>
                            <a:off x="952149" y="101105"/>
                            <a:ext cx="900205" cy="720140"/>
                          </a:xfrm>
                          <a:prstGeom prst="rect">
                            <a:avLst/>
                          </a:prstGeom>
                          <a:solidFill>
                            <a:schemeClr val="accent1">
                              <a:lumMod val="60000"/>
                              <a:lumOff val="40000"/>
                            </a:schemeClr>
                          </a:solidFill>
                          <a:ln w="38100" cap="flat" cmpd="sng" algn="ctr">
                            <a:noFill/>
                            <a:prstDash val="solid"/>
                            <a:miter lim="800000"/>
                          </a:ln>
                          <a:effectLst>
                            <a:outerShdw blurRad="190500" dist="228600" dir="2700000" algn="ctr">
                              <a:srgbClr val="000000">
                                <a:alpha val="30000"/>
                              </a:srgbClr>
                            </a:outerShdw>
                          </a:effectLst>
                        </wps:spPr>
                        <wps:txbx>
                          <w:txbxContent>
                            <w:p w14:paraId="640D1E89" w14:textId="77777777" w:rsidR="00EB71B0" w:rsidRPr="008264AD"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8264AD">
                                <w:rPr>
                                  <w:rFonts w:asciiTheme="minorHAnsi" w:eastAsia="Calibri" w:hAnsi="Calibri"/>
                                  <w:color w:val="FFFFFF" w:themeColor="background1"/>
                                  <w:kern w:val="24"/>
                                  <w:sz w:val="28"/>
                                  <w:szCs w:val="28"/>
                                  <w:u w:val="single"/>
                                  <w:lang w:val="es-ES"/>
                                </w:rPr>
                                <w:t>Marzo</w:t>
                              </w:r>
                            </w:p>
                            <w:p w14:paraId="6659565E" w14:textId="6D4554FE" w:rsidR="00EB71B0" w:rsidRPr="008264AD" w:rsidRDefault="00B51EC2" w:rsidP="00EB71B0">
                              <w:pPr>
                                <w:pStyle w:val="NormalWeb"/>
                                <w:spacing w:before="0" w:beforeAutospacing="0" w:after="0" w:afterAutospacing="0" w:line="256" w:lineRule="auto"/>
                                <w:jc w:val="center"/>
                                <w:rPr>
                                  <w:b/>
                                  <w:bCs/>
                                  <w:color w:val="FFFFFF" w:themeColor="background1"/>
                                  <w:sz w:val="28"/>
                                  <w:szCs w:val="28"/>
                                </w:rPr>
                              </w:pPr>
                              <w:r w:rsidRPr="008264AD">
                                <w:rPr>
                                  <w:rFonts w:asciiTheme="minorHAnsi" w:eastAsia="Calibri" w:hAnsi="Calibri"/>
                                  <w:b/>
                                  <w:bCs/>
                                  <w:color w:val="FFFFFF" w:themeColor="background1"/>
                                  <w:kern w:val="24"/>
                                  <w:sz w:val="28"/>
                                  <w:szCs w:val="28"/>
                                  <w:lang w:val="es-ES"/>
                                </w:rPr>
                                <w:t>93.79</w:t>
                              </w:r>
                              <w:r w:rsidR="00EB71B0" w:rsidRPr="008264AD">
                                <w:rPr>
                                  <w:rFonts w:asciiTheme="minorHAnsi" w:eastAsia="Calibri" w:hAnsi="Calibri"/>
                                  <w:b/>
                                  <w:bCs/>
                                  <w:color w:val="FFFFFF" w:themeColor="background1"/>
                                  <w:kern w:val="24"/>
                                  <w:sz w:val="28"/>
                                  <w:szCs w:val="28"/>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29F6867" id="Grupo 59" o:spid="_x0000_s1065" style="position:absolute;left:0;text-align:left;margin-left:130.95pt;margin-top:9.05pt;width:212.55pt;height:57pt;z-index:251821056;mso-width-relative:margin;mso-height-relative:margin" coordorigin="-8481,1007" coordsize="27005,724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1Y+CzQMAALsOAAAOAAAAZHJzL2Uyb0RvYy54bWzsV01v4zYQvRfofyB431iSv4U4iyBpggLp&#10;btBssWeaoiwVFMmSdOT01/eRtLxxNkDdLdq9xAeZQ45mho/zhqPz97tOkkdhXavViuZnGSVCcV21&#10;arOiv326ebegxHmmKia1Eiv6JBx9f/HjD+e9KUWhGy0rYQmMKFf2ZkUb7005GjneiI65M22EwmKt&#10;bcc8RLsZVZb1sN7JUZFls1GvbWWs5sI5zF6nRXoR7de14P5jXTvhiVxRxObj08bnOjxHF+es3Fhm&#10;mpbvw2DfEEXHWgWnB1PXzDOyte1XprqWW+107c+47ka6rlsu4h6wmzx7sZtbq7cm7mVT9htzgAnQ&#10;vsDpm83yD4+31jyYewskerMBFlEKe9nVtgv/iJLsImRPB8jEzhOOyWK2XE5nBSUca/NivMiWCVPe&#10;APjw2rvFZJHPxpRAIc+y+TQfFH4abMyzbJrPBxuTopgEldEQwegort4gU9wXMNy/A+OhYUZEjF0J&#10;MO4taSvsZEqJYh0S9rplSI+OkUqQWm5/1yXhyGTutSXzRYgzBIQ3Dxi60gHOVwA8RmKyGE8TEgOW&#10;yywrMjhOUGb5JKbnAQZWGuv8rdAdCYMVtYgiJh17vHM+ITaoBPdOy7a6aaWMgt2sr6QljywwAY5m&#10;g/UjNalIv6LjBU4KgTAwspbMY9gZwOLUhhImN6A69zb6Vjp4gPMU3jVzTfIRzaYNdq0HyWXbregi&#10;C7/98UoVXhORpthBEPQWqg9N1ZO13NpfGZzmy2waoqnasOmiWMySBBYXyJxg7kVM7nivUSUYZ9I0&#10;LEU3jpMJs716zLiD/yg9Cw1JOBxsGPndehczpZgPObDW1RPSx2pEiZCc4TctzumOOX/PLKoKJlEp&#10;sdpo+yclPaoOIP1jy6ygRP6skMnLfIJTJz4Kk+m8gGCfr6yfr6htd6VxnHn0FodB38thWFvdfUaB&#10;vAxescQUh+90eHvhyqdqiBLLxeVlVENpMszfqQfDg/HhbD/tPjNr9snnkbUf9MAeYHucg0k3vKn0&#10;5dbruo0JGqBLOAHfIIDJiUH/PaVnJ1F6NhznSZSeFtl4+VVp+x6EnmdXA60i8wbevxF6X1BOJvSh&#10;qJ9K6I9gdS016qbejygJFH9t/q0AfL8CgA7jhDv9UM9PKgDLaZFPhgqQ57i+41X4/1SA0CSLw6XO&#10;OBfKp3Itt90vukpXHa7LdOOyEtOhK4s9wGSYRoMR2+1gKZLkrX6k/iGC8c8bgtgAf7no/r4heK1O&#10;vNWP2Gyc2EDELwR8IcUT23/NhU+w5zLGz785L/4CAAD//wMAUEsDBBQABgAIAAAAIQDkNo2R4AAA&#10;AAoBAAAPAAAAZHJzL2Rvd25yZXYueG1sTI9BS8NAEIXvgv9hGcGb3WyKMcZsSinqqQhtBfG2TaZJ&#10;aHY2ZLdJ+u8dT3qc9z7evJevZtuJEQffOtKgFhEIpNJVLdUaPg9vDykIHwxVpnOEGq7oYVXc3uQm&#10;q9xEOxz3oRYcQj4zGpoQ+kxKXzZojV+4Hom9kxusCXwOtawGM3G47WQcRYm0piX+0JgeNw2W5/3F&#10;anifzLReqtdxez5trt+Hx4+vrUKt7+/m9QuIgHP4g+G3PleHgjsd3YUqLzoNcaKeGWUjVSAYSNIn&#10;HndkYRkrkEUu/08ofgAAAP//AwBQSwECLQAUAAYACAAAACEAtoM4kv4AAADhAQAAEwAAAAAAAAAA&#10;AAAAAAAAAAAAW0NvbnRlbnRfVHlwZXNdLnhtbFBLAQItABQABgAIAAAAIQA4/SH/1gAAAJQBAAAL&#10;AAAAAAAAAAAAAAAAAC8BAABfcmVscy8ucmVsc1BLAQItABQABgAIAAAAIQAZ1Y+CzQMAALsOAAAO&#10;AAAAAAAAAAAAAAAAAC4CAABkcnMvZTJvRG9jLnhtbFBLAQItABQABgAIAAAAIQDkNo2R4AAAAAoB&#10;AAAPAAAAAAAAAAAAAAAAACcGAABkcnMvZG93bnJldi54bWxQSwUGAAAAAAQABADzAAAANAcAAAAA&#10;">
                <v:rect id="Diagrama de flujo: conector 78" o:spid="_x0000_s1066" style="position:absolute;left:-8481;top:1048;width:9001;height:72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sMxXwwAAANsAAAAPAAAAZHJzL2Rvd25yZXYueG1sRI9PawIx&#10;FMTvQr9DeIXeNFtBLatRpFgp9SCu9f7YvP2jycuySdf12zeC4HGYmd8wi1Vvjeio9bVjBe+jBARx&#10;7nTNpYLf49fwA4QPyBqNY1JwIw+r5ctggal2Vz5Ql4VSRAj7FBVUITSplD6vyKIfuYY4eoVrLYYo&#10;21LqFq8Rbo0cJ8lUWqw5LlTY0GdF+SX7swp2p/P0J5mY7bEzLi825/2t2Eql3l779RxEoD48w4/2&#10;t1Ywm8D9S/wBcvkPAAD//wMAUEsBAi0AFAAGAAgAAAAhANvh9svuAAAAhQEAABMAAAAAAAAAAAAA&#10;AAAAAAAAAFtDb250ZW50X1R5cGVzXS54bWxQSwECLQAUAAYACAAAACEAWvQsW78AAAAVAQAACwAA&#10;AAAAAAAAAAAAAAAfAQAAX3JlbHMvLnJlbHNQSwECLQAUAAYACAAAACEA+rDMV8MAAADbAAAADwAA&#10;AAAAAAAAAAAAAAAHAgAAZHJzL2Rvd25yZXYueG1sUEsFBgAAAAADAAMAtwAAAPcCAAAAAA==&#10;" fillcolor="#002060" stroked="f" strokeweight="3pt">
                  <v:shadow on="t" color="black" opacity="19660f" offset="4.49014mm,4.49014mm"/>
                  <v:textbox>
                    <w:txbxContent>
                      <w:p w14:paraId="752B3997" w14:textId="77777777" w:rsidR="00EB71B0" w:rsidRPr="008264AD"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264AD">
                          <w:rPr>
                            <w:rFonts w:asciiTheme="minorHAnsi" w:eastAsia="Calibri" w:hAnsi="Calibri"/>
                            <w:color w:val="FFFFFF"/>
                            <w:kern w:val="24"/>
                            <w:sz w:val="28"/>
                            <w:szCs w:val="28"/>
                            <w:u w:val="single"/>
                            <w:lang w:val="es-ES"/>
                          </w:rPr>
                          <w:t>Enero</w:t>
                        </w:r>
                      </w:p>
                      <w:p w14:paraId="164D44D4" w14:textId="77777777" w:rsidR="00EB71B0" w:rsidRPr="008264AD" w:rsidRDefault="00EB71B0" w:rsidP="00EB71B0">
                        <w:pPr>
                          <w:pStyle w:val="NormalWeb"/>
                          <w:spacing w:before="0" w:beforeAutospacing="0" w:after="0" w:afterAutospacing="0" w:line="256" w:lineRule="auto"/>
                          <w:jc w:val="center"/>
                          <w:rPr>
                            <w:b/>
                            <w:bCs/>
                            <w:sz w:val="28"/>
                            <w:szCs w:val="28"/>
                          </w:rPr>
                        </w:pPr>
                        <w:r w:rsidRPr="008264AD">
                          <w:rPr>
                            <w:rFonts w:asciiTheme="minorHAnsi" w:eastAsia="Calibri" w:hAnsi="Calibri"/>
                            <w:b/>
                            <w:bCs/>
                            <w:color w:val="FFFFFF"/>
                            <w:kern w:val="24"/>
                            <w:sz w:val="28"/>
                            <w:szCs w:val="28"/>
                            <w:lang w:val="es-ES"/>
                          </w:rPr>
                          <w:t>97.38%</w:t>
                        </w:r>
                      </w:p>
                    </w:txbxContent>
                  </v:textbox>
                </v:rect>
                <v:rect id="Diagrama de flujo: conector 76" o:spid="_x0000_s1067" style="position:absolute;left:520;top:1007;width:9002;height:72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47WsxQAAANsAAAAPAAAAZHJzL2Rvd25yZXYueG1sRI9Pa8JA&#10;FMTvgt9heQVvukn9U0ldRQqCCCrVXry9ZF+T0OzbkF01+uldQehxmJnfMLNFaypxocaVlhXEgwgE&#10;cWZ1ybmCn+OqPwXhPLLGyjIpuJGDxbzbmWGi7ZW/6XLwuQgQdgkqKLyvEyldVpBBN7A1cfB+bWPQ&#10;B9nkUjd4DXBTyfcomkiDJYeFAmv6Kij7O5yNgrQa7u52ND6lNt6ko/F+tfXHWKneW7v8BOGp9f/h&#10;V3utFXxM4Pkl/AA5fwAAAP//AwBQSwECLQAUAAYACAAAACEA2+H2y+4AAACFAQAAEwAAAAAAAAAA&#10;AAAAAAAAAAAAW0NvbnRlbnRfVHlwZXNdLnhtbFBLAQItABQABgAIAAAAIQBa9CxbvwAAABUBAAAL&#10;AAAAAAAAAAAAAAAAAB8BAABfcmVscy8ucmVsc1BLAQItABQABgAIAAAAIQAn47WsxQAAANsAAAAP&#10;AAAAAAAAAAAAAAAAAAcCAABkcnMvZG93bnJldi54bWxQSwUGAAAAAAMAAwC3AAAA+QIAAAAA&#10;" fillcolor="#0070c0" stroked="f" strokeweight="3pt">
                  <v:shadow on="t" color="black" opacity="19660f" offset="4.49014mm,4.49014mm"/>
                  <v:textbox>
                    <w:txbxContent>
                      <w:p w14:paraId="0C5343DF" w14:textId="77777777" w:rsidR="00EB71B0" w:rsidRPr="008264AD"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264AD">
                          <w:rPr>
                            <w:rFonts w:asciiTheme="minorHAnsi" w:eastAsia="Calibri" w:hAnsi="Calibri"/>
                            <w:color w:val="FFFFFF"/>
                            <w:kern w:val="24"/>
                            <w:sz w:val="28"/>
                            <w:szCs w:val="28"/>
                            <w:u w:val="single"/>
                            <w:lang w:val="es-ES"/>
                          </w:rPr>
                          <w:t>Febrero</w:t>
                        </w:r>
                      </w:p>
                      <w:p w14:paraId="715F6ED1" w14:textId="77777777" w:rsidR="00EB71B0" w:rsidRPr="008264AD" w:rsidRDefault="00EB71B0" w:rsidP="00EB71B0">
                        <w:pPr>
                          <w:pStyle w:val="NormalWeb"/>
                          <w:spacing w:before="0" w:beforeAutospacing="0" w:after="0" w:afterAutospacing="0" w:line="256" w:lineRule="auto"/>
                          <w:jc w:val="center"/>
                          <w:rPr>
                            <w:b/>
                            <w:bCs/>
                            <w:sz w:val="28"/>
                            <w:szCs w:val="28"/>
                          </w:rPr>
                        </w:pPr>
                        <w:r w:rsidRPr="008264AD">
                          <w:rPr>
                            <w:rFonts w:asciiTheme="minorHAnsi" w:eastAsia="Calibri" w:hAnsi="Calibri"/>
                            <w:b/>
                            <w:bCs/>
                            <w:color w:val="FFFFFF"/>
                            <w:kern w:val="24"/>
                            <w:sz w:val="28"/>
                            <w:szCs w:val="28"/>
                            <w:lang w:val="es-ES"/>
                          </w:rPr>
                          <w:t>97.81%</w:t>
                        </w:r>
                      </w:p>
                    </w:txbxContent>
                  </v:textbox>
                </v:rect>
                <v:rect id="Diagrama de flujo: conector 77" o:spid="_x0000_s1068" style="position:absolute;left:9521;top:1011;width:9002;height:72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fHEWxAAAANsAAAAPAAAAZHJzL2Rvd25yZXYueG1sRI9BawIx&#10;FITvQv9DeAUvUrMqaNkapSiCClpWpefH5rm7dPOyJlHXf98UhB6HmfmGmc5bU4sbOV9ZVjDoJyCI&#10;c6srLhScjqu3dxA+IGusLZOCB3mYz146U0y1vXNGt0MoRISwT1FBGUKTSunzkgz6vm2Io3e2zmCI&#10;0hVSO7xHuKnlMEnG0mDFcaHEhhYl5T+Hq1HAxTr03PC8Ge2+Mi97y+3oe39Rqvvafn6ACNSG//Cz&#10;vdYKJhP4+xJ/gJz9AgAA//8DAFBLAQItABQABgAIAAAAIQDb4fbL7gAAAIUBAAATAAAAAAAAAAAA&#10;AAAAAAAAAABbQ29udGVudF9UeXBlc10ueG1sUEsBAi0AFAAGAAgAAAAhAFr0LFu/AAAAFQEAAAsA&#10;AAAAAAAAAAAAAAAAHwEAAF9yZWxzLy5yZWxzUEsBAi0AFAAGAAgAAAAhAKp8cRbEAAAA2wAAAA8A&#10;AAAAAAAAAAAAAAAABwIAAGRycy9kb3ducmV2LnhtbFBLBQYAAAAAAwADALcAAAD4AgAAAAA=&#10;" fillcolor="#9cc2e5 [1940]" stroked="f" strokeweight="3pt">
                  <v:shadow on="t" color="black" opacity="19660f" offset="4.49014mm,4.49014mm"/>
                  <v:textbox>
                    <w:txbxContent>
                      <w:p w14:paraId="640D1E89" w14:textId="77777777" w:rsidR="00EB71B0" w:rsidRPr="008264AD"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8264AD">
                          <w:rPr>
                            <w:rFonts w:asciiTheme="minorHAnsi" w:eastAsia="Calibri" w:hAnsi="Calibri"/>
                            <w:color w:val="FFFFFF" w:themeColor="background1"/>
                            <w:kern w:val="24"/>
                            <w:sz w:val="28"/>
                            <w:szCs w:val="28"/>
                            <w:u w:val="single"/>
                            <w:lang w:val="es-ES"/>
                          </w:rPr>
                          <w:t>Marzo</w:t>
                        </w:r>
                      </w:p>
                      <w:p w14:paraId="6659565E" w14:textId="6D4554FE" w:rsidR="00EB71B0" w:rsidRPr="008264AD" w:rsidRDefault="00B51EC2" w:rsidP="00EB71B0">
                        <w:pPr>
                          <w:pStyle w:val="NormalWeb"/>
                          <w:spacing w:before="0" w:beforeAutospacing="0" w:after="0" w:afterAutospacing="0" w:line="256" w:lineRule="auto"/>
                          <w:jc w:val="center"/>
                          <w:rPr>
                            <w:b/>
                            <w:bCs/>
                            <w:color w:val="FFFFFF" w:themeColor="background1"/>
                            <w:sz w:val="28"/>
                            <w:szCs w:val="28"/>
                          </w:rPr>
                        </w:pPr>
                        <w:r w:rsidRPr="008264AD">
                          <w:rPr>
                            <w:rFonts w:asciiTheme="minorHAnsi" w:eastAsia="Calibri" w:hAnsi="Calibri"/>
                            <w:b/>
                            <w:bCs/>
                            <w:color w:val="FFFFFF" w:themeColor="background1"/>
                            <w:kern w:val="24"/>
                            <w:sz w:val="28"/>
                            <w:szCs w:val="28"/>
                            <w:lang w:val="es-ES"/>
                          </w:rPr>
                          <w:t>93.79</w:t>
                        </w:r>
                        <w:r w:rsidR="00EB71B0" w:rsidRPr="008264AD">
                          <w:rPr>
                            <w:rFonts w:asciiTheme="minorHAnsi" w:eastAsia="Calibri" w:hAnsi="Calibri"/>
                            <w:b/>
                            <w:bCs/>
                            <w:color w:val="FFFFFF" w:themeColor="background1"/>
                            <w:kern w:val="24"/>
                            <w:sz w:val="28"/>
                            <w:szCs w:val="28"/>
                            <w:lang w:val="es-ES"/>
                          </w:rPr>
                          <w:t>%</w:t>
                        </w:r>
                      </w:p>
                    </w:txbxContent>
                  </v:textbox>
                </v:rect>
              </v:group>
            </w:pict>
          </mc:Fallback>
        </mc:AlternateContent>
      </w:r>
    </w:p>
    <w:p w14:paraId="16024B70" w14:textId="7C12DC1D" w:rsidR="00BE67D0" w:rsidRDefault="00BE67D0" w:rsidP="00F151D7">
      <w:pPr>
        <w:spacing w:after="120" w:line="276" w:lineRule="auto"/>
        <w:ind w:left="-57"/>
        <w:jc w:val="both"/>
        <w:rPr>
          <w:sz w:val="24"/>
          <w:szCs w:val="24"/>
        </w:rPr>
      </w:pPr>
    </w:p>
    <w:p w14:paraId="471760FE" w14:textId="66F0D6B3" w:rsidR="00BE67D0" w:rsidRDefault="00BE67D0" w:rsidP="00F151D7">
      <w:pPr>
        <w:spacing w:after="120" w:line="276" w:lineRule="auto"/>
        <w:ind w:left="-57"/>
        <w:jc w:val="both"/>
        <w:rPr>
          <w:sz w:val="24"/>
          <w:szCs w:val="24"/>
        </w:rPr>
      </w:pPr>
    </w:p>
    <w:p w14:paraId="395F99AC" w14:textId="65DED629" w:rsidR="007711F7" w:rsidRDefault="007711F7" w:rsidP="0037134D">
      <w:pPr>
        <w:spacing w:after="120" w:line="276" w:lineRule="auto"/>
        <w:jc w:val="both"/>
        <w:rPr>
          <w:sz w:val="24"/>
          <w:szCs w:val="24"/>
        </w:rPr>
      </w:pPr>
    </w:p>
    <w:p w14:paraId="156F4ED5" w14:textId="2E33ABBB" w:rsidR="0037134D" w:rsidRPr="00E4287C" w:rsidRDefault="0037134D" w:rsidP="0037134D">
      <w:pPr>
        <w:spacing w:before="120" w:after="120" w:line="276" w:lineRule="auto"/>
        <w:jc w:val="both"/>
        <w:rPr>
          <w:sz w:val="24"/>
          <w:szCs w:val="24"/>
        </w:rPr>
      </w:pPr>
      <w:r w:rsidRPr="00E4287C">
        <w:rPr>
          <w:sz w:val="24"/>
          <w:szCs w:val="24"/>
        </w:rPr>
        <w:t>A continuación, se presenta una relación de las actividades o proyectos de la dirección, que al cierre del primer trimestre tienen una desviación de la meta con respecto al objetivo programado:</w:t>
      </w:r>
    </w:p>
    <w:tbl>
      <w:tblPr>
        <w:tblW w:w="8926" w:type="dxa"/>
        <w:tblCellMar>
          <w:left w:w="70" w:type="dxa"/>
          <w:right w:w="70" w:type="dxa"/>
        </w:tblCellMar>
        <w:tblLook w:val="04A0" w:firstRow="1" w:lastRow="0" w:firstColumn="1" w:lastColumn="0" w:noHBand="0" w:noVBand="1"/>
      </w:tblPr>
      <w:tblGrid>
        <w:gridCol w:w="5807"/>
        <w:gridCol w:w="3119"/>
      </w:tblGrid>
      <w:tr w:rsidR="0037134D" w:rsidRPr="00D075EC" w14:paraId="057C73A2" w14:textId="77777777" w:rsidTr="006048C3">
        <w:trPr>
          <w:trHeight w:val="450"/>
        </w:trPr>
        <w:tc>
          <w:tcPr>
            <w:tcW w:w="5807"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6A300410" w14:textId="430AE5EC" w:rsidR="0037134D" w:rsidRPr="00E4287C" w:rsidRDefault="0037134D" w:rsidP="004D3914">
            <w:pPr>
              <w:spacing w:after="0" w:line="240" w:lineRule="auto"/>
              <w:jc w:val="center"/>
              <w:rPr>
                <w:rFonts w:eastAsia="Times New Roman" w:cstheme="minorHAnsi"/>
                <w:b/>
                <w:bCs/>
                <w:color w:val="FFFFFF"/>
                <w:sz w:val="24"/>
                <w:szCs w:val="24"/>
                <w:lang w:eastAsia="es-DO"/>
              </w:rPr>
            </w:pPr>
            <w:r w:rsidRPr="00E4287C">
              <w:rPr>
                <w:rFonts w:eastAsia="Times New Roman" w:cstheme="minorHAnsi"/>
                <w:b/>
                <w:bCs/>
                <w:color w:val="FFFFFF"/>
                <w:sz w:val="24"/>
                <w:szCs w:val="24"/>
                <w:lang w:eastAsia="es-DO"/>
              </w:rPr>
              <w:t xml:space="preserve">Actividad </w:t>
            </w:r>
          </w:p>
        </w:tc>
        <w:tc>
          <w:tcPr>
            <w:tcW w:w="3119"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4F18CCFA" w14:textId="77777777" w:rsidR="0037134D" w:rsidRPr="00E4287C" w:rsidRDefault="0037134D" w:rsidP="004D3914">
            <w:pPr>
              <w:spacing w:after="0" w:line="240" w:lineRule="auto"/>
              <w:jc w:val="center"/>
              <w:rPr>
                <w:rFonts w:eastAsia="Times New Roman" w:cstheme="minorHAnsi"/>
                <w:b/>
                <w:bCs/>
                <w:color w:val="FFFFFF"/>
                <w:sz w:val="24"/>
                <w:szCs w:val="24"/>
                <w:lang w:eastAsia="es-DO"/>
              </w:rPr>
            </w:pPr>
            <w:r w:rsidRPr="00E4287C">
              <w:rPr>
                <w:rFonts w:eastAsia="Times New Roman" w:cstheme="minorHAnsi"/>
                <w:b/>
                <w:bCs/>
                <w:color w:val="FFFFFF"/>
                <w:sz w:val="24"/>
                <w:szCs w:val="24"/>
                <w:lang w:eastAsia="es-DO"/>
              </w:rPr>
              <w:t xml:space="preserve"> Responsable</w:t>
            </w:r>
          </w:p>
        </w:tc>
      </w:tr>
      <w:tr w:rsidR="0037134D" w:rsidRPr="00D075EC" w14:paraId="548385C2" w14:textId="77777777" w:rsidTr="006048C3">
        <w:trPr>
          <w:trHeight w:val="227"/>
        </w:trPr>
        <w:tc>
          <w:tcPr>
            <w:tcW w:w="5807"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126CB50B" w14:textId="44DE635E" w:rsidR="0037134D" w:rsidRPr="005B58CC" w:rsidRDefault="005B58CC" w:rsidP="005B58CC">
            <w:pPr>
              <w:spacing w:after="0" w:line="240" w:lineRule="auto"/>
              <w:jc w:val="both"/>
              <w:rPr>
                <w:sz w:val="24"/>
                <w:szCs w:val="24"/>
              </w:rPr>
            </w:pPr>
            <w:r w:rsidRPr="005B58CC">
              <w:rPr>
                <w:sz w:val="24"/>
                <w:szCs w:val="24"/>
              </w:rPr>
              <w:t>Celebración Día del Trabajador</w:t>
            </w:r>
          </w:p>
        </w:tc>
        <w:tc>
          <w:tcPr>
            <w:tcW w:w="3119"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6F6A1A65" w14:textId="2A3264D1" w:rsidR="0037134D" w:rsidRPr="00E4287C" w:rsidRDefault="008F29F9" w:rsidP="004D3914">
            <w:pPr>
              <w:spacing w:before="60" w:after="60" w:line="240" w:lineRule="auto"/>
              <w:jc w:val="center"/>
              <w:rPr>
                <w:rFonts w:cstheme="minorHAnsi"/>
                <w:sz w:val="24"/>
                <w:szCs w:val="24"/>
              </w:rPr>
            </w:pPr>
            <w:r>
              <w:rPr>
                <w:rFonts w:cstheme="minorHAnsi"/>
                <w:sz w:val="24"/>
                <w:szCs w:val="24"/>
              </w:rPr>
              <w:t>Desarrollo Organizacional</w:t>
            </w:r>
          </w:p>
        </w:tc>
      </w:tr>
      <w:tr w:rsidR="0037134D" w:rsidRPr="00D075EC" w14:paraId="11E02D02" w14:textId="77777777" w:rsidTr="006048C3">
        <w:trPr>
          <w:trHeight w:val="227"/>
        </w:trPr>
        <w:tc>
          <w:tcPr>
            <w:tcW w:w="580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4AF4110" w14:textId="6F2F1C0D" w:rsidR="0037134D" w:rsidRPr="005B58CC" w:rsidRDefault="005B58CC" w:rsidP="008F29F9">
            <w:pPr>
              <w:spacing w:after="0" w:line="240" w:lineRule="auto"/>
              <w:jc w:val="both"/>
              <w:rPr>
                <w:rFonts w:ascii="Arial Narrow" w:hAnsi="Arial Narrow" w:cs="Calibri"/>
                <w:color w:val="000000"/>
                <w:sz w:val="24"/>
                <w:szCs w:val="24"/>
              </w:rPr>
            </w:pPr>
            <w:r w:rsidRPr="008F29F9">
              <w:rPr>
                <w:sz w:val="24"/>
                <w:szCs w:val="24"/>
              </w:rPr>
              <w:t>Implementar programas de pasantías</w:t>
            </w:r>
          </w:p>
        </w:tc>
        <w:tc>
          <w:tcPr>
            <w:tcW w:w="3119"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25FD7A1" w14:textId="31522039" w:rsidR="0037134D" w:rsidRPr="00E4287C" w:rsidRDefault="008F29F9" w:rsidP="004D3914">
            <w:pPr>
              <w:spacing w:before="60" w:after="60" w:line="240" w:lineRule="auto"/>
              <w:jc w:val="center"/>
              <w:rPr>
                <w:sz w:val="24"/>
                <w:szCs w:val="24"/>
              </w:rPr>
            </w:pPr>
            <w:r>
              <w:rPr>
                <w:sz w:val="24"/>
                <w:szCs w:val="24"/>
              </w:rPr>
              <w:t>Reclutamiento y Selección</w:t>
            </w:r>
          </w:p>
        </w:tc>
      </w:tr>
      <w:tr w:rsidR="0037134D" w:rsidRPr="00D075EC" w14:paraId="56A64650" w14:textId="77777777" w:rsidTr="006048C3">
        <w:trPr>
          <w:trHeight w:val="227"/>
        </w:trPr>
        <w:tc>
          <w:tcPr>
            <w:tcW w:w="5807"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602B6052" w14:textId="456655F6" w:rsidR="0037134D" w:rsidRPr="00E4287C" w:rsidRDefault="005B58CC" w:rsidP="008F29F9">
            <w:pPr>
              <w:spacing w:after="0" w:line="240" w:lineRule="auto"/>
              <w:jc w:val="both"/>
              <w:rPr>
                <w:sz w:val="24"/>
                <w:szCs w:val="24"/>
              </w:rPr>
            </w:pPr>
            <w:r w:rsidRPr="005B58CC">
              <w:rPr>
                <w:sz w:val="24"/>
                <w:szCs w:val="24"/>
              </w:rPr>
              <w:t>Realización de simulacros</w:t>
            </w:r>
          </w:p>
        </w:tc>
        <w:tc>
          <w:tcPr>
            <w:tcW w:w="3119"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7B1B0546" w14:textId="5F005E2C" w:rsidR="0037134D" w:rsidRPr="00E4287C" w:rsidRDefault="008F29F9" w:rsidP="004D3914">
            <w:pPr>
              <w:spacing w:before="60" w:after="60" w:line="240" w:lineRule="auto"/>
              <w:jc w:val="center"/>
              <w:rPr>
                <w:sz w:val="24"/>
                <w:szCs w:val="24"/>
              </w:rPr>
            </w:pPr>
            <w:r>
              <w:rPr>
                <w:sz w:val="24"/>
                <w:szCs w:val="24"/>
              </w:rPr>
              <w:t>Seguridad y Salud Ocupacional</w:t>
            </w:r>
          </w:p>
        </w:tc>
      </w:tr>
    </w:tbl>
    <w:p w14:paraId="29A61087" w14:textId="54329D96" w:rsidR="007711F7" w:rsidRDefault="007711F7" w:rsidP="00EB71B0">
      <w:pPr>
        <w:rPr>
          <w:rFonts w:cstheme="minorHAnsi"/>
        </w:rPr>
      </w:pPr>
    </w:p>
    <w:p w14:paraId="6F3AD8A2" w14:textId="77777777" w:rsidR="007711F7" w:rsidRDefault="007711F7" w:rsidP="00EB71B0">
      <w:pPr>
        <w:rPr>
          <w:rFonts w:cstheme="minorHAnsi"/>
        </w:rPr>
      </w:pPr>
    </w:p>
    <w:p w14:paraId="0A72C35F" w14:textId="2A468A78" w:rsidR="00EB71B0" w:rsidRPr="00EB71B0" w:rsidRDefault="00EB71B0" w:rsidP="00EB71B0">
      <w:pPr>
        <w:rPr>
          <w:rFonts w:cstheme="minorHAnsi"/>
        </w:rPr>
      </w:pPr>
      <w:r w:rsidRPr="00EB71B0">
        <w:rPr>
          <w:rFonts w:cstheme="minorHAnsi"/>
        </w:rPr>
        <w:br w:type="page"/>
      </w:r>
    </w:p>
    <w:p w14:paraId="6FBDC44A" w14:textId="77777777" w:rsidR="00EB71B0" w:rsidRPr="00EB71B0" w:rsidRDefault="00EB71B0" w:rsidP="00EB71B0">
      <w:pPr>
        <w:spacing w:after="0" w:line="240" w:lineRule="auto"/>
        <w:rPr>
          <w:rFonts w:cstheme="minorHAnsi"/>
          <w:sz w:val="2"/>
          <w:szCs w:val="2"/>
        </w:rPr>
      </w:pPr>
    </w:p>
    <w:p w14:paraId="5E202E3C" w14:textId="7C399724" w:rsidR="00EB71B0" w:rsidRDefault="00EB71B0" w:rsidP="00CB3EDB">
      <w:pPr>
        <w:pStyle w:val="Ttulo2"/>
        <w:numPr>
          <w:ilvl w:val="1"/>
          <w:numId w:val="17"/>
        </w:numPr>
        <w:tabs>
          <w:tab w:val="left" w:pos="284"/>
        </w:tabs>
        <w:spacing w:before="120" w:after="120" w:line="360" w:lineRule="auto"/>
        <w:ind w:left="567" w:hanging="567"/>
        <w:jc w:val="both"/>
        <w:rPr>
          <w:rFonts w:asciiTheme="minorHAnsi" w:eastAsia="MS Mincho" w:hAnsiTheme="minorHAnsi" w:cstheme="minorHAnsi"/>
          <w:b/>
          <w:bCs/>
          <w:color w:val="00B0F0"/>
          <w:sz w:val="32"/>
          <w:szCs w:val="32"/>
          <w:lang w:val="es-ES_tradnl" w:eastAsia="es-ES"/>
        </w:rPr>
      </w:pPr>
      <w:bookmarkStart w:id="147" w:name="_Toc100331258"/>
      <w:bookmarkStart w:id="148" w:name="_Toc102038040"/>
      <w:bookmarkStart w:id="149" w:name="_Toc102038724"/>
      <w:bookmarkStart w:id="150" w:name="_Toc102048146"/>
      <w:bookmarkStart w:id="151" w:name="_Toc102048175"/>
      <w:bookmarkStart w:id="152" w:name="_Toc102134685"/>
      <w:r w:rsidRPr="004D4C9C">
        <w:rPr>
          <w:rFonts w:asciiTheme="minorHAnsi" w:eastAsia="MS Mincho" w:hAnsiTheme="minorHAnsi" w:cstheme="minorHAnsi"/>
          <w:b/>
          <w:bCs/>
          <w:color w:val="00B0F0"/>
          <w:sz w:val="32"/>
          <w:szCs w:val="32"/>
          <w:lang w:val="es-ES_tradnl" w:eastAsia="es-ES"/>
        </w:rPr>
        <w:t>Resultados Tecnología de la Información</w:t>
      </w:r>
      <w:bookmarkEnd w:id="147"/>
      <w:bookmarkEnd w:id="148"/>
      <w:bookmarkEnd w:id="149"/>
      <w:bookmarkEnd w:id="150"/>
      <w:bookmarkEnd w:id="151"/>
      <w:bookmarkEnd w:id="152"/>
    </w:p>
    <w:p w14:paraId="05B352D4" w14:textId="42540ADA" w:rsidR="00CF5D7D" w:rsidRPr="00CF5D7D" w:rsidRDefault="00CF5D7D" w:rsidP="000D1E6B">
      <w:pPr>
        <w:spacing w:before="120" w:after="120" w:line="276" w:lineRule="auto"/>
        <w:jc w:val="both"/>
        <w:rPr>
          <w:rFonts w:cstheme="minorHAnsi"/>
          <w:sz w:val="24"/>
          <w:szCs w:val="24"/>
        </w:rPr>
      </w:pPr>
      <w:r w:rsidRPr="00CF5D7D">
        <w:rPr>
          <w:rFonts w:cstheme="minorHAnsi"/>
          <w:sz w:val="24"/>
          <w:szCs w:val="24"/>
        </w:rPr>
        <w:t xml:space="preserve">A continuación, se muestra </w:t>
      </w:r>
      <w:r w:rsidR="00807B8E">
        <w:rPr>
          <w:rFonts w:cstheme="minorHAnsi"/>
          <w:sz w:val="24"/>
          <w:szCs w:val="24"/>
        </w:rPr>
        <w:t>el cumplimiento</w:t>
      </w:r>
      <w:r w:rsidRPr="00CF5D7D">
        <w:rPr>
          <w:rFonts w:cstheme="minorHAnsi"/>
          <w:sz w:val="24"/>
          <w:szCs w:val="24"/>
        </w:rPr>
        <w:t xml:space="preserve"> de los indicadores de resultados de la dirección:</w:t>
      </w:r>
    </w:p>
    <w:p w14:paraId="16C465F3" w14:textId="7D2A7077" w:rsidR="00EB71B0" w:rsidRPr="00EB71B0" w:rsidRDefault="00EB71B0" w:rsidP="00EB71B0">
      <w:pPr>
        <w:spacing w:after="0" w:line="240" w:lineRule="auto"/>
        <w:rPr>
          <w:rFonts w:cstheme="minorHAnsi"/>
          <w:sz w:val="2"/>
          <w:szCs w:val="2"/>
        </w:rPr>
      </w:pPr>
      <w:r w:rsidRPr="00EB71B0">
        <w:rPr>
          <w:rFonts w:cstheme="minorHAnsi"/>
        </w:rPr>
        <w:t xml:space="preserve">  </w:t>
      </w:r>
    </w:p>
    <w:tbl>
      <w:tblPr>
        <w:tblStyle w:val="Tablaconcuadrcula5oscura-nfasis56"/>
        <w:tblW w:w="8931" w:type="dxa"/>
        <w:tblInd w:w="-30"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ayout w:type="fixed"/>
        <w:tblLook w:val="04A0" w:firstRow="1" w:lastRow="0" w:firstColumn="1" w:lastColumn="0" w:noHBand="0" w:noVBand="1"/>
      </w:tblPr>
      <w:tblGrid>
        <w:gridCol w:w="4678"/>
        <w:gridCol w:w="1418"/>
        <w:gridCol w:w="1417"/>
        <w:gridCol w:w="1418"/>
      </w:tblGrid>
      <w:tr w:rsidR="00EB71B0" w:rsidRPr="00EB71B0" w14:paraId="6969B336" w14:textId="77777777" w:rsidTr="00665B73">
        <w:trPr>
          <w:cnfStyle w:val="100000000000" w:firstRow="1" w:lastRow="0" w:firstColumn="0" w:lastColumn="0" w:oddVBand="0" w:evenVBand="0" w:oddHBand="0" w:evenHBand="0" w:firstRowFirstColumn="0" w:firstRowLastColumn="0" w:lastRowFirstColumn="0" w:lastRowLastColumn="0"/>
          <w:trHeight w:val="652"/>
          <w:tblHeader/>
        </w:trPr>
        <w:tc>
          <w:tcPr>
            <w:cnfStyle w:val="001000000000" w:firstRow="0" w:lastRow="0" w:firstColumn="1" w:lastColumn="0" w:oddVBand="0" w:evenVBand="0" w:oddHBand="0" w:evenHBand="0" w:firstRowFirstColumn="0" w:firstRowLastColumn="0" w:lastRowFirstColumn="0" w:lastRowLastColumn="0"/>
            <w:tcW w:w="4678"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0787CF48" w14:textId="77777777" w:rsidR="00EB71B0" w:rsidRPr="006E1DB8" w:rsidRDefault="00EB71B0" w:rsidP="00665B73">
            <w:pPr>
              <w:spacing w:before="120" w:after="120"/>
              <w:rPr>
                <w:rFonts w:eastAsia="Times New Roman" w:cstheme="minorHAnsi"/>
                <w:sz w:val="24"/>
                <w:szCs w:val="24"/>
                <w:lang w:eastAsia="es-DO"/>
              </w:rPr>
            </w:pPr>
            <w:r w:rsidRPr="006E1DB8">
              <w:rPr>
                <w:rFonts w:eastAsia="Times New Roman" w:cstheme="minorHAnsi"/>
                <w:sz w:val="24"/>
                <w:szCs w:val="24"/>
                <w:lang w:eastAsia="es-DO"/>
              </w:rPr>
              <w:t>Indicadores</w:t>
            </w:r>
          </w:p>
        </w:tc>
        <w:tc>
          <w:tcPr>
            <w:tcW w:w="1418"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0027B2E2" w14:textId="0D37E8B3" w:rsidR="00EB71B0" w:rsidRPr="006E1DB8" w:rsidRDefault="00EB71B0" w:rsidP="00665B73">
            <w:pPr>
              <w:spacing w:before="120" w:after="12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E1DB8">
              <w:rPr>
                <w:rFonts w:eastAsia="Times New Roman" w:cstheme="minorHAnsi"/>
                <w:sz w:val="24"/>
                <w:szCs w:val="24"/>
                <w:lang w:eastAsia="es-DO"/>
              </w:rPr>
              <w:t>M</w:t>
            </w:r>
            <w:r w:rsidR="001C749A" w:rsidRPr="006E1DB8">
              <w:rPr>
                <w:rFonts w:eastAsia="Times New Roman" w:cstheme="minorHAnsi"/>
                <w:sz w:val="24"/>
                <w:szCs w:val="24"/>
                <w:lang w:eastAsia="es-DO"/>
              </w:rPr>
              <w:t>arzo</w:t>
            </w:r>
          </w:p>
        </w:tc>
        <w:tc>
          <w:tcPr>
            <w:tcW w:w="1417"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0E0644A6" w14:textId="77777777" w:rsidR="00EB71B0" w:rsidRPr="006E1DB8" w:rsidRDefault="00EB71B0" w:rsidP="00665B73">
            <w:pPr>
              <w:spacing w:before="120" w:after="12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E1DB8">
              <w:rPr>
                <w:rFonts w:eastAsia="Times New Roman" w:cstheme="minorHAnsi"/>
                <w:sz w:val="24"/>
                <w:szCs w:val="24"/>
                <w:lang w:eastAsia="es-DO"/>
              </w:rPr>
              <w:t>Acumulado T1</w:t>
            </w:r>
          </w:p>
        </w:tc>
        <w:tc>
          <w:tcPr>
            <w:tcW w:w="1418"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21843ECB" w14:textId="77777777" w:rsidR="00EB71B0" w:rsidRPr="006E1DB8" w:rsidRDefault="00EB71B0" w:rsidP="00665B73">
            <w:pPr>
              <w:spacing w:before="120" w:after="12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E1DB8">
              <w:rPr>
                <w:rFonts w:eastAsia="Times New Roman" w:cstheme="minorHAnsi"/>
                <w:sz w:val="24"/>
                <w:szCs w:val="24"/>
                <w:lang w:eastAsia="es-DO"/>
              </w:rPr>
              <w:t>Acumulado Año</w:t>
            </w:r>
          </w:p>
        </w:tc>
      </w:tr>
      <w:tr w:rsidR="00EB71B0" w:rsidRPr="00EB71B0" w14:paraId="217F4B65" w14:textId="77777777" w:rsidTr="00665B73">
        <w:trPr>
          <w:cnfStyle w:val="000000100000" w:firstRow="0" w:lastRow="0" w:firstColumn="0" w:lastColumn="0" w:oddVBand="0" w:evenVBand="0" w:oddHBand="1" w:evenHBand="0" w:firstRowFirstColumn="0" w:firstRowLastColumn="0" w:lastRowFirstColumn="0" w:lastRowLastColumn="0"/>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170D1D40" w14:textId="77777777" w:rsidR="00EB71B0" w:rsidRPr="006E1DB8" w:rsidRDefault="00EB71B0" w:rsidP="00665B73">
            <w:pPr>
              <w:spacing w:before="120" w:after="120"/>
              <w:rPr>
                <w:rFonts w:cstheme="minorHAnsi"/>
                <w:sz w:val="24"/>
                <w:szCs w:val="24"/>
              </w:rPr>
            </w:pPr>
            <w:r w:rsidRPr="006E1DB8">
              <w:rPr>
                <w:rFonts w:cstheme="minorHAnsi"/>
                <w:sz w:val="24"/>
                <w:szCs w:val="24"/>
              </w:rPr>
              <w:t>% Cumplimiento SLA (Sistemas)</w:t>
            </w:r>
          </w:p>
        </w:tc>
        <w:tc>
          <w:tcPr>
            <w:tcW w:w="1418" w:type="dxa"/>
            <w:shd w:val="clear" w:color="auto" w:fill="BDD6EE" w:themeFill="accent1" w:themeFillTint="66"/>
            <w:noWrap/>
            <w:vAlign w:val="center"/>
          </w:tcPr>
          <w:p w14:paraId="6D27D2AD" w14:textId="7C9D900E" w:rsidR="00EB71B0" w:rsidRPr="006E1DB8" w:rsidRDefault="003742BD"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17" w:type="dxa"/>
            <w:shd w:val="clear" w:color="auto" w:fill="BDD6EE" w:themeFill="accent1" w:themeFillTint="66"/>
            <w:noWrap/>
            <w:vAlign w:val="center"/>
          </w:tcPr>
          <w:p w14:paraId="2BCA1A0E" w14:textId="77355F10" w:rsidR="00EB71B0" w:rsidRPr="006E1DB8" w:rsidRDefault="003742BD"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18" w:type="dxa"/>
            <w:shd w:val="clear" w:color="auto" w:fill="BDD6EE" w:themeFill="accent1" w:themeFillTint="66"/>
            <w:noWrap/>
            <w:vAlign w:val="center"/>
          </w:tcPr>
          <w:p w14:paraId="03565173" w14:textId="3F3997B9" w:rsidR="00EB71B0" w:rsidRPr="006E1DB8" w:rsidRDefault="003742BD"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3742BD" w:rsidRPr="00EB71B0" w14:paraId="7B514B3A" w14:textId="77777777" w:rsidTr="00665B73">
        <w:trPr>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2B7C3863" w14:textId="77777777" w:rsidR="003742BD" w:rsidRPr="006E1DB8" w:rsidRDefault="003742BD" w:rsidP="00665B73">
            <w:pPr>
              <w:spacing w:before="120" w:after="120"/>
              <w:rPr>
                <w:rFonts w:cstheme="minorHAnsi"/>
                <w:sz w:val="24"/>
                <w:szCs w:val="24"/>
              </w:rPr>
            </w:pPr>
            <w:r w:rsidRPr="006E1DB8">
              <w:rPr>
                <w:rFonts w:cstheme="minorHAnsi"/>
                <w:sz w:val="24"/>
                <w:szCs w:val="24"/>
              </w:rPr>
              <w:t>Disponibilidad servicios Core Seguridad</w:t>
            </w:r>
          </w:p>
        </w:tc>
        <w:tc>
          <w:tcPr>
            <w:tcW w:w="1418" w:type="dxa"/>
            <w:shd w:val="clear" w:color="auto" w:fill="BDD6EE" w:themeFill="accent1" w:themeFillTint="66"/>
            <w:noWrap/>
            <w:vAlign w:val="center"/>
          </w:tcPr>
          <w:p w14:paraId="578BE782" w14:textId="48D1C76F" w:rsidR="003742BD" w:rsidRPr="006E1DB8" w:rsidRDefault="003742BD"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17" w:type="dxa"/>
            <w:shd w:val="clear" w:color="auto" w:fill="BDD6EE" w:themeFill="accent1" w:themeFillTint="66"/>
            <w:noWrap/>
            <w:vAlign w:val="center"/>
          </w:tcPr>
          <w:p w14:paraId="2D3D5340" w14:textId="32DCBE8C" w:rsidR="003742BD" w:rsidRPr="006E1DB8" w:rsidRDefault="003742BD"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18" w:type="dxa"/>
            <w:shd w:val="clear" w:color="auto" w:fill="BDD6EE" w:themeFill="accent1" w:themeFillTint="66"/>
            <w:noWrap/>
            <w:vAlign w:val="center"/>
          </w:tcPr>
          <w:p w14:paraId="24AF7CBE" w14:textId="5986D6CD" w:rsidR="003742BD" w:rsidRPr="006E1DB8" w:rsidRDefault="003742BD"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3742BD" w:rsidRPr="00EB71B0" w14:paraId="3631E3F4" w14:textId="77777777" w:rsidTr="00665B73">
        <w:trPr>
          <w:cnfStyle w:val="000000100000" w:firstRow="0" w:lastRow="0" w:firstColumn="0" w:lastColumn="0" w:oddVBand="0" w:evenVBand="0" w:oddHBand="1" w:evenHBand="0" w:firstRowFirstColumn="0" w:firstRowLastColumn="0" w:lastRowFirstColumn="0" w:lastRowLastColumn="0"/>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78BFF7D6" w14:textId="77777777" w:rsidR="003742BD" w:rsidRPr="006E1DB8" w:rsidRDefault="003742BD" w:rsidP="00665B73">
            <w:pPr>
              <w:spacing w:before="120" w:after="120"/>
              <w:rPr>
                <w:rFonts w:cstheme="minorHAnsi"/>
                <w:sz w:val="24"/>
                <w:szCs w:val="24"/>
              </w:rPr>
            </w:pPr>
            <w:r w:rsidRPr="006E1DB8">
              <w:rPr>
                <w:rFonts w:cstheme="minorHAnsi"/>
                <w:sz w:val="24"/>
                <w:szCs w:val="24"/>
              </w:rPr>
              <w:t>% Cumplimiento SLA (Seguridad TI)</w:t>
            </w:r>
          </w:p>
        </w:tc>
        <w:tc>
          <w:tcPr>
            <w:tcW w:w="1418" w:type="dxa"/>
            <w:shd w:val="clear" w:color="auto" w:fill="BDD6EE" w:themeFill="accent1" w:themeFillTint="66"/>
            <w:noWrap/>
            <w:vAlign w:val="center"/>
          </w:tcPr>
          <w:p w14:paraId="7793D209" w14:textId="6F64D2EF" w:rsidR="003742BD" w:rsidRPr="006E1DB8" w:rsidRDefault="003742BD"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17" w:type="dxa"/>
            <w:shd w:val="clear" w:color="auto" w:fill="BDD6EE" w:themeFill="accent1" w:themeFillTint="66"/>
            <w:noWrap/>
            <w:vAlign w:val="center"/>
          </w:tcPr>
          <w:p w14:paraId="7CEDA8DD" w14:textId="09FD03CD" w:rsidR="003742BD" w:rsidRPr="006E1DB8" w:rsidRDefault="003742BD"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18" w:type="dxa"/>
            <w:shd w:val="clear" w:color="auto" w:fill="BDD6EE" w:themeFill="accent1" w:themeFillTint="66"/>
            <w:noWrap/>
            <w:vAlign w:val="center"/>
          </w:tcPr>
          <w:p w14:paraId="44742164" w14:textId="4A879561" w:rsidR="003742BD" w:rsidRPr="006E1DB8" w:rsidRDefault="003742BD"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EB71B0" w:rsidRPr="00EB71B0" w14:paraId="6C4492DB" w14:textId="77777777" w:rsidTr="00665B73">
        <w:trPr>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3302CD53" w14:textId="77777777" w:rsidR="00EB71B0" w:rsidRPr="006E1DB8" w:rsidRDefault="00EB71B0" w:rsidP="00665B73">
            <w:pPr>
              <w:spacing w:before="120" w:after="120"/>
              <w:rPr>
                <w:rFonts w:cstheme="minorHAnsi"/>
                <w:sz w:val="24"/>
                <w:szCs w:val="24"/>
              </w:rPr>
            </w:pPr>
            <w:r w:rsidRPr="006E1DB8">
              <w:rPr>
                <w:rFonts w:cstheme="minorHAnsi"/>
                <w:sz w:val="24"/>
                <w:szCs w:val="24"/>
              </w:rPr>
              <w:t>Salud de antivirus</w:t>
            </w:r>
          </w:p>
        </w:tc>
        <w:tc>
          <w:tcPr>
            <w:tcW w:w="1418" w:type="dxa"/>
            <w:shd w:val="clear" w:color="auto" w:fill="BDD6EE" w:themeFill="accent1" w:themeFillTint="66"/>
            <w:noWrap/>
            <w:vAlign w:val="center"/>
          </w:tcPr>
          <w:p w14:paraId="0D8BC026" w14:textId="77E3D0CE" w:rsidR="00EB71B0" w:rsidRPr="006E1DB8" w:rsidRDefault="00E11312"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17" w:type="dxa"/>
            <w:shd w:val="clear" w:color="auto" w:fill="BDD6EE" w:themeFill="accent1" w:themeFillTint="66"/>
            <w:noWrap/>
            <w:vAlign w:val="center"/>
          </w:tcPr>
          <w:p w14:paraId="455720DC" w14:textId="543A2DC7" w:rsidR="00EB71B0" w:rsidRPr="006E1DB8" w:rsidRDefault="00E11312"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86.67%</w:t>
            </w:r>
          </w:p>
        </w:tc>
        <w:tc>
          <w:tcPr>
            <w:tcW w:w="1418" w:type="dxa"/>
            <w:shd w:val="clear" w:color="auto" w:fill="BDD6EE" w:themeFill="accent1" w:themeFillTint="66"/>
            <w:noWrap/>
            <w:vAlign w:val="center"/>
          </w:tcPr>
          <w:p w14:paraId="3A947475" w14:textId="42C5CC05" w:rsidR="00EB71B0" w:rsidRPr="006E1DB8" w:rsidRDefault="00D061A7"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21.67%</w:t>
            </w:r>
          </w:p>
        </w:tc>
      </w:tr>
      <w:tr w:rsidR="004069FB" w:rsidRPr="00EB71B0" w14:paraId="5146EA20" w14:textId="77777777" w:rsidTr="00665B73">
        <w:trPr>
          <w:cnfStyle w:val="000000100000" w:firstRow="0" w:lastRow="0" w:firstColumn="0" w:lastColumn="0" w:oddVBand="0" w:evenVBand="0" w:oddHBand="1" w:evenHBand="0" w:firstRowFirstColumn="0" w:firstRowLastColumn="0" w:lastRowFirstColumn="0" w:lastRowLastColumn="0"/>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1DC2BA0C" w14:textId="77777777" w:rsidR="004069FB" w:rsidRPr="006E1DB8" w:rsidRDefault="004069FB" w:rsidP="00665B73">
            <w:pPr>
              <w:spacing w:before="120" w:after="120"/>
              <w:rPr>
                <w:rFonts w:cstheme="minorHAnsi"/>
                <w:sz w:val="24"/>
                <w:szCs w:val="24"/>
              </w:rPr>
            </w:pPr>
            <w:r w:rsidRPr="006E1DB8">
              <w:rPr>
                <w:rFonts w:cstheme="minorHAnsi"/>
                <w:sz w:val="24"/>
                <w:szCs w:val="24"/>
              </w:rPr>
              <w:t>Disponibilidad Infraestructura en CPD</w:t>
            </w:r>
          </w:p>
        </w:tc>
        <w:tc>
          <w:tcPr>
            <w:tcW w:w="1418" w:type="dxa"/>
            <w:shd w:val="clear" w:color="auto" w:fill="BDD6EE" w:themeFill="accent1" w:themeFillTint="66"/>
            <w:noWrap/>
            <w:vAlign w:val="center"/>
          </w:tcPr>
          <w:p w14:paraId="526813C8" w14:textId="2F696218" w:rsidR="004069FB" w:rsidRPr="006E1DB8" w:rsidRDefault="004069FB"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7" w:type="dxa"/>
            <w:shd w:val="clear" w:color="auto" w:fill="BDD6EE" w:themeFill="accent1" w:themeFillTint="66"/>
            <w:noWrap/>
            <w:vAlign w:val="center"/>
          </w:tcPr>
          <w:p w14:paraId="7DCBCD0C" w14:textId="04EEE955" w:rsidR="004069FB" w:rsidRPr="006E1DB8" w:rsidRDefault="004069FB"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8" w:type="dxa"/>
            <w:shd w:val="clear" w:color="auto" w:fill="BDD6EE" w:themeFill="accent1" w:themeFillTint="66"/>
            <w:noWrap/>
            <w:vAlign w:val="center"/>
          </w:tcPr>
          <w:p w14:paraId="0E864D0F" w14:textId="63EDCB25" w:rsidR="004069FB" w:rsidRPr="006E1DB8" w:rsidRDefault="004069FB"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4069FB" w:rsidRPr="00EB71B0" w14:paraId="6FC625A8" w14:textId="77777777" w:rsidTr="00665B73">
        <w:trPr>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2890B7E0" w14:textId="77777777" w:rsidR="004069FB" w:rsidRPr="006E1DB8" w:rsidRDefault="004069FB" w:rsidP="00665B73">
            <w:pPr>
              <w:spacing w:before="120" w:after="120"/>
              <w:rPr>
                <w:rFonts w:cstheme="minorHAnsi"/>
                <w:sz w:val="24"/>
                <w:szCs w:val="24"/>
              </w:rPr>
            </w:pPr>
            <w:r w:rsidRPr="006E1DB8">
              <w:rPr>
                <w:rFonts w:cstheme="minorHAnsi"/>
                <w:sz w:val="24"/>
                <w:szCs w:val="24"/>
              </w:rPr>
              <w:t>Uso Almacenamientos debajo de 80%</w:t>
            </w:r>
          </w:p>
        </w:tc>
        <w:tc>
          <w:tcPr>
            <w:tcW w:w="1418" w:type="dxa"/>
            <w:shd w:val="clear" w:color="auto" w:fill="BDD6EE" w:themeFill="accent1" w:themeFillTint="66"/>
            <w:noWrap/>
            <w:vAlign w:val="center"/>
          </w:tcPr>
          <w:p w14:paraId="52EAD594" w14:textId="78E5049D" w:rsidR="004069FB" w:rsidRPr="006E1DB8" w:rsidRDefault="004069FB"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7" w:type="dxa"/>
            <w:shd w:val="clear" w:color="auto" w:fill="BDD6EE" w:themeFill="accent1" w:themeFillTint="66"/>
            <w:noWrap/>
            <w:vAlign w:val="center"/>
          </w:tcPr>
          <w:p w14:paraId="16107A5E" w14:textId="5C7A23BD" w:rsidR="004069FB" w:rsidRPr="006E1DB8" w:rsidRDefault="004069FB"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8" w:type="dxa"/>
            <w:shd w:val="clear" w:color="auto" w:fill="BDD6EE" w:themeFill="accent1" w:themeFillTint="66"/>
            <w:noWrap/>
            <w:vAlign w:val="center"/>
          </w:tcPr>
          <w:p w14:paraId="11331555" w14:textId="5C7BE54F" w:rsidR="004069FB" w:rsidRPr="006E1DB8" w:rsidRDefault="004069FB"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741D09" w:rsidRPr="00EB71B0" w14:paraId="5ADFFE19" w14:textId="77777777" w:rsidTr="00665B73">
        <w:trPr>
          <w:cnfStyle w:val="000000100000" w:firstRow="0" w:lastRow="0" w:firstColumn="0" w:lastColumn="0" w:oddVBand="0" w:evenVBand="0" w:oddHBand="1" w:evenHBand="0" w:firstRowFirstColumn="0" w:firstRowLastColumn="0" w:lastRowFirstColumn="0" w:lastRowLastColumn="0"/>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1F9F9EAF" w14:textId="77777777" w:rsidR="00741D09" w:rsidRPr="006E1DB8" w:rsidRDefault="00741D09" w:rsidP="00665B73">
            <w:pPr>
              <w:spacing w:before="120" w:after="120"/>
              <w:rPr>
                <w:rFonts w:cstheme="minorHAnsi"/>
                <w:sz w:val="24"/>
                <w:szCs w:val="24"/>
              </w:rPr>
            </w:pPr>
            <w:r w:rsidRPr="006E1DB8">
              <w:rPr>
                <w:rFonts w:cstheme="minorHAnsi"/>
                <w:sz w:val="24"/>
                <w:szCs w:val="24"/>
              </w:rPr>
              <w:t>% Cumplimiento SLA (Soporte Técnico)</w:t>
            </w:r>
          </w:p>
        </w:tc>
        <w:tc>
          <w:tcPr>
            <w:tcW w:w="1418" w:type="dxa"/>
            <w:shd w:val="clear" w:color="auto" w:fill="BDD6EE" w:themeFill="accent1" w:themeFillTint="66"/>
            <w:noWrap/>
            <w:vAlign w:val="center"/>
          </w:tcPr>
          <w:p w14:paraId="499774C4" w14:textId="2D409CC2" w:rsidR="00741D09" w:rsidRPr="006E1DB8" w:rsidRDefault="00741D09"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7" w:type="dxa"/>
            <w:shd w:val="clear" w:color="auto" w:fill="BDD6EE" w:themeFill="accent1" w:themeFillTint="66"/>
            <w:noWrap/>
            <w:vAlign w:val="center"/>
          </w:tcPr>
          <w:p w14:paraId="52677132" w14:textId="22CA995E" w:rsidR="00741D09" w:rsidRPr="006E1DB8" w:rsidRDefault="00741D09"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8" w:type="dxa"/>
            <w:shd w:val="clear" w:color="auto" w:fill="BDD6EE" w:themeFill="accent1" w:themeFillTint="66"/>
            <w:noWrap/>
            <w:vAlign w:val="center"/>
          </w:tcPr>
          <w:p w14:paraId="656E7DE1" w14:textId="516A76CA" w:rsidR="00741D09" w:rsidRPr="006E1DB8" w:rsidRDefault="00741D09"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EB71B0" w:rsidRPr="00EB71B0" w14:paraId="2A19E8A0" w14:textId="77777777" w:rsidTr="00665B73">
        <w:trPr>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5E23EB5C" w14:textId="77777777" w:rsidR="00EB71B0" w:rsidRPr="006E1DB8" w:rsidRDefault="00EB71B0" w:rsidP="00665B73">
            <w:pPr>
              <w:spacing w:before="120" w:after="120"/>
              <w:rPr>
                <w:rFonts w:cstheme="minorHAnsi"/>
                <w:sz w:val="24"/>
                <w:szCs w:val="24"/>
              </w:rPr>
            </w:pPr>
            <w:r w:rsidRPr="006E1DB8">
              <w:rPr>
                <w:rFonts w:cstheme="minorHAnsi"/>
                <w:sz w:val="24"/>
                <w:szCs w:val="24"/>
              </w:rPr>
              <w:t>% Cumplimiento SLA (Mesa de Ayuda)</w:t>
            </w:r>
          </w:p>
        </w:tc>
        <w:tc>
          <w:tcPr>
            <w:tcW w:w="1418" w:type="dxa"/>
            <w:shd w:val="clear" w:color="auto" w:fill="BDD6EE" w:themeFill="accent1" w:themeFillTint="66"/>
            <w:noWrap/>
            <w:vAlign w:val="center"/>
          </w:tcPr>
          <w:p w14:paraId="2308FFF1" w14:textId="6F495E46" w:rsidR="00EB71B0" w:rsidRPr="006E1DB8" w:rsidRDefault="00741D09"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7" w:type="dxa"/>
            <w:shd w:val="clear" w:color="auto" w:fill="BDD6EE" w:themeFill="accent1" w:themeFillTint="66"/>
            <w:noWrap/>
            <w:vAlign w:val="center"/>
          </w:tcPr>
          <w:p w14:paraId="2B4F7A06" w14:textId="1FE64C80" w:rsidR="00EB71B0" w:rsidRPr="006E1DB8" w:rsidRDefault="00741D09"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97.88%</w:t>
            </w:r>
          </w:p>
        </w:tc>
        <w:tc>
          <w:tcPr>
            <w:tcW w:w="1418" w:type="dxa"/>
            <w:shd w:val="clear" w:color="auto" w:fill="BDD6EE" w:themeFill="accent1" w:themeFillTint="66"/>
            <w:noWrap/>
            <w:vAlign w:val="center"/>
          </w:tcPr>
          <w:p w14:paraId="2308F7DF" w14:textId="5FED73C3" w:rsidR="00EB71B0" w:rsidRPr="006E1DB8" w:rsidRDefault="00741D09"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24.47%</w:t>
            </w:r>
          </w:p>
        </w:tc>
      </w:tr>
      <w:tr w:rsidR="007230E4" w:rsidRPr="00EB71B0" w14:paraId="03A8E4D5" w14:textId="77777777" w:rsidTr="00665B73">
        <w:trPr>
          <w:cnfStyle w:val="000000100000" w:firstRow="0" w:lastRow="0" w:firstColumn="0" w:lastColumn="0" w:oddVBand="0" w:evenVBand="0" w:oddHBand="1" w:evenHBand="0" w:firstRowFirstColumn="0" w:firstRowLastColumn="0" w:lastRowFirstColumn="0" w:lastRowLastColumn="0"/>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3EFE07F5" w14:textId="77777777" w:rsidR="007230E4" w:rsidRPr="006E1DB8" w:rsidRDefault="007230E4" w:rsidP="00665B73">
            <w:pPr>
              <w:spacing w:before="120" w:after="120"/>
              <w:rPr>
                <w:rFonts w:cstheme="minorHAnsi"/>
                <w:sz w:val="24"/>
                <w:szCs w:val="24"/>
              </w:rPr>
            </w:pPr>
            <w:r w:rsidRPr="006E1DB8">
              <w:rPr>
                <w:rFonts w:cstheme="minorHAnsi"/>
                <w:sz w:val="24"/>
                <w:szCs w:val="24"/>
              </w:rPr>
              <w:t>Disponibilidad Servicios Comunicación Datacenter</w:t>
            </w:r>
          </w:p>
        </w:tc>
        <w:tc>
          <w:tcPr>
            <w:tcW w:w="1418" w:type="dxa"/>
            <w:shd w:val="clear" w:color="auto" w:fill="BDD6EE" w:themeFill="accent1" w:themeFillTint="66"/>
            <w:noWrap/>
            <w:vAlign w:val="center"/>
          </w:tcPr>
          <w:p w14:paraId="328426EF" w14:textId="1F80DF5B" w:rsidR="007230E4" w:rsidRPr="006E1DB8" w:rsidRDefault="007230E4"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7" w:type="dxa"/>
            <w:shd w:val="clear" w:color="auto" w:fill="BDD6EE" w:themeFill="accent1" w:themeFillTint="66"/>
            <w:noWrap/>
            <w:vAlign w:val="center"/>
          </w:tcPr>
          <w:p w14:paraId="12D66C01" w14:textId="2E055F15" w:rsidR="007230E4" w:rsidRPr="006E1DB8" w:rsidRDefault="007230E4"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8" w:type="dxa"/>
            <w:shd w:val="clear" w:color="auto" w:fill="BDD6EE" w:themeFill="accent1" w:themeFillTint="66"/>
            <w:noWrap/>
            <w:vAlign w:val="center"/>
          </w:tcPr>
          <w:p w14:paraId="46FA1949" w14:textId="1F1D64E0" w:rsidR="007230E4" w:rsidRPr="006E1DB8" w:rsidRDefault="007230E4"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7230E4" w:rsidRPr="00EB71B0" w14:paraId="18232D90" w14:textId="77777777" w:rsidTr="00665B73">
        <w:trPr>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015F74A8" w14:textId="77777777" w:rsidR="007230E4" w:rsidRPr="006E1DB8" w:rsidRDefault="007230E4" w:rsidP="00665B73">
            <w:pPr>
              <w:spacing w:before="120" w:after="120"/>
              <w:rPr>
                <w:rFonts w:cstheme="minorHAnsi"/>
                <w:sz w:val="24"/>
                <w:szCs w:val="24"/>
              </w:rPr>
            </w:pPr>
            <w:r w:rsidRPr="006E1DB8">
              <w:rPr>
                <w:rFonts w:cstheme="minorHAnsi"/>
                <w:sz w:val="24"/>
                <w:szCs w:val="24"/>
              </w:rPr>
              <w:t>Disponibilidad servicios de Comunicación Telefónica</w:t>
            </w:r>
          </w:p>
        </w:tc>
        <w:tc>
          <w:tcPr>
            <w:tcW w:w="1418" w:type="dxa"/>
            <w:shd w:val="clear" w:color="auto" w:fill="BDD6EE" w:themeFill="accent1" w:themeFillTint="66"/>
            <w:noWrap/>
            <w:vAlign w:val="center"/>
          </w:tcPr>
          <w:p w14:paraId="460B0A20" w14:textId="6C3C37FF" w:rsidR="007230E4" w:rsidRPr="006E1DB8" w:rsidRDefault="007230E4"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7" w:type="dxa"/>
            <w:shd w:val="clear" w:color="auto" w:fill="BDD6EE" w:themeFill="accent1" w:themeFillTint="66"/>
            <w:noWrap/>
            <w:vAlign w:val="center"/>
          </w:tcPr>
          <w:p w14:paraId="30905734" w14:textId="5D3D2147" w:rsidR="007230E4" w:rsidRPr="006E1DB8" w:rsidRDefault="007230E4"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8" w:type="dxa"/>
            <w:shd w:val="clear" w:color="auto" w:fill="BDD6EE" w:themeFill="accent1" w:themeFillTint="66"/>
            <w:noWrap/>
            <w:vAlign w:val="center"/>
          </w:tcPr>
          <w:p w14:paraId="2C6E2236" w14:textId="0D329383" w:rsidR="007230E4" w:rsidRPr="006E1DB8" w:rsidRDefault="007230E4"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7230E4" w:rsidRPr="00EB71B0" w14:paraId="489674A7" w14:textId="77777777" w:rsidTr="00665B73">
        <w:trPr>
          <w:cnfStyle w:val="000000100000" w:firstRow="0" w:lastRow="0" w:firstColumn="0" w:lastColumn="0" w:oddVBand="0" w:evenVBand="0" w:oddHBand="1" w:evenHBand="0" w:firstRowFirstColumn="0" w:firstRowLastColumn="0" w:lastRowFirstColumn="0" w:lastRowLastColumn="0"/>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tcBorders>
            <w:shd w:val="clear" w:color="auto" w:fill="002060"/>
            <w:vAlign w:val="center"/>
          </w:tcPr>
          <w:p w14:paraId="1897ACC8" w14:textId="77777777" w:rsidR="007230E4" w:rsidRPr="006E1DB8" w:rsidRDefault="007230E4" w:rsidP="00665B73">
            <w:pPr>
              <w:spacing w:before="120" w:after="120"/>
              <w:rPr>
                <w:rFonts w:cstheme="minorHAnsi"/>
                <w:sz w:val="24"/>
                <w:szCs w:val="24"/>
              </w:rPr>
            </w:pPr>
            <w:r w:rsidRPr="006E1DB8">
              <w:rPr>
                <w:rFonts w:cstheme="minorHAnsi"/>
                <w:sz w:val="24"/>
                <w:szCs w:val="24"/>
              </w:rPr>
              <w:t>Disponibilidad servicios Comunicación OOCC</w:t>
            </w:r>
          </w:p>
        </w:tc>
        <w:tc>
          <w:tcPr>
            <w:tcW w:w="1418" w:type="dxa"/>
            <w:shd w:val="clear" w:color="auto" w:fill="BDD6EE" w:themeFill="accent1" w:themeFillTint="66"/>
            <w:noWrap/>
            <w:vAlign w:val="center"/>
          </w:tcPr>
          <w:p w14:paraId="0DCC225E" w14:textId="6DED0E3A" w:rsidR="007230E4" w:rsidRPr="006E1DB8" w:rsidRDefault="007230E4"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7" w:type="dxa"/>
            <w:shd w:val="clear" w:color="auto" w:fill="BDD6EE" w:themeFill="accent1" w:themeFillTint="66"/>
            <w:noWrap/>
            <w:vAlign w:val="center"/>
          </w:tcPr>
          <w:p w14:paraId="6B4F1BFB" w14:textId="3A47A867" w:rsidR="007230E4" w:rsidRPr="006E1DB8" w:rsidRDefault="007230E4"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CB0E9A">
              <w:rPr>
                <w:rFonts w:eastAsia="Times New Roman" w:cstheme="minorHAnsi"/>
                <w:sz w:val="24"/>
                <w:szCs w:val="24"/>
                <w:lang w:eastAsia="es-DO"/>
              </w:rPr>
              <w:t>100.00%</w:t>
            </w:r>
          </w:p>
        </w:tc>
        <w:tc>
          <w:tcPr>
            <w:tcW w:w="1418" w:type="dxa"/>
            <w:shd w:val="clear" w:color="auto" w:fill="BDD6EE" w:themeFill="accent1" w:themeFillTint="66"/>
            <w:noWrap/>
            <w:vAlign w:val="center"/>
          </w:tcPr>
          <w:p w14:paraId="54F14FFD" w14:textId="6A144F75" w:rsidR="007230E4" w:rsidRPr="006E1DB8" w:rsidRDefault="007230E4" w:rsidP="00665B73">
            <w:pPr>
              <w:spacing w:before="120" w:after="1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EB71B0" w:rsidRPr="00EB71B0" w14:paraId="1B2D9360" w14:textId="77777777" w:rsidTr="00665B73">
        <w:trPr>
          <w:trHeight w:val="652"/>
        </w:trPr>
        <w:tc>
          <w:tcPr>
            <w:cnfStyle w:val="001000000000" w:firstRow="0" w:lastRow="0" w:firstColumn="1" w:lastColumn="0" w:oddVBand="0" w:evenVBand="0" w:oddHBand="0" w:evenHBand="0" w:firstRowFirstColumn="0" w:firstRowLastColumn="0" w:lastRowFirstColumn="0" w:lastRowLastColumn="0"/>
            <w:tcW w:w="4678" w:type="dxa"/>
            <w:tcBorders>
              <w:left w:val="single" w:sz="24" w:space="0" w:color="FFFFFF" w:themeColor="background1"/>
              <w:bottom w:val="single" w:sz="24" w:space="0" w:color="FFFFFF" w:themeColor="background1"/>
            </w:tcBorders>
            <w:shd w:val="clear" w:color="auto" w:fill="002060"/>
            <w:vAlign w:val="center"/>
          </w:tcPr>
          <w:p w14:paraId="4F05F90B" w14:textId="20A217C0" w:rsidR="00EB71B0" w:rsidRPr="006E1DB8" w:rsidRDefault="00EB71B0" w:rsidP="00665B73">
            <w:pPr>
              <w:spacing w:before="120" w:after="120"/>
              <w:rPr>
                <w:rFonts w:cstheme="minorHAnsi"/>
                <w:sz w:val="24"/>
                <w:szCs w:val="24"/>
              </w:rPr>
            </w:pPr>
            <w:r w:rsidRPr="006E1DB8">
              <w:rPr>
                <w:rFonts w:cstheme="minorHAnsi"/>
                <w:sz w:val="24"/>
                <w:szCs w:val="24"/>
              </w:rPr>
              <w:t>% Cumplimiento SLA (</w:t>
            </w:r>
            <w:r w:rsidR="003D58E4">
              <w:rPr>
                <w:rFonts w:cstheme="minorHAnsi"/>
                <w:sz w:val="24"/>
                <w:szCs w:val="24"/>
              </w:rPr>
              <w:t>Redes Telemáticas</w:t>
            </w:r>
            <w:r w:rsidRPr="006E1DB8">
              <w:rPr>
                <w:rFonts w:cstheme="minorHAnsi"/>
                <w:sz w:val="24"/>
                <w:szCs w:val="24"/>
              </w:rPr>
              <w:t>)</w:t>
            </w:r>
          </w:p>
        </w:tc>
        <w:tc>
          <w:tcPr>
            <w:tcW w:w="1418" w:type="dxa"/>
            <w:shd w:val="clear" w:color="auto" w:fill="BDD6EE" w:themeFill="accent1" w:themeFillTint="66"/>
            <w:noWrap/>
            <w:vAlign w:val="center"/>
          </w:tcPr>
          <w:p w14:paraId="332FF4B0" w14:textId="19040BD5" w:rsidR="00EB71B0" w:rsidRPr="006E1DB8" w:rsidRDefault="003D58E4"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99.00%</w:t>
            </w:r>
          </w:p>
        </w:tc>
        <w:tc>
          <w:tcPr>
            <w:tcW w:w="1417" w:type="dxa"/>
            <w:shd w:val="clear" w:color="auto" w:fill="BDD6EE" w:themeFill="accent1" w:themeFillTint="66"/>
            <w:noWrap/>
            <w:vAlign w:val="center"/>
          </w:tcPr>
          <w:p w14:paraId="51CAC7AC" w14:textId="1B480A7E" w:rsidR="00EB71B0" w:rsidRPr="006E1DB8" w:rsidRDefault="003D58E4"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99.33%</w:t>
            </w:r>
          </w:p>
        </w:tc>
        <w:tc>
          <w:tcPr>
            <w:tcW w:w="1418" w:type="dxa"/>
            <w:shd w:val="clear" w:color="auto" w:fill="BDD6EE" w:themeFill="accent1" w:themeFillTint="66"/>
            <w:noWrap/>
            <w:vAlign w:val="center"/>
          </w:tcPr>
          <w:p w14:paraId="6B5AF31D" w14:textId="31171A4C" w:rsidR="00EB71B0" w:rsidRPr="006E1DB8" w:rsidRDefault="003D58E4" w:rsidP="00665B73">
            <w:pPr>
              <w:spacing w:before="120" w:after="1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24.83%</w:t>
            </w:r>
          </w:p>
        </w:tc>
      </w:tr>
    </w:tbl>
    <w:p w14:paraId="647ECD8E" w14:textId="577E598B" w:rsidR="00EB71B0" w:rsidRDefault="00EB71B0" w:rsidP="00EB71B0">
      <w:pPr>
        <w:rPr>
          <w:rFonts w:cstheme="minorHAnsi"/>
        </w:rPr>
      </w:pPr>
    </w:p>
    <w:p w14:paraId="34D251BC" w14:textId="6F0FA3B1" w:rsidR="00E4287C" w:rsidRDefault="00E4287C" w:rsidP="00EB71B0">
      <w:pPr>
        <w:rPr>
          <w:rFonts w:cstheme="minorHAnsi"/>
        </w:rPr>
      </w:pPr>
    </w:p>
    <w:p w14:paraId="01CD0CFE" w14:textId="6FA75882" w:rsidR="00D12A0E" w:rsidRDefault="00D12A0E" w:rsidP="00EB71B0">
      <w:pPr>
        <w:rPr>
          <w:rFonts w:cstheme="minorHAnsi"/>
        </w:rPr>
      </w:pPr>
    </w:p>
    <w:p w14:paraId="16D1A458" w14:textId="14088845" w:rsidR="00BB60E8" w:rsidRDefault="00BB60E8" w:rsidP="00EB71B0">
      <w:pPr>
        <w:rPr>
          <w:rFonts w:cstheme="minorHAnsi"/>
        </w:rPr>
      </w:pPr>
    </w:p>
    <w:p w14:paraId="40B9AF86" w14:textId="2C6ACAF3" w:rsidR="0067110B" w:rsidRDefault="0067110B" w:rsidP="00EB71B0">
      <w:pPr>
        <w:rPr>
          <w:rFonts w:cstheme="minorHAnsi"/>
          <w:sz w:val="20"/>
          <w:szCs w:val="20"/>
        </w:rPr>
      </w:pPr>
    </w:p>
    <w:p w14:paraId="72A9BC4B" w14:textId="1FC18F87" w:rsidR="00177AE3" w:rsidRDefault="00177AE3" w:rsidP="00EB71B0">
      <w:pPr>
        <w:rPr>
          <w:rFonts w:cstheme="minorHAnsi"/>
          <w:sz w:val="20"/>
          <w:szCs w:val="20"/>
        </w:rPr>
      </w:pPr>
    </w:p>
    <w:p w14:paraId="4069ECA0" w14:textId="287C3A17" w:rsidR="003D2730" w:rsidRDefault="003D2730" w:rsidP="006048C3">
      <w:pPr>
        <w:spacing w:after="240" w:line="276" w:lineRule="auto"/>
        <w:jc w:val="both"/>
        <w:rPr>
          <w:rFonts w:cstheme="minorHAnsi"/>
          <w:sz w:val="24"/>
          <w:szCs w:val="24"/>
        </w:rPr>
      </w:pPr>
      <w:r>
        <w:rPr>
          <w:rFonts w:cstheme="minorHAnsi"/>
          <w:sz w:val="24"/>
          <w:szCs w:val="24"/>
        </w:rPr>
        <w:t>E</w:t>
      </w:r>
      <w:r w:rsidRPr="00B4330C">
        <w:rPr>
          <w:rFonts w:cstheme="minorHAnsi"/>
          <w:sz w:val="24"/>
          <w:szCs w:val="24"/>
        </w:rPr>
        <w:t xml:space="preserve">n </w:t>
      </w:r>
      <w:r>
        <w:rPr>
          <w:rFonts w:cstheme="minorHAnsi"/>
          <w:sz w:val="24"/>
          <w:szCs w:val="24"/>
        </w:rPr>
        <w:t xml:space="preserve">el siguiente gráfico se visualiza el nivel de cumplimiento del POA de las áreas de Tecnología de la Información en el mes de marzo: </w:t>
      </w:r>
    </w:p>
    <w:p w14:paraId="40CD5AF9" w14:textId="55517FA0" w:rsidR="00665B73" w:rsidRDefault="00665B73" w:rsidP="003D2730">
      <w:pPr>
        <w:spacing w:after="120"/>
        <w:jc w:val="both"/>
        <w:rPr>
          <w:rFonts w:cstheme="minorHAnsi"/>
          <w:sz w:val="24"/>
          <w:szCs w:val="24"/>
        </w:rPr>
      </w:pPr>
      <w:r>
        <w:rPr>
          <w:noProof/>
          <w:lang w:val="es-ES" w:eastAsia="es-ES"/>
        </w:rPr>
        <w:drawing>
          <wp:inline distT="0" distB="0" distL="0" distR="0" wp14:anchorId="329A02CE" wp14:editId="0A5D3EA2">
            <wp:extent cx="5934075" cy="2380615"/>
            <wp:effectExtent l="0" t="0" r="0" b="635"/>
            <wp:docPr id="15" name="Gráfico 15">
              <a:extLst xmlns:a="http://schemas.openxmlformats.org/drawingml/2006/main">
                <a:ext uri="{FF2B5EF4-FFF2-40B4-BE49-F238E27FC236}">
                  <a16:creationId xmlns:a16="http://schemas.microsoft.com/office/drawing/2014/main" id="{D91BA344-FF0D-4F94-A0B1-91704C44782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1118A2D6" w14:textId="580451FE" w:rsidR="00665B73" w:rsidRDefault="00665B73" w:rsidP="003D2730">
      <w:pPr>
        <w:spacing w:after="120"/>
        <w:jc w:val="both"/>
        <w:rPr>
          <w:rFonts w:cstheme="minorHAnsi"/>
          <w:sz w:val="24"/>
          <w:szCs w:val="24"/>
        </w:rPr>
      </w:pPr>
      <w:r>
        <w:rPr>
          <w:rFonts w:eastAsia="MS Mincho" w:cstheme="minorHAnsi"/>
          <w:b/>
          <w:bCs/>
          <w:noProof/>
          <w:color w:val="00B0F0"/>
          <w:sz w:val="32"/>
          <w:szCs w:val="32"/>
          <w:lang w:val="es-ES" w:eastAsia="es-ES"/>
        </w:rPr>
        <mc:AlternateContent>
          <mc:Choice Requires="wpg">
            <w:drawing>
              <wp:anchor distT="0" distB="0" distL="114300" distR="114300" simplePos="0" relativeHeight="251825152" behindDoc="0" locked="0" layoutInCell="1" allowOverlap="1" wp14:anchorId="44CBC8C3" wp14:editId="2BA027B8">
                <wp:simplePos x="0" y="0"/>
                <wp:positionH relativeFrom="column">
                  <wp:posOffset>1557655</wp:posOffset>
                </wp:positionH>
                <wp:positionV relativeFrom="paragraph">
                  <wp:posOffset>200025</wp:posOffset>
                </wp:positionV>
                <wp:extent cx="2699591" cy="900536"/>
                <wp:effectExtent l="38100" t="38100" r="348615" b="337820"/>
                <wp:wrapNone/>
                <wp:docPr id="33" name="Grupo 33"/>
                <wp:cNvGraphicFramePr/>
                <a:graphic xmlns:a="http://schemas.openxmlformats.org/drawingml/2006/main">
                  <a:graphicData uri="http://schemas.microsoft.com/office/word/2010/wordprocessingGroup">
                    <wpg:wgp>
                      <wpg:cNvGrpSpPr/>
                      <wpg:grpSpPr>
                        <a:xfrm>
                          <a:off x="0" y="0"/>
                          <a:ext cx="2699591" cy="900536"/>
                          <a:chOff x="0" y="0"/>
                          <a:chExt cx="2699591" cy="900536"/>
                        </a:xfrm>
                      </wpg:grpSpPr>
                      <wps:wsp>
                        <wps:cNvPr id="78" name="Diagrama de flujo: conector 78"/>
                        <wps:cNvSpPr/>
                        <wps:spPr>
                          <a:xfrm>
                            <a:off x="0" y="0"/>
                            <a:ext cx="899795" cy="900000"/>
                          </a:xfrm>
                          <a:prstGeom prst="rect">
                            <a:avLst/>
                          </a:prstGeom>
                          <a:solidFill>
                            <a:srgbClr val="002060"/>
                          </a:solidFill>
                          <a:ln w="38100" cap="flat" cmpd="sng" algn="ctr">
                            <a:noFill/>
                            <a:prstDash val="solid"/>
                            <a:miter lim="800000"/>
                          </a:ln>
                          <a:effectLst>
                            <a:outerShdw blurRad="190500" dist="228600" dir="2700000" algn="ctr">
                              <a:srgbClr val="000000">
                                <a:alpha val="30000"/>
                              </a:srgbClr>
                            </a:outerShdw>
                          </a:effectLst>
                        </wps:spPr>
                        <wps:txbx>
                          <w:txbxContent>
                            <w:p w14:paraId="161A5FC8" w14:textId="77777777" w:rsidR="00EB71B0" w:rsidRPr="00665B73"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665B73">
                                <w:rPr>
                                  <w:rFonts w:asciiTheme="minorHAnsi" w:eastAsia="Calibri" w:hAnsi="Calibri"/>
                                  <w:color w:val="FFFFFF"/>
                                  <w:kern w:val="24"/>
                                  <w:sz w:val="28"/>
                                  <w:szCs w:val="28"/>
                                  <w:u w:val="single"/>
                                  <w:lang w:val="es-ES"/>
                                </w:rPr>
                                <w:t>Enero</w:t>
                              </w:r>
                            </w:p>
                            <w:p w14:paraId="0CD93F18" w14:textId="77777777" w:rsidR="00EB71B0" w:rsidRPr="00665B73" w:rsidRDefault="00EB71B0" w:rsidP="00EB71B0">
                              <w:pPr>
                                <w:pStyle w:val="NormalWeb"/>
                                <w:spacing w:before="0" w:beforeAutospacing="0" w:after="0" w:afterAutospacing="0" w:line="256" w:lineRule="auto"/>
                                <w:jc w:val="center"/>
                                <w:rPr>
                                  <w:b/>
                                  <w:bCs/>
                                  <w:sz w:val="28"/>
                                  <w:szCs w:val="28"/>
                                </w:rPr>
                              </w:pPr>
                              <w:r w:rsidRPr="00665B73">
                                <w:rPr>
                                  <w:rFonts w:asciiTheme="minorHAnsi" w:eastAsia="Calibri" w:hAnsi="Calibri"/>
                                  <w:b/>
                                  <w:bCs/>
                                  <w:color w:val="FFFFFF"/>
                                  <w:kern w:val="24"/>
                                  <w:sz w:val="28"/>
                                  <w:szCs w:val="28"/>
                                  <w:lang w:val="es-ES"/>
                                </w:rPr>
                                <w:t>91.43%</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4" name="Diagrama de flujo: conector 76"/>
                        <wps:cNvSpPr/>
                        <wps:spPr>
                          <a:xfrm>
                            <a:off x="899751" y="179"/>
                            <a:ext cx="900000" cy="900000"/>
                          </a:xfrm>
                          <a:prstGeom prst="rect">
                            <a:avLst/>
                          </a:prstGeom>
                          <a:solidFill>
                            <a:srgbClr val="0070C0"/>
                          </a:solidFill>
                          <a:ln w="38100" cap="flat" cmpd="sng" algn="ctr">
                            <a:noFill/>
                            <a:prstDash val="solid"/>
                            <a:miter lim="800000"/>
                          </a:ln>
                          <a:effectLst>
                            <a:outerShdw blurRad="190500" dist="228600" dir="2700000" algn="ctr">
                              <a:srgbClr val="000000">
                                <a:alpha val="30000"/>
                              </a:srgbClr>
                            </a:outerShdw>
                          </a:effectLst>
                        </wps:spPr>
                        <wps:txbx>
                          <w:txbxContent>
                            <w:p w14:paraId="4AFEFD26" w14:textId="77777777" w:rsidR="00EB71B0" w:rsidRPr="00665B73"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665B73">
                                <w:rPr>
                                  <w:rFonts w:asciiTheme="minorHAnsi" w:eastAsia="Calibri" w:hAnsi="Calibri"/>
                                  <w:color w:val="FFFFFF"/>
                                  <w:kern w:val="24"/>
                                  <w:sz w:val="28"/>
                                  <w:szCs w:val="28"/>
                                  <w:u w:val="single"/>
                                  <w:lang w:val="es-ES"/>
                                </w:rPr>
                                <w:t>Febrero</w:t>
                              </w:r>
                            </w:p>
                            <w:p w14:paraId="33426B47" w14:textId="77777777" w:rsidR="00EB71B0" w:rsidRPr="0041649D" w:rsidRDefault="00EB71B0" w:rsidP="00EB71B0">
                              <w:pPr>
                                <w:pStyle w:val="NormalWeb"/>
                                <w:spacing w:before="0" w:beforeAutospacing="0" w:after="0" w:afterAutospacing="0" w:line="256" w:lineRule="auto"/>
                                <w:jc w:val="center"/>
                                <w:rPr>
                                  <w:b/>
                                  <w:bCs/>
                                </w:rPr>
                              </w:pPr>
                              <w:r w:rsidRPr="00665B73">
                                <w:rPr>
                                  <w:rFonts w:asciiTheme="minorHAnsi" w:eastAsia="Calibri" w:hAnsi="Calibri"/>
                                  <w:b/>
                                  <w:bCs/>
                                  <w:color w:val="FFFFFF"/>
                                  <w:kern w:val="24"/>
                                  <w:sz w:val="28"/>
                                  <w:szCs w:val="28"/>
                                  <w:lang w:val="es-ES"/>
                                </w:rPr>
                                <w:t>91.10%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5" name="Diagrama de flujo: conector 77"/>
                        <wps:cNvSpPr/>
                        <wps:spPr>
                          <a:xfrm>
                            <a:off x="1799591" y="536"/>
                            <a:ext cx="900000" cy="900000"/>
                          </a:xfrm>
                          <a:prstGeom prst="rect">
                            <a:avLst/>
                          </a:prstGeom>
                          <a:solidFill>
                            <a:schemeClr val="accent1">
                              <a:lumMod val="60000"/>
                              <a:lumOff val="40000"/>
                            </a:schemeClr>
                          </a:solidFill>
                          <a:ln w="38100" cap="flat" cmpd="sng" algn="ctr">
                            <a:noFill/>
                            <a:prstDash val="solid"/>
                            <a:miter lim="800000"/>
                          </a:ln>
                          <a:effectLst>
                            <a:outerShdw blurRad="190500" dist="228600" dir="2700000" algn="ctr">
                              <a:srgbClr val="000000">
                                <a:alpha val="30000"/>
                              </a:srgbClr>
                            </a:outerShdw>
                          </a:effectLst>
                        </wps:spPr>
                        <wps:txbx>
                          <w:txbxContent>
                            <w:p w14:paraId="2D562CF1" w14:textId="77777777" w:rsidR="00EB71B0" w:rsidRPr="00665B73"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665B73">
                                <w:rPr>
                                  <w:rFonts w:asciiTheme="minorHAnsi" w:eastAsia="Calibri" w:hAnsi="Calibri"/>
                                  <w:color w:val="FFFFFF" w:themeColor="background1"/>
                                  <w:kern w:val="24"/>
                                  <w:sz w:val="28"/>
                                  <w:szCs w:val="28"/>
                                  <w:u w:val="single"/>
                                  <w:lang w:val="es-ES"/>
                                </w:rPr>
                                <w:t>Marzo</w:t>
                              </w:r>
                            </w:p>
                            <w:p w14:paraId="5E06EEAB" w14:textId="19E162FC" w:rsidR="00EB71B0" w:rsidRPr="001249C8" w:rsidRDefault="00EB71B0" w:rsidP="00EB71B0">
                              <w:pPr>
                                <w:pStyle w:val="NormalWeb"/>
                                <w:spacing w:before="0" w:beforeAutospacing="0" w:after="0" w:afterAutospacing="0" w:line="256" w:lineRule="auto"/>
                                <w:jc w:val="center"/>
                                <w:rPr>
                                  <w:b/>
                                  <w:bCs/>
                                  <w:color w:val="FFFFFF" w:themeColor="background1"/>
                                  <w:sz w:val="30"/>
                                  <w:szCs w:val="30"/>
                                </w:rPr>
                              </w:pPr>
                              <w:r w:rsidRPr="00665B73">
                                <w:rPr>
                                  <w:rFonts w:asciiTheme="minorHAnsi" w:eastAsia="Calibri" w:hAnsi="Calibri"/>
                                  <w:b/>
                                  <w:bCs/>
                                  <w:color w:val="FFFFFF" w:themeColor="background1"/>
                                  <w:kern w:val="24"/>
                                  <w:sz w:val="28"/>
                                  <w:szCs w:val="28"/>
                                  <w:lang w:val="es-ES"/>
                                </w:rPr>
                                <w:t>91.</w:t>
                              </w:r>
                              <w:r w:rsidR="00B4230C" w:rsidRPr="00665B73">
                                <w:rPr>
                                  <w:rFonts w:asciiTheme="minorHAnsi" w:eastAsia="Calibri" w:hAnsi="Calibri"/>
                                  <w:b/>
                                  <w:bCs/>
                                  <w:color w:val="FFFFFF" w:themeColor="background1"/>
                                  <w:kern w:val="24"/>
                                  <w:sz w:val="28"/>
                                  <w:szCs w:val="28"/>
                                  <w:lang w:val="es-ES"/>
                                </w:rPr>
                                <w:t>88</w:t>
                              </w:r>
                              <w:r w:rsidRPr="00665B73">
                                <w:rPr>
                                  <w:rFonts w:asciiTheme="minorHAnsi" w:eastAsia="Calibri" w:hAnsi="Calibri"/>
                                  <w:b/>
                                  <w:bCs/>
                                  <w:color w:val="FFFFFF" w:themeColor="background1"/>
                                  <w:kern w:val="24"/>
                                  <w:sz w:val="28"/>
                                  <w:szCs w:val="28"/>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44CBC8C3" id="Grupo 33" o:spid="_x0000_s1069" style="position:absolute;left:0;text-align:left;margin-left:122.65pt;margin-top:15.75pt;width:212.55pt;height:70.9pt;z-index:251825152;mso-width-relative:margin;mso-height-relative:margin" coordsize="26995,90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h9ZPpwMAAKMOAAAOAAAAZHJzL2Uyb0RvYy54bWzsV01v3DYQvRfofyB0r6WV90uC5cCwY6OA&#10;mxh1ipy5FLVSQJEsSVnr/Po8Uitl7QTpIgHci/eg5ZCj+XicN6TO3uxaQR64sY2SRTQ7SSLCJVNl&#10;I7dF9M+H6z/WEbGOypIKJXkRPXIbvTn//bezXuc8VbUSJTcERqTNe11EtXM6j2PLat5Se6I0l1is&#10;lGmpg2i2cWloD+utiNMkWca9MqU2inFrMXs1LEbnwX5VcebeV5XljogiQmwuPE14bvwzPj+j+dZQ&#10;XTdsHwb9iSha2kg4nUxdUUdJZ5pvTLUNM8qqyp0w1caqqhrGQw7IZpY8y+bGqE6HXLZ5v9UTTID2&#10;GU4/bZa9e7gx+l7fGSDR6y2wCJLPZVeZ1v8jSrILkD1OkPGdIwyT6TLLFtksIgxrWZIsTpcDpqwG&#10;8N+8xuq3P34xHt3GT4LpNcrDfkXA/hoC9zXVPABrcyBwZ0hTFtEKtSppiyq9aihqoqWk5KQS3SeV&#10;E4byZU4ZAq0AVXhzAs7mFhgei9o6y1bZYgItSUIhTrnTXBvrbrhqiR8UkYHrUF704dY6uIfqqOJ9&#10;WiWa8roRIghmu7kUhjxQX/NJmixH60/UhCR9EZ2uZ3BOGAX3KkEdhq0GFlZuI0LFFqRmzgTfUnkP&#10;gTDe9xW19eAjmB12vW0c6CyatojWyGrKS0gfGQ+ERAZeUB1U7+uyJxvRmb8pnM6yZOGjKRufdJqu&#10;l4MEvqarwdyzmOzTXINHb5wKXdMhutODMPbqAb/Jf5AOQkPljbvpR2632YXyOA0w+qmNKh9RM0Yh&#10;SoRrNbtugMgtte6OGvQPTKInYrVW5nNEevQXQPpvRw2PiPhTonyz2XwONReE+WKVQjCHK5vDFdm1&#10;lwrbCaLBWxh6fSfGYWVU+xGt8MJ7xRKVDL6HzdsLl27oe2imjF9cBDU0IU3drbzXzBv30Pm9/bD7&#10;SI3eF58D19+pkTLA9mkNDrr+TakuOqeqJhToV5yArxdAX99hXoDHs3R+FJFDp/IRoQX8N5E9ZxfA&#10;H31utsqGch+7IBoffi/D51Vy+cpnDz964K/xeTY28mP5/B6kroRC21T7UUQ8w783/8r/sU/+D/zH&#10;0XrEQb4a9/8o/oP0w00HDWC65bxMA/CXYT4d6ZQxLt3QrEXX/qXK4aDDYTmctzTHtL99hRvAfJz2&#10;fBktDew5vDW8Xgf215EAzTHXgXQsn9f28VLXh/BRgC+hsEf7rzb/qXUoY3z4bXn+BQAA//8DAFBL&#10;AwQUAAYACAAAACEAOHr0VOEAAAAKAQAADwAAAGRycy9kb3ducmV2LnhtbEyPQUvDQBCF74L/YRnB&#10;m92kaVqJ2ZRS1FMRbAXxNs1Ok9DsbMhuk/Tfu57scXgf732TryfTioF611hWEM8iEMSl1Q1XCr4O&#10;b0/PIJxH1thaJgVXcrAu7u9yzLQd+ZOGva9EKGGXoYLa+y6T0pU1GXQz2xGH7GR7gz6cfSV1j2Mo&#10;N62cR9FSGmw4LNTY0bam8ry/GAXvI46bJH4ddufT9vpzSD++dzEp9fgwbV5AeJr8Pwx/+kEdiuB0&#10;tBfWTrQK5os0CaiCJE5BBGC5ihYgjoFcJQnIIpe3LxS/AAAA//8DAFBLAQItABQABgAIAAAAIQC2&#10;gziS/gAAAOEBAAATAAAAAAAAAAAAAAAAAAAAAABbQ29udGVudF9UeXBlc10ueG1sUEsBAi0AFAAG&#10;AAgAAAAhADj9If/WAAAAlAEAAAsAAAAAAAAAAAAAAAAALwEAAF9yZWxzLy5yZWxzUEsBAi0AFAAG&#10;AAgAAAAhAGqH1k+nAwAAow4AAA4AAAAAAAAAAAAAAAAALgIAAGRycy9lMm9Eb2MueG1sUEsBAi0A&#10;FAAGAAgAAAAhADh69FThAAAACgEAAA8AAAAAAAAAAAAAAAAAAQYAAGRycy9kb3ducmV2LnhtbFBL&#10;BQYAAAAABAAEAPMAAAAPBwAAAAA=&#10;">
                <v:rect id="Diagrama de flujo: conector 78" o:spid="_x0000_s1070" style="position:absolute;width:8997;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sWPJvwAAANsAAAAPAAAAZHJzL2Rvd25yZXYueG1sRE/LisIw&#10;FN0P+A/hCu7GVEFHqlFEHBnGxeBrf2luH5rclCZT69+bheDycN6LVWeNaKnxlWMFo2ECgjhzuuJC&#10;wfn0/TkD4QOyRuOYFDzIw2rZ+1hgqt2dD9QeQyFiCPsUFZQh1KmUPivJoh+6mjhyuWsshgibQuoG&#10;7zHcGjlOkqm0WHFsKLGmTUnZ7fhvFewv1+lvMjG7U2tclm+vf498J5Ua9Lv1HESgLrzFL/ePVvAV&#10;x8Yv8QfI5RMAAP//AwBQSwECLQAUAAYACAAAACEA2+H2y+4AAACFAQAAEwAAAAAAAAAAAAAAAAAA&#10;AAAAW0NvbnRlbnRfVHlwZXNdLnhtbFBLAQItABQABgAIAAAAIQBa9CxbvwAAABUBAAALAAAAAAAA&#10;AAAAAAAAAB8BAABfcmVscy8ucmVsc1BLAQItABQABgAIAAAAIQAUsWPJvwAAANsAAAAPAAAAAAAA&#10;AAAAAAAAAAcCAABkcnMvZG93bnJldi54bWxQSwUGAAAAAAMAAwC3AAAA8wIAAAAA&#10;" fillcolor="#002060" stroked="f" strokeweight="3pt">
                  <v:shadow on="t" color="black" opacity="19660f" offset="4.49014mm,4.49014mm"/>
                  <v:textbox>
                    <w:txbxContent>
                      <w:p w14:paraId="161A5FC8" w14:textId="77777777" w:rsidR="00EB71B0" w:rsidRPr="00665B73"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665B73">
                          <w:rPr>
                            <w:rFonts w:asciiTheme="minorHAnsi" w:eastAsia="Calibri" w:hAnsi="Calibri"/>
                            <w:color w:val="FFFFFF"/>
                            <w:kern w:val="24"/>
                            <w:sz w:val="28"/>
                            <w:szCs w:val="28"/>
                            <w:u w:val="single"/>
                            <w:lang w:val="es-ES"/>
                          </w:rPr>
                          <w:t>Enero</w:t>
                        </w:r>
                      </w:p>
                      <w:p w14:paraId="0CD93F18" w14:textId="77777777" w:rsidR="00EB71B0" w:rsidRPr="00665B73" w:rsidRDefault="00EB71B0" w:rsidP="00EB71B0">
                        <w:pPr>
                          <w:pStyle w:val="NormalWeb"/>
                          <w:spacing w:before="0" w:beforeAutospacing="0" w:after="0" w:afterAutospacing="0" w:line="256" w:lineRule="auto"/>
                          <w:jc w:val="center"/>
                          <w:rPr>
                            <w:b/>
                            <w:bCs/>
                            <w:sz w:val="28"/>
                            <w:szCs w:val="28"/>
                          </w:rPr>
                        </w:pPr>
                        <w:r w:rsidRPr="00665B73">
                          <w:rPr>
                            <w:rFonts w:asciiTheme="minorHAnsi" w:eastAsia="Calibri" w:hAnsi="Calibri"/>
                            <w:b/>
                            <w:bCs/>
                            <w:color w:val="FFFFFF"/>
                            <w:kern w:val="24"/>
                            <w:sz w:val="28"/>
                            <w:szCs w:val="28"/>
                            <w:lang w:val="es-ES"/>
                          </w:rPr>
                          <w:t>91.43%</w:t>
                        </w:r>
                      </w:p>
                    </w:txbxContent>
                  </v:textbox>
                </v:rect>
                <v:rect id="Diagrama de flujo: conector 76" o:spid="_x0000_s1071" style="position:absolute;left:8997;top:1;width:9000;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guAcwwAAANwAAAAPAAAAZHJzL2Rvd25yZXYueG1sRE9Na8JA&#10;EL0X+h+WKfRWN7FRJLpKKQgiaDF68TbJjkkwOxuyq0Z/vVso9DaP9zmzRW8acaXO1ZYVxIMIBHFh&#10;dc2lgsN++TEB4TyyxsYyKbiTg8X89WWGqbY33tE186UIIexSVFB536ZSuqIig25gW+LAnWxn0AfY&#10;lVJ3eAvhppHDKBpLgzWHhgpb+q6oOGcXoyBvPrcPm4yOuY3XeTL6WW78Plbq/a3/moLw1Pt/8Z97&#10;pcP8YQK/z4QL5PwJAAD//wMAUEsBAi0AFAAGAAgAAAAhANvh9svuAAAAhQEAABMAAAAAAAAAAAAA&#10;AAAAAAAAAFtDb250ZW50X1R5cGVzXS54bWxQSwECLQAUAAYACAAAACEAWvQsW78AAAAVAQAACwAA&#10;AAAAAAAAAAAAAAAfAQAAX3JlbHMvLnJlbHNQSwECLQAUAAYACAAAACEAZILgHMMAAADcAAAADwAA&#10;AAAAAAAAAAAAAAAHAgAAZHJzL2Rvd25yZXYueG1sUEsFBgAAAAADAAMAtwAAAPcCAAAAAA==&#10;" fillcolor="#0070c0" stroked="f" strokeweight="3pt">
                  <v:shadow on="t" color="black" opacity="19660f" offset="4.49014mm,4.49014mm"/>
                  <v:textbox>
                    <w:txbxContent>
                      <w:p w14:paraId="4AFEFD26" w14:textId="77777777" w:rsidR="00EB71B0" w:rsidRPr="00665B73"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665B73">
                          <w:rPr>
                            <w:rFonts w:asciiTheme="minorHAnsi" w:eastAsia="Calibri" w:hAnsi="Calibri"/>
                            <w:color w:val="FFFFFF"/>
                            <w:kern w:val="24"/>
                            <w:sz w:val="28"/>
                            <w:szCs w:val="28"/>
                            <w:u w:val="single"/>
                            <w:lang w:val="es-ES"/>
                          </w:rPr>
                          <w:t>Febrero</w:t>
                        </w:r>
                      </w:p>
                      <w:p w14:paraId="33426B47" w14:textId="77777777" w:rsidR="00EB71B0" w:rsidRPr="0041649D" w:rsidRDefault="00EB71B0" w:rsidP="00EB71B0">
                        <w:pPr>
                          <w:pStyle w:val="NormalWeb"/>
                          <w:spacing w:before="0" w:beforeAutospacing="0" w:after="0" w:afterAutospacing="0" w:line="256" w:lineRule="auto"/>
                          <w:jc w:val="center"/>
                          <w:rPr>
                            <w:b/>
                            <w:bCs/>
                          </w:rPr>
                        </w:pPr>
                        <w:r w:rsidRPr="00665B73">
                          <w:rPr>
                            <w:rFonts w:asciiTheme="minorHAnsi" w:eastAsia="Calibri" w:hAnsi="Calibri"/>
                            <w:b/>
                            <w:bCs/>
                            <w:color w:val="FFFFFF"/>
                            <w:kern w:val="24"/>
                            <w:sz w:val="28"/>
                            <w:szCs w:val="28"/>
                            <w:lang w:val="es-ES"/>
                          </w:rPr>
                          <w:t>91.10%</w:t>
                        </w:r>
                      </w:p>
                    </w:txbxContent>
                  </v:textbox>
                </v:rect>
                <v:rect id="Diagrama de flujo: conector 77" o:spid="_x0000_s1072" style="position:absolute;left:17995;top:5;width:9000;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LGDJwwAAANwAAAAPAAAAZHJzL2Rvd25yZXYueG1sRE/bagIx&#10;EH0X/Icwgi9Ss12pyGpWxFKwhbZoxedhM3vBzWSbRN3+fVMo+DaHc53VujetuJLzjWUFj9MEBHFh&#10;dcOVguPXy8MChA/IGlvLpOCHPKzz4WCFmbY33tP1ECoRQ9hnqKAOocuk9EVNBv3UdsSRK60zGCJ0&#10;ldQObzHctDJNkrk02HBsqLGjbU3F+XAxCrjahYlLy9fZ++fey8nz2+z08a3UeNRvliAC9eEu/nfv&#10;dJyfPsHfM/ECmf8CAAD//wMAUEsBAi0AFAAGAAgAAAAhANvh9svuAAAAhQEAABMAAAAAAAAAAAAA&#10;AAAAAAAAAFtDb250ZW50X1R5cGVzXS54bWxQSwECLQAUAAYACAAAACEAWvQsW78AAAAVAQAACwAA&#10;AAAAAAAAAAAAAAAfAQAAX3JlbHMvLnJlbHNQSwECLQAUAAYACAAAACEAjCxgycMAAADcAAAADwAA&#10;AAAAAAAAAAAAAAAHAgAAZHJzL2Rvd25yZXYueG1sUEsFBgAAAAADAAMAtwAAAPcCAAAAAA==&#10;" fillcolor="#9cc2e5 [1940]" stroked="f" strokeweight="3pt">
                  <v:shadow on="t" color="black" opacity="19660f" offset="4.49014mm,4.49014mm"/>
                  <v:textbox>
                    <w:txbxContent>
                      <w:p w14:paraId="2D562CF1" w14:textId="77777777" w:rsidR="00EB71B0" w:rsidRPr="00665B73"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665B73">
                          <w:rPr>
                            <w:rFonts w:asciiTheme="minorHAnsi" w:eastAsia="Calibri" w:hAnsi="Calibri"/>
                            <w:color w:val="FFFFFF" w:themeColor="background1"/>
                            <w:kern w:val="24"/>
                            <w:sz w:val="28"/>
                            <w:szCs w:val="28"/>
                            <w:u w:val="single"/>
                            <w:lang w:val="es-ES"/>
                          </w:rPr>
                          <w:t>Marzo</w:t>
                        </w:r>
                      </w:p>
                      <w:p w14:paraId="5E06EEAB" w14:textId="19E162FC" w:rsidR="00EB71B0" w:rsidRPr="001249C8" w:rsidRDefault="00EB71B0" w:rsidP="00EB71B0">
                        <w:pPr>
                          <w:pStyle w:val="NormalWeb"/>
                          <w:spacing w:before="0" w:beforeAutospacing="0" w:after="0" w:afterAutospacing="0" w:line="256" w:lineRule="auto"/>
                          <w:jc w:val="center"/>
                          <w:rPr>
                            <w:b/>
                            <w:bCs/>
                            <w:color w:val="FFFFFF" w:themeColor="background1"/>
                            <w:sz w:val="30"/>
                            <w:szCs w:val="30"/>
                          </w:rPr>
                        </w:pPr>
                        <w:r w:rsidRPr="00665B73">
                          <w:rPr>
                            <w:rFonts w:asciiTheme="minorHAnsi" w:eastAsia="Calibri" w:hAnsi="Calibri"/>
                            <w:b/>
                            <w:bCs/>
                            <w:color w:val="FFFFFF" w:themeColor="background1"/>
                            <w:kern w:val="24"/>
                            <w:sz w:val="28"/>
                            <w:szCs w:val="28"/>
                            <w:lang w:val="es-ES"/>
                          </w:rPr>
                          <w:t>91.</w:t>
                        </w:r>
                        <w:r w:rsidR="00B4230C" w:rsidRPr="00665B73">
                          <w:rPr>
                            <w:rFonts w:asciiTheme="minorHAnsi" w:eastAsia="Calibri" w:hAnsi="Calibri"/>
                            <w:b/>
                            <w:bCs/>
                            <w:color w:val="FFFFFF" w:themeColor="background1"/>
                            <w:kern w:val="24"/>
                            <w:sz w:val="28"/>
                            <w:szCs w:val="28"/>
                            <w:lang w:val="es-ES"/>
                          </w:rPr>
                          <w:t>88</w:t>
                        </w:r>
                        <w:r w:rsidRPr="00665B73">
                          <w:rPr>
                            <w:rFonts w:asciiTheme="minorHAnsi" w:eastAsia="Calibri" w:hAnsi="Calibri"/>
                            <w:b/>
                            <w:bCs/>
                            <w:color w:val="FFFFFF" w:themeColor="background1"/>
                            <w:kern w:val="24"/>
                            <w:sz w:val="28"/>
                            <w:szCs w:val="28"/>
                            <w:lang w:val="es-ES"/>
                          </w:rPr>
                          <w:t>%</w:t>
                        </w:r>
                      </w:p>
                    </w:txbxContent>
                  </v:textbox>
                </v:rect>
              </v:group>
            </w:pict>
          </mc:Fallback>
        </mc:AlternateContent>
      </w:r>
    </w:p>
    <w:p w14:paraId="40F63648" w14:textId="60B69879" w:rsidR="00702B08" w:rsidRPr="006F43C6" w:rsidRDefault="00702B08" w:rsidP="003D2730">
      <w:pPr>
        <w:spacing w:after="120"/>
        <w:jc w:val="both"/>
        <w:rPr>
          <w:sz w:val="28"/>
          <w:szCs w:val="28"/>
        </w:rPr>
      </w:pPr>
    </w:p>
    <w:p w14:paraId="0AD8F634" w14:textId="3157171D" w:rsidR="003D2730" w:rsidRDefault="003D2730" w:rsidP="00EB71B0">
      <w:pPr>
        <w:rPr>
          <w:rFonts w:cstheme="minorHAnsi"/>
          <w:sz w:val="10"/>
          <w:szCs w:val="10"/>
        </w:rPr>
      </w:pPr>
    </w:p>
    <w:p w14:paraId="751E765E" w14:textId="2CAFF540" w:rsidR="00702B08" w:rsidRDefault="00702B08" w:rsidP="00EB71B0">
      <w:pPr>
        <w:rPr>
          <w:rFonts w:cstheme="minorHAnsi"/>
          <w:sz w:val="10"/>
          <w:szCs w:val="10"/>
        </w:rPr>
      </w:pPr>
    </w:p>
    <w:p w14:paraId="756070E3" w14:textId="0FD7B01A" w:rsidR="00702B08" w:rsidRDefault="00702B08" w:rsidP="00EB71B0">
      <w:pPr>
        <w:rPr>
          <w:rFonts w:cstheme="minorHAnsi"/>
          <w:sz w:val="10"/>
          <w:szCs w:val="10"/>
        </w:rPr>
      </w:pPr>
    </w:p>
    <w:p w14:paraId="608B7DD4" w14:textId="77777777" w:rsidR="00702B08" w:rsidRPr="002E69F0" w:rsidRDefault="00702B08" w:rsidP="00EB71B0">
      <w:pPr>
        <w:rPr>
          <w:rFonts w:cstheme="minorHAnsi"/>
          <w:sz w:val="10"/>
          <w:szCs w:val="10"/>
        </w:rPr>
      </w:pPr>
    </w:p>
    <w:p w14:paraId="251C671C" w14:textId="79D50A9E" w:rsidR="00177AE3" w:rsidRPr="003953FB" w:rsidRDefault="00177AE3" w:rsidP="00A467AB">
      <w:pPr>
        <w:spacing w:after="120"/>
        <w:ind w:left="-340"/>
        <w:rPr>
          <w:rFonts w:cstheme="minorHAnsi"/>
          <w:sz w:val="4"/>
          <w:szCs w:val="4"/>
        </w:rPr>
      </w:pPr>
    </w:p>
    <w:p w14:paraId="0D875BA3" w14:textId="60FD3737" w:rsidR="008B0C87" w:rsidRPr="00E4287C" w:rsidRDefault="008B0C87" w:rsidP="002E69F0">
      <w:pPr>
        <w:spacing w:before="120" w:after="240" w:line="276" w:lineRule="auto"/>
        <w:jc w:val="both"/>
        <w:rPr>
          <w:sz w:val="24"/>
          <w:szCs w:val="24"/>
        </w:rPr>
      </w:pPr>
      <w:r w:rsidRPr="00E4287C">
        <w:rPr>
          <w:sz w:val="24"/>
          <w:szCs w:val="24"/>
        </w:rPr>
        <w:t>A continuación, se presenta una relación de las actividades o proyectos de la dirección, que al cierre del primer trimestre tienen una desviación de la meta con respecto al objetivo programado:</w:t>
      </w:r>
    </w:p>
    <w:tbl>
      <w:tblPr>
        <w:tblW w:w="8926" w:type="dxa"/>
        <w:tblCellMar>
          <w:left w:w="70" w:type="dxa"/>
          <w:right w:w="70" w:type="dxa"/>
        </w:tblCellMar>
        <w:tblLook w:val="04A0" w:firstRow="1" w:lastRow="0" w:firstColumn="1" w:lastColumn="0" w:noHBand="0" w:noVBand="1"/>
      </w:tblPr>
      <w:tblGrid>
        <w:gridCol w:w="6941"/>
        <w:gridCol w:w="1985"/>
      </w:tblGrid>
      <w:tr w:rsidR="00165A4A" w:rsidRPr="00D075EC" w14:paraId="29A03984" w14:textId="77777777" w:rsidTr="00564C7D">
        <w:trPr>
          <w:trHeight w:val="450"/>
        </w:trPr>
        <w:tc>
          <w:tcPr>
            <w:tcW w:w="6941"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7EA352E4" w14:textId="77777777" w:rsidR="00165A4A" w:rsidRPr="00E4287C" w:rsidRDefault="00165A4A" w:rsidP="001E218A">
            <w:pPr>
              <w:spacing w:after="0" w:line="240" w:lineRule="auto"/>
              <w:jc w:val="center"/>
              <w:rPr>
                <w:rFonts w:eastAsia="Times New Roman" w:cstheme="minorHAnsi"/>
                <w:b/>
                <w:bCs/>
                <w:color w:val="FFFFFF"/>
                <w:sz w:val="24"/>
                <w:szCs w:val="24"/>
                <w:lang w:eastAsia="es-DO"/>
              </w:rPr>
            </w:pPr>
            <w:r w:rsidRPr="00E4287C">
              <w:rPr>
                <w:rFonts w:eastAsia="Times New Roman" w:cstheme="minorHAnsi"/>
                <w:b/>
                <w:bCs/>
                <w:color w:val="FFFFFF"/>
                <w:sz w:val="24"/>
                <w:szCs w:val="24"/>
                <w:lang w:eastAsia="es-DO"/>
              </w:rPr>
              <w:t xml:space="preserve">Actividad </w:t>
            </w:r>
          </w:p>
        </w:tc>
        <w:tc>
          <w:tcPr>
            <w:tcW w:w="1985" w:type="dxa"/>
            <w:tcBorders>
              <w:top w:val="single" w:sz="4" w:space="0" w:color="auto"/>
              <w:left w:val="single" w:sz="4" w:space="0" w:color="auto"/>
              <w:bottom w:val="single" w:sz="4" w:space="0" w:color="auto"/>
              <w:right w:val="single" w:sz="4" w:space="0" w:color="auto"/>
            </w:tcBorders>
            <w:shd w:val="clear" w:color="000000" w:fill="002060"/>
            <w:vAlign w:val="center"/>
            <w:hideMark/>
          </w:tcPr>
          <w:p w14:paraId="5AAFE991" w14:textId="77777777" w:rsidR="00165A4A" w:rsidRPr="00E4287C" w:rsidRDefault="00165A4A" w:rsidP="001E218A">
            <w:pPr>
              <w:spacing w:after="0" w:line="240" w:lineRule="auto"/>
              <w:jc w:val="center"/>
              <w:rPr>
                <w:rFonts w:eastAsia="Times New Roman" w:cstheme="minorHAnsi"/>
                <w:b/>
                <w:bCs/>
                <w:color w:val="FFFFFF"/>
                <w:sz w:val="24"/>
                <w:szCs w:val="24"/>
                <w:lang w:eastAsia="es-DO"/>
              </w:rPr>
            </w:pPr>
            <w:r w:rsidRPr="00E4287C">
              <w:rPr>
                <w:rFonts w:eastAsia="Times New Roman" w:cstheme="minorHAnsi"/>
                <w:b/>
                <w:bCs/>
                <w:color w:val="FFFFFF"/>
                <w:sz w:val="24"/>
                <w:szCs w:val="24"/>
                <w:lang w:eastAsia="es-DO"/>
              </w:rPr>
              <w:t xml:space="preserve"> Responsable</w:t>
            </w:r>
          </w:p>
        </w:tc>
      </w:tr>
      <w:tr w:rsidR="00165A4A" w:rsidRPr="00D075EC" w14:paraId="6B097B2E" w14:textId="77777777" w:rsidTr="00564C7D">
        <w:trPr>
          <w:trHeight w:val="227"/>
        </w:trPr>
        <w:tc>
          <w:tcPr>
            <w:tcW w:w="6941"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02CB4EA1" w14:textId="161A89C0" w:rsidR="00165A4A" w:rsidRPr="00E4287C" w:rsidRDefault="00E26416" w:rsidP="00947811">
            <w:pPr>
              <w:spacing w:before="60" w:after="60" w:line="240" w:lineRule="auto"/>
              <w:jc w:val="both"/>
              <w:rPr>
                <w:sz w:val="24"/>
                <w:szCs w:val="24"/>
              </w:rPr>
            </w:pPr>
            <w:r w:rsidRPr="00E4287C">
              <w:rPr>
                <w:sz w:val="24"/>
                <w:szCs w:val="24"/>
              </w:rPr>
              <w:t>Incrementar recursos en servidores Oracle SPARC</w:t>
            </w:r>
            <w:r w:rsidR="00947811">
              <w:rPr>
                <w:sz w:val="24"/>
                <w:szCs w:val="24"/>
              </w:rPr>
              <w:t>.</w:t>
            </w:r>
          </w:p>
        </w:tc>
        <w:tc>
          <w:tcPr>
            <w:tcW w:w="1985"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4C942984" w14:textId="7A28CBEB" w:rsidR="00165A4A" w:rsidRPr="00E4287C" w:rsidRDefault="00E26416" w:rsidP="00947811">
            <w:pPr>
              <w:spacing w:before="60" w:after="60" w:line="240" w:lineRule="auto"/>
              <w:jc w:val="center"/>
              <w:rPr>
                <w:rFonts w:cstheme="minorHAnsi"/>
                <w:sz w:val="24"/>
                <w:szCs w:val="24"/>
              </w:rPr>
            </w:pPr>
            <w:r w:rsidRPr="00E4287C">
              <w:rPr>
                <w:sz w:val="24"/>
                <w:szCs w:val="24"/>
              </w:rPr>
              <w:t>Infraestructura</w:t>
            </w:r>
          </w:p>
        </w:tc>
      </w:tr>
      <w:tr w:rsidR="00165A4A" w:rsidRPr="00D075EC" w14:paraId="0310B526" w14:textId="77777777" w:rsidTr="00564C7D">
        <w:trPr>
          <w:trHeight w:val="227"/>
        </w:trPr>
        <w:tc>
          <w:tcPr>
            <w:tcW w:w="694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CE5A343" w14:textId="13233F0E" w:rsidR="00165A4A" w:rsidRPr="00E4287C" w:rsidRDefault="00E26416" w:rsidP="00947811">
            <w:pPr>
              <w:spacing w:before="60" w:after="60" w:line="240" w:lineRule="auto"/>
              <w:rPr>
                <w:sz w:val="24"/>
                <w:szCs w:val="24"/>
              </w:rPr>
            </w:pPr>
            <w:r w:rsidRPr="00E4287C">
              <w:rPr>
                <w:sz w:val="24"/>
                <w:szCs w:val="24"/>
              </w:rPr>
              <w:t>Creación de módulo, configuración y actualización del Sistema Cobrus a través del área de TI</w:t>
            </w:r>
            <w:r w:rsidR="00947811">
              <w:rPr>
                <w:sz w:val="24"/>
                <w:szCs w:val="24"/>
              </w:rPr>
              <w:t>.</w:t>
            </w:r>
          </w:p>
        </w:tc>
        <w:tc>
          <w:tcPr>
            <w:tcW w:w="1985"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0B53721" w14:textId="1D4A6E1A" w:rsidR="00165A4A" w:rsidRPr="00E4287C" w:rsidRDefault="00E26416" w:rsidP="00947811">
            <w:pPr>
              <w:spacing w:before="60" w:after="60" w:line="240" w:lineRule="auto"/>
              <w:jc w:val="center"/>
              <w:rPr>
                <w:sz w:val="24"/>
                <w:szCs w:val="24"/>
              </w:rPr>
            </w:pPr>
            <w:r w:rsidRPr="00E4287C">
              <w:rPr>
                <w:sz w:val="24"/>
                <w:szCs w:val="24"/>
              </w:rPr>
              <w:t>Sistemas</w:t>
            </w:r>
          </w:p>
        </w:tc>
      </w:tr>
      <w:tr w:rsidR="001B44B7" w:rsidRPr="00D075EC" w14:paraId="7D213AF7" w14:textId="77777777" w:rsidTr="00564C7D">
        <w:trPr>
          <w:trHeight w:val="227"/>
        </w:trPr>
        <w:tc>
          <w:tcPr>
            <w:tcW w:w="6941"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57BA6871" w14:textId="4A36A752" w:rsidR="001B44B7" w:rsidRPr="00E4287C" w:rsidRDefault="001B44B7" w:rsidP="00947811">
            <w:pPr>
              <w:spacing w:before="60" w:after="60" w:line="240" w:lineRule="auto"/>
              <w:rPr>
                <w:sz w:val="24"/>
                <w:szCs w:val="24"/>
              </w:rPr>
            </w:pPr>
            <w:r w:rsidRPr="00E4287C">
              <w:rPr>
                <w:sz w:val="24"/>
                <w:szCs w:val="24"/>
              </w:rPr>
              <w:t>Creación de módulo, configuración y actualización del Sistema Cobrus a través del área de TI</w:t>
            </w:r>
            <w:r w:rsidR="00947811">
              <w:rPr>
                <w:sz w:val="24"/>
                <w:szCs w:val="24"/>
              </w:rPr>
              <w:t>.</w:t>
            </w:r>
          </w:p>
        </w:tc>
        <w:tc>
          <w:tcPr>
            <w:tcW w:w="1985" w:type="dxa"/>
            <w:tcBorders>
              <w:top w:val="single" w:sz="4" w:space="0" w:color="auto"/>
              <w:left w:val="single" w:sz="4" w:space="0" w:color="auto"/>
              <w:bottom w:val="single" w:sz="4" w:space="0" w:color="auto"/>
              <w:right w:val="single" w:sz="4" w:space="0" w:color="auto"/>
            </w:tcBorders>
            <w:shd w:val="clear" w:color="auto" w:fill="BDD6EE" w:themeFill="accent1" w:themeFillTint="66"/>
            <w:vAlign w:val="center"/>
          </w:tcPr>
          <w:p w14:paraId="2545AD97" w14:textId="1B6150C5" w:rsidR="001B44B7" w:rsidRPr="00E4287C" w:rsidRDefault="001B44B7" w:rsidP="00947811">
            <w:pPr>
              <w:spacing w:before="60" w:after="60" w:line="240" w:lineRule="auto"/>
              <w:jc w:val="center"/>
              <w:rPr>
                <w:sz w:val="24"/>
                <w:szCs w:val="24"/>
              </w:rPr>
            </w:pPr>
            <w:r w:rsidRPr="00E4287C">
              <w:rPr>
                <w:sz w:val="24"/>
                <w:szCs w:val="24"/>
              </w:rPr>
              <w:t>Sistemas</w:t>
            </w:r>
          </w:p>
        </w:tc>
      </w:tr>
    </w:tbl>
    <w:p w14:paraId="21EAE1A2" w14:textId="3035321C" w:rsidR="00165A4A" w:rsidRPr="009979CD" w:rsidRDefault="00165A4A" w:rsidP="00165A4A">
      <w:pPr>
        <w:spacing w:before="360" w:after="120"/>
        <w:jc w:val="both"/>
        <w:rPr>
          <w:sz w:val="28"/>
          <w:szCs w:val="28"/>
          <w:lang w:val="es-ES"/>
        </w:rPr>
      </w:pPr>
    </w:p>
    <w:p w14:paraId="531F7B53" w14:textId="2E9D6747" w:rsidR="00F310FD" w:rsidRDefault="00F310FD" w:rsidP="00947811">
      <w:pPr>
        <w:spacing w:after="120"/>
        <w:jc w:val="both"/>
        <w:rPr>
          <w:sz w:val="2"/>
          <w:szCs w:val="2"/>
        </w:rPr>
      </w:pPr>
    </w:p>
    <w:p w14:paraId="678FDFA3" w14:textId="137BBE6F" w:rsidR="00F310FD" w:rsidRDefault="00F310FD" w:rsidP="00947811">
      <w:pPr>
        <w:spacing w:after="120"/>
        <w:jc w:val="both"/>
        <w:rPr>
          <w:sz w:val="2"/>
          <w:szCs w:val="2"/>
        </w:rPr>
      </w:pPr>
    </w:p>
    <w:p w14:paraId="0D4574AE" w14:textId="77777777" w:rsidR="00F310FD" w:rsidRPr="008C12A2" w:rsidRDefault="00F310FD" w:rsidP="00947811">
      <w:pPr>
        <w:spacing w:after="120"/>
        <w:jc w:val="both"/>
        <w:rPr>
          <w:sz w:val="2"/>
          <w:szCs w:val="2"/>
        </w:rPr>
      </w:pPr>
    </w:p>
    <w:p w14:paraId="6FA0BE76" w14:textId="1E468C46" w:rsidR="00EB71B0" w:rsidRDefault="00AF6C41" w:rsidP="00CB3EDB">
      <w:pPr>
        <w:pStyle w:val="Ttulo2"/>
        <w:numPr>
          <w:ilvl w:val="1"/>
          <w:numId w:val="17"/>
        </w:numPr>
        <w:tabs>
          <w:tab w:val="left" w:pos="426"/>
        </w:tabs>
        <w:spacing w:before="120" w:line="360" w:lineRule="auto"/>
        <w:ind w:left="567" w:hanging="567"/>
        <w:jc w:val="both"/>
        <w:rPr>
          <w:rFonts w:asciiTheme="minorHAnsi" w:eastAsia="MS Mincho" w:hAnsiTheme="minorHAnsi" w:cstheme="minorHAnsi"/>
          <w:b/>
          <w:bCs/>
          <w:color w:val="00B0F0"/>
          <w:sz w:val="32"/>
          <w:szCs w:val="32"/>
          <w:lang w:val="es-ES_tradnl" w:eastAsia="es-ES"/>
        </w:rPr>
      </w:pPr>
      <w:bookmarkStart w:id="153" w:name="_Toc100331259"/>
      <w:r>
        <w:rPr>
          <w:rFonts w:asciiTheme="minorHAnsi" w:eastAsia="MS Mincho" w:hAnsiTheme="minorHAnsi" w:cstheme="minorHAnsi"/>
          <w:b/>
          <w:bCs/>
          <w:noProof/>
          <w:color w:val="00B0F0"/>
          <w:sz w:val="32"/>
          <w:szCs w:val="32"/>
          <w:lang w:val="es-ES_tradnl" w:eastAsia="es-ES"/>
        </w:rPr>
        <w:lastRenderedPageBreak/>
        <w:t xml:space="preserve"> </w:t>
      </w:r>
      <w:bookmarkStart w:id="154" w:name="_Toc102038041"/>
      <w:bookmarkStart w:id="155" w:name="_Toc102038725"/>
      <w:bookmarkStart w:id="156" w:name="_Toc102048147"/>
      <w:bookmarkStart w:id="157" w:name="_Toc102048176"/>
      <w:bookmarkStart w:id="158" w:name="_Toc102134686"/>
      <w:r w:rsidR="00EB71B0" w:rsidRPr="004D4C9C">
        <w:rPr>
          <w:rFonts w:asciiTheme="minorHAnsi" w:eastAsia="MS Mincho" w:hAnsiTheme="minorHAnsi" w:cstheme="minorHAnsi"/>
          <w:b/>
          <w:bCs/>
          <w:color w:val="00B0F0"/>
          <w:sz w:val="32"/>
          <w:szCs w:val="32"/>
          <w:lang w:val="es-ES_tradnl" w:eastAsia="es-ES"/>
        </w:rPr>
        <w:t>Resultados Reducción de Pérdidas</w:t>
      </w:r>
      <w:bookmarkEnd w:id="153"/>
      <w:bookmarkEnd w:id="154"/>
      <w:bookmarkEnd w:id="155"/>
      <w:bookmarkEnd w:id="156"/>
      <w:bookmarkEnd w:id="157"/>
      <w:bookmarkEnd w:id="158"/>
    </w:p>
    <w:p w14:paraId="182A4108" w14:textId="7364726B" w:rsidR="00FD0F8E" w:rsidRPr="00FD0F8E" w:rsidRDefault="00FD0F8E" w:rsidP="009157F9">
      <w:pPr>
        <w:spacing w:after="0" w:line="276" w:lineRule="auto"/>
        <w:jc w:val="both"/>
        <w:rPr>
          <w:rFonts w:cstheme="minorHAnsi"/>
          <w:sz w:val="24"/>
          <w:szCs w:val="24"/>
        </w:rPr>
      </w:pPr>
      <w:r w:rsidRPr="00FD0F8E">
        <w:rPr>
          <w:rFonts w:cstheme="minorHAnsi"/>
          <w:sz w:val="24"/>
          <w:szCs w:val="24"/>
        </w:rPr>
        <w:t xml:space="preserve">A continuación, se muestra </w:t>
      </w:r>
      <w:r w:rsidR="00C139F2">
        <w:rPr>
          <w:rFonts w:cstheme="minorHAnsi"/>
          <w:sz w:val="24"/>
          <w:szCs w:val="24"/>
        </w:rPr>
        <w:t>el cumplimiento</w:t>
      </w:r>
      <w:r w:rsidRPr="00FD0F8E">
        <w:rPr>
          <w:rFonts w:cstheme="minorHAnsi"/>
          <w:sz w:val="24"/>
          <w:szCs w:val="24"/>
        </w:rPr>
        <w:t xml:space="preserve"> de los indicadores de resultados de la dirección:</w:t>
      </w:r>
    </w:p>
    <w:tbl>
      <w:tblPr>
        <w:tblStyle w:val="Tablaconcuadrcula5oscura-nfasis56"/>
        <w:tblpPr w:leftFromText="141" w:rightFromText="141" w:vertAnchor="text" w:horzAnchor="margin" w:tblpY="115"/>
        <w:tblW w:w="8901"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4223"/>
        <w:gridCol w:w="1417"/>
        <w:gridCol w:w="1560"/>
        <w:gridCol w:w="1701"/>
      </w:tblGrid>
      <w:tr w:rsidR="008350AE" w:rsidRPr="00EB71B0" w14:paraId="745E7AD8" w14:textId="77777777" w:rsidTr="009157F9">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4223" w:type="dxa"/>
            <w:tcBorders>
              <w:top w:val="single" w:sz="24" w:space="0" w:color="FFFFFF" w:themeColor="background1"/>
              <w:left w:val="single" w:sz="4" w:space="0" w:color="auto"/>
              <w:right w:val="single" w:sz="24" w:space="0" w:color="FFFFFF" w:themeColor="background1"/>
            </w:tcBorders>
            <w:shd w:val="clear" w:color="auto" w:fill="002060"/>
            <w:noWrap/>
            <w:vAlign w:val="center"/>
            <w:hideMark/>
          </w:tcPr>
          <w:p w14:paraId="74D149E4" w14:textId="77777777" w:rsidR="00460A7B" w:rsidRPr="00206045" w:rsidRDefault="00460A7B" w:rsidP="009157F9">
            <w:pPr>
              <w:rPr>
                <w:rFonts w:eastAsia="Times New Roman" w:cstheme="minorHAnsi"/>
                <w:sz w:val="24"/>
                <w:szCs w:val="24"/>
                <w:lang w:eastAsia="es-DO"/>
              </w:rPr>
            </w:pPr>
            <w:r w:rsidRPr="006E1DB8">
              <w:rPr>
                <w:rFonts w:eastAsia="Times New Roman" w:cstheme="minorHAnsi"/>
                <w:sz w:val="24"/>
                <w:szCs w:val="24"/>
                <w:lang w:eastAsia="es-DO"/>
              </w:rPr>
              <w:t>Indicadores</w:t>
            </w:r>
          </w:p>
        </w:tc>
        <w:tc>
          <w:tcPr>
            <w:tcW w:w="1417"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1C0C9A4E" w14:textId="77777777" w:rsidR="00460A7B" w:rsidRPr="00206045" w:rsidRDefault="00460A7B" w:rsidP="009157F9">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E1DB8">
              <w:rPr>
                <w:rFonts w:eastAsia="Times New Roman" w:cstheme="minorHAnsi"/>
                <w:sz w:val="24"/>
                <w:szCs w:val="24"/>
                <w:lang w:eastAsia="es-DO"/>
              </w:rPr>
              <w:t>Marzo</w:t>
            </w:r>
          </w:p>
        </w:tc>
        <w:tc>
          <w:tcPr>
            <w:tcW w:w="1560"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2A885A29" w14:textId="77777777" w:rsidR="00460A7B" w:rsidRPr="00206045" w:rsidRDefault="00460A7B" w:rsidP="009157F9">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E1DB8">
              <w:rPr>
                <w:rFonts w:eastAsia="Times New Roman" w:cstheme="minorHAnsi"/>
                <w:sz w:val="24"/>
                <w:szCs w:val="24"/>
                <w:lang w:eastAsia="es-DO"/>
              </w:rPr>
              <w:t>Acumulado T1</w:t>
            </w:r>
          </w:p>
        </w:tc>
        <w:tc>
          <w:tcPr>
            <w:tcW w:w="1701"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4BF796BC" w14:textId="77777777" w:rsidR="00460A7B" w:rsidRPr="00206045" w:rsidRDefault="00460A7B" w:rsidP="009157F9">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E1DB8">
              <w:rPr>
                <w:rFonts w:eastAsia="Times New Roman" w:cstheme="minorHAnsi"/>
                <w:sz w:val="24"/>
                <w:szCs w:val="24"/>
                <w:lang w:eastAsia="es-DO"/>
              </w:rPr>
              <w:t>Acumulado Año</w:t>
            </w:r>
          </w:p>
        </w:tc>
      </w:tr>
      <w:tr w:rsidR="008350AE" w:rsidRPr="00EB71B0" w14:paraId="29C0356A" w14:textId="77777777" w:rsidTr="009157F9">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4223" w:type="dxa"/>
            <w:tcBorders>
              <w:left w:val="single" w:sz="4" w:space="0" w:color="auto"/>
            </w:tcBorders>
            <w:shd w:val="clear" w:color="auto" w:fill="002060"/>
            <w:vAlign w:val="center"/>
          </w:tcPr>
          <w:p w14:paraId="679B946C" w14:textId="77777777" w:rsidR="00460A7B" w:rsidRPr="00206045" w:rsidRDefault="00460A7B" w:rsidP="009157F9">
            <w:pPr>
              <w:rPr>
                <w:rFonts w:cstheme="minorHAnsi"/>
                <w:sz w:val="24"/>
                <w:szCs w:val="24"/>
              </w:rPr>
            </w:pPr>
            <w:r w:rsidRPr="00206045">
              <w:rPr>
                <w:rFonts w:cstheme="minorHAnsi"/>
                <w:sz w:val="24"/>
                <w:szCs w:val="24"/>
              </w:rPr>
              <w:t>% Pérdidas de Energía</w:t>
            </w:r>
          </w:p>
        </w:tc>
        <w:tc>
          <w:tcPr>
            <w:tcW w:w="1417" w:type="dxa"/>
            <w:shd w:val="clear" w:color="auto" w:fill="BDD6EE" w:themeFill="accent1" w:themeFillTint="66"/>
            <w:noWrap/>
            <w:vAlign w:val="center"/>
          </w:tcPr>
          <w:p w14:paraId="5699D910" w14:textId="77777777" w:rsidR="00460A7B" w:rsidRPr="00206045" w:rsidRDefault="00460A7B" w:rsidP="009157F9">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206045">
              <w:rPr>
                <w:rFonts w:eastAsia="Times New Roman" w:cstheme="minorHAnsi"/>
                <w:sz w:val="24"/>
                <w:szCs w:val="24"/>
                <w:lang w:eastAsia="es-DO"/>
              </w:rPr>
              <w:t>100.00%</w:t>
            </w:r>
          </w:p>
        </w:tc>
        <w:tc>
          <w:tcPr>
            <w:tcW w:w="1560" w:type="dxa"/>
            <w:shd w:val="clear" w:color="auto" w:fill="BDD6EE" w:themeFill="accent1" w:themeFillTint="66"/>
            <w:noWrap/>
            <w:vAlign w:val="center"/>
          </w:tcPr>
          <w:p w14:paraId="67290EE1" w14:textId="77777777" w:rsidR="00460A7B" w:rsidRPr="00206045" w:rsidRDefault="00460A7B" w:rsidP="009157F9">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206045">
              <w:rPr>
                <w:rFonts w:eastAsia="Times New Roman" w:cstheme="minorHAnsi"/>
                <w:sz w:val="24"/>
                <w:szCs w:val="24"/>
                <w:lang w:eastAsia="es-DO"/>
              </w:rPr>
              <w:t>100.00%</w:t>
            </w:r>
          </w:p>
        </w:tc>
        <w:tc>
          <w:tcPr>
            <w:tcW w:w="1701" w:type="dxa"/>
            <w:shd w:val="clear" w:color="auto" w:fill="BDD6EE" w:themeFill="accent1" w:themeFillTint="66"/>
            <w:noWrap/>
            <w:vAlign w:val="center"/>
          </w:tcPr>
          <w:p w14:paraId="2D2CC64D" w14:textId="77777777" w:rsidR="00460A7B" w:rsidRPr="00206045" w:rsidRDefault="00460A7B" w:rsidP="009157F9">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206045">
              <w:rPr>
                <w:rFonts w:eastAsia="Times New Roman" w:cstheme="minorHAnsi"/>
                <w:sz w:val="24"/>
                <w:szCs w:val="24"/>
                <w:lang w:eastAsia="es-DO"/>
              </w:rPr>
              <w:t>25.00%</w:t>
            </w:r>
          </w:p>
        </w:tc>
      </w:tr>
      <w:tr w:rsidR="008350AE" w:rsidRPr="00EB71B0" w14:paraId="7C7A44E5" w14:textId="77777777" w:rsidTr="009157F9">
        <w:trPr>
          <w:trHeight w:val="510"/>
        </w:trPr>
        <w:tc>
          <w:tcPr>
            <w:cnfStyle w:val="001000000000" w:firstRow="0" w:lastRow="0" w:firstColumn="1" w:lastColumn="0" w:oddVBand="0" w:evenVBand="0" w:oddHBand="0" w:evenHBand="0" w:firstRowFirstColumn="0" w:firstRowLastColumn="0" w:lastRowFirstColumn="0" w:lastRowLastColumn="0"/>
            <w:tcW w:w="4223" w:type="dxa"/>
            <w:tcBorders>
              <w:left w:val="single" w:sz="4" w:space="0" w:color="auto"/>
            </w:tcBorders>
            <w:shd w:val="clear" w:color="auto" w:fill="002060"/>
            <w:vAlign w:val="center"/>
          </w:tcPr>
          <w:p w14:paraId="4DCDFB40" w14:textId="77777777" w:rsidR="00460A7B" w:rsidRPr="00206045" w:rsidRDefault="00460A7B" w:rsidP="009157F9">
            <w:pPr>
              <w:rPr>
                <w:rFonts w:cstheme="minorHAnsi"/>
                <w:sz w:val="24"/>
                <w:szCs w:val="24"/>
              </w:rPr>
            </w:pPr>
            <w:r w:rsidRPr="00206045">
              <w:rPr>
                <w:rFonts w:cstheme="minorHAnsi"/>
                <w:sz w:val="24"/>
                <w:szCs w:val="24"/>
              </w:rPr>
              <w:t>%</w:t>
            </w:r>
            <w:r>
              <w:rPr>
                <w:rFonts w:cstheme="minorHAnsi"/>
                <w:sz w:val="24"/>
                <w:szCs w:val="24"/>
              </w:rPr>
              <w:t xml:space="preserve"> </w:t>
            </w:r>
            <w:r w:rsidRPr="00206045">
              <w:rPr>
                <w:rFonts w:cstheme="minorHAnsi"/>
                <w:sz w:val="24"/>
                <w:szCs w:val="24"/>
              </w:rPr>
              <w:t xml:space="preserve">Energía Cobrada </w:t>
            </w:r>
          </w:p>
        </w:tc>
        <w:tc>
          <w:tcPr>
            <w:tcW w:w="1417" w:type="dxa"/>
            <w:shd w:val="clear" w:color="auto" w:fill="BDD6EE" w:themeFill="accent1" w:themeFillTint="66"/>
            <w:noWrap/>
            <w:vAlign w:val="center"/>
          </w:tcPr>
          <w:p w14:paraId="722C949F" w14:textId="77777777" w:rsidR="00460A7B" w:rsidRPr="00206045" w:rsidRDefault="00460A7B" w:rsidP="009157F9">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560" w:type="dxa"/>
            <w:shd w:val="clear" w:color="auto" w:fill="BDD6EE" w:themeFill="accent1" w:themeFillTint="66"/>
            <w:noWrap/>
            <w:vAlign w:val="center"/>
          </w:tcPr>
          <w:p w14:paraId="334E97D1" w14:textId="77777777" w:rsidR="00460A7B" w:rsidRPr="00206045" w:rsidRDefault="00460A7B" w:rsidP="009157F9">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94.28%</w:t>
            </w:r>
          </w:p>
        </w:tc>
        <w:tc>
          <w:tcPr>
            <w:tcW w:w="1701" w:type="dxa"/>
            <w:shd w:val="clear" w:color="auto" w:fill="BDD6EE" w:themeFill="accent1" w:themeFillTint="66"/>
            <w:noWrap/>
            <w:vAlign w:val="center"/>
          </w:tcPr>
          <w:p w14:paraId="6922F0BC" w14:textId="77777777" w:rsidR="00460A7B" w:rsidRPr="00206045" w:rsidRDefault="00460A7B" w:rsidP="009157F9">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23.57</w:t>
            </w:r>
          </w:p>
        </w:tc>
      </w:tr>
    </w:tbl>
    <w:p w14:paraId="2C9A11D5" w14:textId="47FDC5EC" w:rsidR="00FD0F8E" w:rsidRPr="00460A7B" w:rsidRDefault="00FD0F8E" w:rsidP="0091222C">
      <w:pPr>
        <w:spacing w:after="0"/>
        <w:rPr>
          <w:sz w:val="4"/>
          <w:szCs w:val="4"/>
          <w:lang w:val="es-ES_tradnl" w:eastAsia="es-ES"/>
        </w:rPr>
      </w:pPr>
    </w:p>
    <w:p w14:paraId="6E408539" w14:textId="29255D8A" w:rsidR="006E1DB8" w:rsidRDefault="0091222C" w:rsidP="008F12BE">
      <w:pPr>
        <w:spacing w:before="120" w:after="120" w:line="276" w:lineRule="auto"/>
        <w:ind w:left="57"/>
        <w:jc w:val="both"/>
        <w:rPr>
          <w:rFonts w:cstheme="minorHAnsi"/>
          <w:sz w:val="24"/>
          <w:szCs w:val="24"/>
        </w:rPr>
      </w:pPr>
      <w:r>
        <w:rPr>
          <w:rFonts w:cstheme="minorHAnsi"/>
          <w:sz w:val="24"/>
          <w:szCs w:val="24"/>
        </w:rPr>
        <w:t>E</w:t>
      </w:r>
      <w:r w:rsidRPr="00B4330C">
        <w:rPr>
          <w:rFonts w:cstheme="minorHAnsi"/>
          <w:sz w:val="24"/>
          <w:szCs w:val="24"/>
        </w:rPr>
        <w:t xml:space="preserve">n </w:t>
      </w:r>
      <w:r>
        <w:rPr>
          <w:rFonts w:cstheme="minorHAnsi"/>
          <w:sz w:val="24"/>
          <w:szCs w:val="24"/>
        </w:rPr>
        <w:t xml:space="preserve">el siguiente gráfico se visualiza el nivel de cumplimiento del POA de las áreas de </w:t>
      </w:r>
      <w:r w:rsidR="001048C3">
        <w:rPr>
          <w:rFonts w:cstheme="minorHAnsi"/>
          <w:sz w:val="24"/>
          <w:szCs w:val="24"/>
        </w:rPr>
        <w:t xml:space="preserve">Reducción de Pérdidas </w:t>
      </w:r>
      <w:r>
        <w:rPr>
          <w:rFonts w:cstheme="minorHAnsi"/>
          <w:sz w:val="24"/>
          <w:szCs w:val="24"/>
        </w:rPr>
        <w:t xml:space="preserve">en el mes de marzo: </w:t>
      </w:r>
    </w:p>
    <w:p w14:paraId="747C67D5" w14:textId="481F4433" w:rsidR="007B602C" w:rsidRDefault="001603BA" w:rsidP="006F0C32">
      <w:pPr>
        <w:spacing w:after="0"/>
        <w:ind w:left="1560" w:hanging="1560"/>
        <w:rPr>
          <w:noProof/>
        </w:rPr>
      </w:pPr>
      <w:r>
        <w:rPr>
          <w:noProof/>
          <w:lang w:val="es-ES" w:eastAsia="es-ES"/>
        </w:rPr>
        <w:drawing>
          <wp:inline distT="0" distB="0" distL="0" distR="0" wp14:anchorId="2286AA5B" wp14:editId="04616B7B">
            <wp:extent cx="5667375" cy="2114550"/>
            <wp:effectExtent l="0" t="0" r="0" b="0"/>
            <wp:docPr id="19" name="Gráfico 19">
              <a:extLst xmlns:a="http://schemas.openxmlformats.org/drawingml/2006/main">
                <a:ext uri="{FF2B5EF4-FFF2-40B4-BE49-F238E27FC236}">
                  <a16:creationId xmlns:a16="http://schemas.microsoft.com/office/drawing/2014/main" id="{99F88C39-CFD2-476C-AEF8-AC8590A542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57FE536A" w14:textId="5A0CD419" w:rsidR="007B602C" w:rsidRDefault="001603BA" w:rsidP="0091222C">
      <w:pPr>
        <w:spacing w:before="120" w:after="120"/>
        <w:ind w:left="1560" w:hanging="1560"/>
        <w:rPr>
          <w:noProof/>
        </w:rPr>
      </w:pPr>
      <w:r>
        <w:rPr>
          <w:rFonts w:eastAsia="MS Mincho" w:cstheme="minorHAnsi"/>
          <w:b/>
          <w:bCs/>
          <w:noProof/>
          <w:color w:val="00B0F0"/>
          <w:sz w:val="32"/>
          <w:szCs w:val="32"/>
          <w:lang w:val="es-ES" w:eastAsia="es-ES"/>
        </w:rPr>
        <mc:AlternateContent>
          <mc:Choice Requires="wpg">
            <w:drawing>
              <wp:anchor distT="0" distB="0" distL="114300" distR="114300" simplePos="0" relativeHeight="251829248" behindDoc="0" locked="0" layoutInCell="1" allowOverlap="1" wp14:anchorId="5F6FD486" wp14:editId="26E653E2">
                <wp:simplePos x="0" y="0"/>
                <wp:positionH relativeFrom="column">
                  <wp:posOffset>1672590</wp:posOffset>
                </wp:positionH>
                <wp:positionV relativeFrom="paragraph">
                  <wp:posOffset>118745</wp:posOffset>
                </wp:positionV>
                <wp:extent cx="2699385" cy="720001"/>
                <wp:effectExtent l="0" t="0" r="5715" b="4445"/>
                <wp:wrapNone/>
                <wp:docPr id="70" name="Grupo 70"/>
                <wp:cNvGraphicFramePr/>
                <a:graphic xmlns:a="http://schemas.openxmlformats.org/drawingml/2006/main">
                  <a:graphicData uri="http://schemas.microsoft.com/office/word/2010/wordprocessingGroup">
                    <wpg:wgp>
                      <wpg:cNvGrpSpPr/>
                      <wpg:grpSpPr>
                        <a:xfrm>
                          <a:off x="0" y="0"/>
                          <a:ext cx="2699385" cy="720001"/>
                          <a:chOff x="0" y="0"/>
                          <a:chExt cx="2700000" cy="720055"/>
                        </a:xfrm>
                      </wpg:grpSpPr>
                      <wps:wsp>
                        <wps:cNvPr id="126" name="Diagrama de flujo: conector 78"/>
                        <wps:cNvSpPr/>
                        <wps:spPr>
                          <a:xfrm>
                            <a:off x="0" y="0"/>
                            <a:ext cx="900000" cy="720054"/>
                          </a:xfrm>
                          <a:prstGeom prst="rect">
                            <a:avLst/>
                          </a:prstGeom>
                          <a:solidFill>
                            <a:srgbClr val="002060"/>
                          </a:solidFill>
                          <a:ln w="38100" cap="flat" cmpd="sng" algn="ctr">
                            <a:noFill/>
                            <a:prstDash val="solid"/>
                            <a:miter lim="800000"/>
                          </a:ln>
                          <a:effectLst/>
                        </wps:spPr>
                        <wps:txbx>
                          <w:txbxContent>
                            <w:p w14:paraId="0556417B" w14:textId="77777777" w:rsidR="00EB71B0" w:rsidRPr="008F12BE"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F12BE">
                                <w:rPr>
                                  <w:rFonts w:asciiTheme="minorHAnsi" w:eastAsia="Calibri" w:hAnsi="Calibri"/>
                                  <w:color w:val="FFFFFF"/>
                                  <w:kern w:val="24"/>
                                  <w:sz w:val="28"/>
                                  <w:szCs w:val="28"/>
                                  <w:u w:val="single"/>
                                  <w:lang w:val="es-ES"/>
                                </w:rPr>
                                <w:t>Enero</w:t>
                              </w:r>
                            </w:p>
                            <w:p w14:paraId="591AC347" w14:textId="77777777" w:rsidR="00EB71B0" w:rsidRPr="008F12BE" w:rsidRDefault="00EB71B0" w:rsidP="00EB71B0">
                              <w:pPr>
                                <w:pStyle w:val="NormalWeb"/>
                                <w:spacing w:before="0" w:beforeAutospacing="0" w:after="0" w:afterAutospacing="0" w:line="256" w:lineRule="auto"/>
                                <w:jc w:val="center"/>
                                <w:rPr>
                                  <w:b/>
                                  <w:bCs/>
                                  <w:sz w:val="28"/>
                                  <w:szCs w:val="28"/>
                                </w:rPr>
                              </w:pPr>
                              <w:r w:rsidRPr="008F12BE">
                                <w:rPr>
                                  <w:rFonts w:asciiTheme="minorHAnsi" w:eastAsia="Calibri" w:hAnsi="Calibri"/>
                                  <w:b/>
                                  <w:bCs/>
                                  <w:color w:val="FFFFFF"/>
                                  <w:kern w:val="24"/>
                                  <w:sz w:val="28"/>
                                  <w:szCs w:val="28"/>
                                  <w:lang w:val="es-ES"/>
                                </w:rPr>
                                <w:t>84.99%</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7" name="Diagrama de flujo: conector 76"/>
                        <wps:cNvSpPr/>
                        <wps:spPr>
                          <a:xfrm>
                            <a:off x="900000" y="0"/>
                            <a:ext cx="900000" cy="720055"/>
                          </a:xfrm>
                          <a:prstGeom prst="rect">
                            <a:avLst/>
                          </a:prstGeom>
                          <a:solidFill>
                            <a:srgbClr val="0070C0"/>
                          </a:solidFill>
                          <a:ln w="38100" cap="flat" cmpd="sng" algn="ctr">
                            <a:noFill/>
                            <a:prstDash val="solid"/>
                            <a:miter lim="800000"/>
                          </a:ln>
                          <a:effectLst/>
                        </wps:spPr>
                        <wps:txbx>
                          <w:txbxContent>
                            <w:p w14:paraId="72C27273" w14:textId="77777777" w:rsidR="00EB71B0" w:rsidRPr="008F12BE"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F12BE">
                                <w:rPr>
                                  <w:rFonts w:asciiTheme="minorHAnsi" w:eastAsia="Calibri" w:hAnsi="Calibri"/>
                                  <w:color w:val="FFFFFF"/>
                                  <w:kern w:val="24"/>
                                  <w:sz w:val="28"/>
                                  <w:szCs w:val="28"/>
                                  <w:u w:val="single"/>
                                  <w:lang w:val="es-ES"/>
                                </w:rPr>
                                <w:t>Febrero</w:t>
                              </w:r>
                            </w:p>
                            <w:p w14:paraId="28ADA90E" w14:textId="77777777" w:rsidR="00EB71B0" w:rsidRPr="00947811" w:rsidRDefault="00EB71B0" w:rsidP="00EB71B0">
                              <w:pPr>
                                <w:pStyle w:val="NormalWeb"/>
                                <w:spacing w:before="0" w:beforeAutospacing="0" w:after="0" w:afterAutospacing="0" w:line="256" w:lineRule="auto"/>
                                <w:jc w:val="center"/>
                                <w:rPr>
                                  <w:b/>
                                  <w:bCs/>
                                  <w:sz w:val="30"/>
                                  <w:szCs w:val="30"/>
                                </w:rPr>
                              </w:pPr>
                              <w:r w:rsidRPr="008F12BE">
                                <w:rPr>
                                  <w:rFonts w:asciiTheme="minorHAnsi" w:eastAsia="Calibri" w:hAnsi="Calibri"/>
                                  <w:b/>
                                  <w:bCs/>
                                  <w:color w:val="FFFFFF"/>
                                  <w:kern w:val="24"/>
                                  <w:sz w:val="28"/>
                                  <w:szCs w:val="28"/>
                                  <w:lang w:val="es-ES"/>
                                </w:rPr>
                                <w:t>82.64%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9" name="Diagrama de flujo: conector 77"/>
                        <wps:cNvSpPr/>
                        <wps:spPr>
                          <a:xfrm>
                            <a:off x="1800000" y="0"/>
                            <a:ext cx="900000" cy="720055"/>
                          </a:xfrm>
                          <a:prstGeom prst="rect">
                            <a:avLst/>
                          </a:prstGeom>
                          <a:solidFill>
                            <a:schemeClr val="accent1">
                              <a:lumMod val="60000"/>
                              <a:lumOff val="40000"/>
                            </a:schemeClr>
                          </a:solidFill>
                          <a:ln w="38100" cap="flat" cmpd="sng" algn="ctr">
                            <a:noFill/>
                            <a:prstDash val="solid"/>
                            <a:miter lim="800000"/>
                          </a:ln>
                          <a:effectLst/>
                        </wps:spPr>
                        <wps:txbx>
                          <w:txbxContent>
                            <w:p w14:paraId="293B3A8E" w14:textId="77777777" w:rsidR="00EB71B0" w:rsidRPr="008F12BE"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8F12BE">
                                <w:rPr>
                                  <w:rFonts w:asciiTheme="minorHAnsi" w:eastAsia="Calibri" w:hAnsi="Calibri"/>
                                  <w:color w:val="FFFFFF" w:themeColor="background1"/>
                                  <w:kern w:val="24"/>
                                  <w:sz w:val="28"/>
                                  <w:szCs w:val="28"/>
                                  <w:u w:val="single"/>
                                  <w:lang w:val="es-ES"/>
                                </w:rPr>
                                <w:t>Marzo</w:t>
                              </w:r>
                            </w:p>
                            <w:p w14:paraId="60422377" w14:textId="77777777" w:rsidR="00EB71B0" w:rsidRPr="008F12BE" w:rsidRDefault="00EB71B0" w:rsidP="00EB71B0">
                              <w:pPr>
                                <w:pStyle w:val="NormalWeb"/>
                                <w:spacing w:before="0" w:beforeAutospacing="0" w:after="0" w:afterAutospacing="0" w:line="256" w:lineRule="auto"/>
                                <w:jc w:val="center"/>
                                <w:rPr>
                                  <w:b/>
                                  <w:bCs/>
                                  <w:color w:val="FFFFFF" w:themeColor="background1"/>
                                  <w:sz w:val="28"/>
                                  <w:szCs w:val="28"/>
                                </w:rPr>
                              </w:pPr>
                              <w:r w:rsidRPr="008F12BE">
                                <w:rPr>
                                  <w:rFonts w:asciiTheme="minorHAnsi" w:eastAsia="Calibri" w:hAnsi="Calibri"/>
                                  <w:b/>
                                  <w:bCs/>
                                  <w:color w:val="FFFFFF" w:themeColor="background1"/>
                                  <w:kern w:val="24"/>
                                  <w:sz w:val="28"/>
                                  <w:szCs w:val="28"/>
                                  <w:lang w:val="es-ES"/>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F6FD486" id="Grupo 70" o:spid="_x0000_s1073" style="position:absolute;left:0;text-align:left;margin-left:131.7pt;margin-top:9.35pt;width:212.55pt;height:56.7pt;z-index:251829248;mso-width-relative:margin;mso-height-relative:margin" coordsize="27000,72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HfFkSgMAANIMAAAOAAAAZHJzL2Uyb0RvYy54bWzsV9tOGzEQfa/Uf7D8XnYTQi4rEhQlBVWi&#10;gAQVz47Xe6l8q+1kQ7++YzsbILRqSivaSrxsfJ0Zn5kzMzk+WQuOVszYWskx7hykGDFJVV7Lcow/&#10;3Zy+G2JkHZE54UqyMb5jFp9M3r45bnTGuqpSPGcGgRBps0aPceWczpLE0ooJYg+UZhI2C2UEcTA1&#10;ZZIb0oB0wZNumvaTRplcG0WZtbA6j5t4EuQXBaPusigsc4iPMdjmwteE78J/k8kxyUpDdFXTjRnk&#10;GVYIUktQuhU1J46gpamfiBI1Ncqqwh1QJRJVFDVl4Q3wmk6685ozo5Y6vKXMmlJvYQJod3B6tlh6&#10;sToz+lpfGUCi0SVgEWb+LevCCP8LVqJ1gOxuCxlbO0RhsdsfjQ6HRxhR2BuAR9JOxJRWAPyTa7R6&#10;314cwNkUXNJePDryF5NWbfLImEZDeNh7BOzvIXBdEc0CsDYDBK4MqnOI3m4fI0kEhOm8JhAUgqCc&#10;oYIvP6sMUYhf6pRBg6E31FsEV7fI2cwCiPvCNtp9fO/R40mmjXVnTAnkB2NsQHWIL7I6ty7i1B7x&#10;Oq3idX5acx4mplzMuEEr4oM+7ab9EOcA7aNjXKJmjA+HneAFAuQrOHHgEKEBDCtLjAgvgdXUmaBb&#10;Kq8BlEfz5sRWUUcQG90uagd85rUY42F8YzSWS3+NBUZuXuARjJj5kVsv1sELh4ctvAuV34FrjIqs&#10;tZqe1oDGObHuihigKUQPpB7YrZT5ilEDNAbDvyyJYRjxDxKiZNTp9Tzvw6R3BBGKkXm4s3i4I5di&#10;pgC0DiQtTcPQn3e8HRZGiVvIOFOvFbaIpKA7QrSZzFxML5CzKJtOwzHguibuXF5r6oW3CN6sb4nR&#10;Gxc7oNSFaiOTZDuejmf9TammS6eKOoSBhy7iBNzxE2BJDM4XoMtgL7r0W3/uRZeWGU9TTbvzg4Tx&#10;RzkzSGf/FWdC+riPhZ9z5hKIU3AFCUBtRhh5Fn1v/ZVjf5Fjo704NvgljnU2qRm9NMl8V8e2pYlQ&#10;yqSL6ZAvxUeVx3LSD41BqDOw7NuIUMl67bIvZK2k0DGE+tNWv3+1rIX25pWiL1kGQw8JjXMIkk2T&#10;7zvzh/NQNu//iky+AQAA//8DAFBLAwQUAAYACAAAACEAbGi/3eEAAAAKAQAADwAAAGRycy9kb3du&#10;cmV2LnhtbEyPTUvDQBCG74L/YRnBm9182BhiNqUU9VQEW6H0tk2mSWh2NmS3SfrvHU96nHkf3nkm&#10;X82mEyMOrrWkIFwEIJBKW7VUK/jevz+lIJzXVOnOEiq4oYNVcX+X66yyE33huPO14BJymVbQeN9n&#10;UrqyQaPdwvZInJ3tYLTncahlNeiJy00noyBIpNEt8YVG97hpsLzsrkbBx6SndRy+jdvLeXM77pef&#10;h22ISj0+zOtXEB5n/wfDrz6rQ8FOJ3ulyolOQZTEz4xykL6AYCBJ0yWIEy/iKARZ5PL/C8UPAAAA&#10;//8DAFBLAQItABQABgAIAAAAIQC2gziS/gAAAOEBAAATAAAAAAAAAAAAAAAAAAAAAABbQ29udGVu&#10;dF9UeXBlc10ueG1sUEsBAi0AFAAGAAgAAAAhADj9If/WAAAAlAEAAAsAAAAAAAAAAAAAAAAALwEA&#10;AF9yZWxzLy5yZWxzUEsBAi0AFAAGAAgAAAAhABod8WRKAwAA0gwAAA4AAAAAAAAAAAAAAAAALgIA&#10;AGRycy9lMm9Eb2MueG1sUEsBAi0AFAAGAAgAAAAhAGxov93hAAAACgEAAA8AAAAAAAAAAAAAAAAA&#10;pAUAAGRycy9kb3ducmV2LnhtbFBLBQYAAAAABAAEAPMAAACyBgAAAAA=&#10;">
                <v:rect id="Diagrama de flujo: conector 78" o:spid="_x0000_s1074" style="position:absolute;width:9000;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O5cjwwAAANwAAAAPAAAAZHJzL2Rvd25yZXYueG1sRE9Na8JA&#10;EL0L/odlCt500xyipK4ihVhvWg2F3ibZMUmbnQ3ZrcZ/7xYEb/N4n7NcD6YVF+pdY1nB6ywCQVxa&#10;3XClID9l0wUI55E1tpZJwY0crFfj0RJTba/8SZejr0QIYZeigtr7LpXSlTUZdDPbEQfubHuDPsC+&#10;krrHawg3rYyjKJEGGw4NNXb0XlP5e/wzCuKvj7MuDvk22x++XeGzIvnZzJWavAybNxCeBv8UP9w7&#10;HebHCfw/Ey6QqzsAAAD//wMAUEsBAi0AFAAGAAgAAAAhANvh9svuAAAAhQEAABMAAAAAAAAAAAAA&#10;AAAAAAAAAFtDb250ZW50X1R5cGVzXS54bWxQSwECLQAUAAYACAAAACEAWvQsW78AAAAVAQAACwAA&#10;AAAAAAAAAAAAAAAfAQAAX3JlbHMvLnJlbHNQSwECLQAUAAYACAAAACEAXTuXI8MAAADcAAAADwAA&#10;AAAAAAAAAAAAAAAHAgAAZHJzL2Rvd25yZXYueG1sUEsFBgAAAAADAAMAtwAAAPcCAAAAAA==&#10;" fillcolor="#002060" stroked="f" strokeweight="3pt">
                  <v:textbox>
                    <w:txbxContent>
                      <w:p w14:paraId="0556417B" w14:textId="77777777" w:rsidR="00EB71B0" w:rsidRPr="008F12BE"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F12BE">
                          <w:rPr>
                            <w:rFonts w:asciiTheme="minorHAnsi" w:eastAsia="Calibri" w:hAnsi="Calibri"/>
                            <w:color w:val="FFFFFF"/>
                            <w:kern w:val="24"/>
                            <w:sz w:val="28"/>
                            <w:szCs w:val="28"/>
                            <w:u w:val="single"/>
                            <w:lang w:val="es-ES"/>
                          </w:rPr>
                          <w:t>Enero</w:t>
                        </w:r>
                      </w:p>
                      <w:p w14:paraId="591AC347" w14:textId="77777777" w:rsidR="00EB71B0" w:rsidRPr="008F12BE" w:rsidRDefault="00EB71B0" w:rsidP="00EB71B0">
                        <w:pPr>
                          <w:pStyle w:val="NormalWeb"/>
                          <w:spacing w:before="0" w:beforeAutospacing="0" w:after="0" w:afterAutospacing="0" w:line="256" w:lineRule="auto"/>
                          <w:jc w:val="center"/>
                          <w:rPr>
                            <w:b/>
                            <w:bCs/>
                            <w:sz w:val="28"/>
                            <w:szCs w:val="28"/>
                          </w:rPr>
                        </w:pPr>
                        <w:r w:rsidRPr="008F12BE">
                          <w:rPr>
                            <w:rFonts w:asciiTheme="minorHAnsi" w:eastAsia="Calibri" w:hAnsi="Calibri"/>
                            <w:b/>
                            <w:bCs/>
                            <w:color w:val="FFFFFF"/>
                            <w:kern w:val="24"/>
                            <w:sz w:val="28"/>
                            <w:szCs w:val="28"/>
                            <w:lang w:val="es-ES"/>
                          </w:rPr>
                          <w:t>84.99%</w:t>
                        </w:r>
                      </w:p>
                    </w:txbxContent>
                  </v:textbox>
                </v:rect>
                <v:rect id="Diagrama de flujo: conector 76" o:spid="_x0000_s1075" style="position:absolute;left:9000;width:9000;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cPYUwwAAANwAAAAPAAAAZHJzL2Rvd25yZXYueG1sRE9La8JA&#10;EL4X/A/LCL3VjRGsRFfRQkXaQ/EBXofsmESzs2F3TVJ/fbdQ6G0+vucsVr2pRUvOV5YVjEcJCOLc&#10;6ooLBafj+8sMhA/IGmvLpOCbPKyWg6cFZtp2vKf2EAoRQ9hnqKAMocmk9HlJBv3INsSRu1hnMETo&#10;CqkddjHc1DJNkqk0WHFsKLGht5Ly2+FuFLjPdPt42K92cu9wMw3n4vqxWyv1POzXcxCB+vAv/nPv&#10;dJyfvsLvM/ECufwBAAD//wMAUEsBAi0AFAAGAAgAAAAhANvh9svuAAAAhQEAABMAAAAAAAAAAAAA&#10;AAAAAAAAAFtDb250ZW50X1R5cGVzXS54bWxQSwECLQAUAAYACAAAACEAWvQsW78AAAAVAQAACwAA&#10;AAAAAAAAAAAAAAAfAQAAX3JlbHMvLnJlbHNQSwECLQAUAAYACAAAACEAtnD2FMMAAADcAAAADwAA&#10;AAAAAAAAAAAAAAAHAgAAZHJzL2Rvd25yZXYueG1sUEsFBgAAAAADAAMAtwAAAPcCAAAAAA==&#10;" fillcolor="#0070c0" stroked="f" strokeweight="3pt">
                  <v:textbox>
                    <w:txbxContent>
                      <w:p w14:paraId="72C27273" w14:textId="77777777" w:rsidR="00EB71B0" w:rsidRPr="008F12BE"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8F12BE">
                          <w:rPr>
                            <w:rFonts w:asciiTheme="minorHAnsi" w:eastAsia="Calibri" w:hAnsi="Calibri"/>
                            <w:color w:val="FFFFFF"/>
                            <w:kern w:val="24"/>
                            <w:sz w:val="28"/>
                            <w:szCs w:val="28"/>
                            <w:u w:val="single"/>
                            <w:lang w:val="es-ES"/>
                          </w:rPr>
                          <w:t>Febrero</w:t>
                        </w:r>
                      </w:p>
                      <w:p w14:paraId="28ADA90E" w14:textId="77777777" w:rsidR="00EB71B0" w:rsidRPr="00947811" w:rsidRDefault="00EB71B0" w:rsidP="00EB71B0">
                        <w:pPr>
                          <w:pStyle w:val="NormalWeb"/>
                          <w:spacing w:before="0" w:beforeAutospacing="0" w:after="0" w:afterAutospacing="0" w:line="256" w:lineRule="auto"/>
                          <w:jc w:val="center"/>
                          <w:rPr>
                            <w:b/>
                            <w:bCs/>
                            <w:sz w:val="30"/>
                            <w:szCs w:val="30"/>
                          </w:rPr>
                        </w:pPr>
                        <w:r w:rsidRPr="008F12BE">
                          <w:rPr>
                            <w:rFonts w:asciiTheme="minorHAnsi" w:eastAsia="Calibri" w:hAnsi="Calibri"/>
                            <w:b/>
                            <w:bCs/>
                            <w:color w:val="FFFFFF"/>
                            <w:kern w:val="24"/>
                            <w:sz w:val="28"/>
                            <w:szCs w:val="28"/>
                            <w:lang w:val="es-ES"/>
                          </w:rPr>
                          <w:t>82.64%</w:t>
                        </w:r>
                      </w:p>
                    </w:txbxContent>
                  </v:textbox>
                </v:rect>
                <v:rect id="Diagrama de flujo: conector 77" o:spid="_x0000_s1076" style="position:absolute;left:18000;width:9000;height:7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Gm0+wAAAANwAAAAPAAAAZHJzL2Rvd25yZXYueG1sRE9Na8JA&#10;EL0L/Q/LCN50oodqo6uUtoKSk7bQ65Adk9jsbNjdavz3rlDobR7vc1ab3rbqwj40TjRMJxkoltKZ&#10;RioNX5/b8QJUiCSGWies4cYBNuunwYpy465y4MsxViqFSMhJQx1jlyOGsmZLYeI6lsSdnLcUE/QV&#10;Gk/XFG5bnGXZM1pqJDXU1PFbzeXP8ddq8Fs0BRXFHlHO793Hbv59zrzWo2H/ugQVuY//4j/3zqT5&#10;sxd4PJMuwPUdAAD//wMAUEsBAi0AFAAGAAgAAAAhANvh9svuAAAAhQEAABMAAAAAAAAAAAAAAAAA&#10;AAAAAFtDb250ZW50X1R5cGVzXS54bWxQSwECLQAUAAYACAAAACEAWvQsW78AAAAVAQAACwAAAAAA&#10;AAAAAAAAAAAfAQAAX3JlbHMvLnJlbHNQSwECLQAUAAYACAAAACEAxRptPsAAAADcAAAADwAAAAAA&#10;AAAAAAAAAAAHAgAAZHJzL2Rvd25yZXYueG1sUEsFBgAAAAADAAMAtwAAAPQCAAAAAA==&#10;" fillcolor="#9cc2e5 [1940]" stroked="f" strokeweight="3pt">
                  <v:textbox>
                    <w:txbxContent>
                      <w:p w14:paraId="293B3A8E" w14:textId="77777777" w:rsidR="00EB71B0" w:rsidRPr="008F12BE"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8F12BE">
                          <w:rPr>
                            <w:rFonts w:asciiTheme="minorHAnsi" w:eastAsia="Calibri" w:hAnsi="Calibri"/>
                            <w:color w:val="FFFFFF" w:themeColor="background1"/>
                            <w:kern w:val="24"/>
                            <w:sz w:val="28"/>
                            <w:szCs w:val="28"/>
                            <w:u w:val="single"/>
                            <w:lang w:val="es-ES"/>
                          </w:rPr>
                          <w:t>Marzo</w:t>
                        </w:r>
                      </w:p>
                      <w:p w14:paraId="60422377" w14:textId="77777777" w:rsidR="00EB71B0" w:rsidRPr="008F12BE" w:rsidRDefault="00EB71B0" w:rsidP="00EB71B0">
                        <w:pPr>
                          <w:pStyle w:val="NormalWeb"/>
                          <w:spacing w:before="0" w:beforeAutospacing="0" w:after="0" w:afterAutospacing="0" w:line="256" w:lineRule="auto"/>
                          <w:jc w:val="center"/>
                          <w:rPr>
                            <w:b/>
                            <w:bCs/>
                            <w:color w:val="FFFFFF" w:themeColor="background1"/>
                            <w:sz w:val="28"/>
                            <w:szCs w:val="28"/>
                          </w:rPr>
                        </w:pPr>
                        <w:r w:rsidRPr="008F12BE">
                          <w:rPr>
                            <w:rFonts w:asciiTheme="minorHAnsi" w:eastAsia="Calibri" w:hAnsi="Calibri"/>
                            <w:b/>
                            <w:bCs/>
                            <w:color w:val="FFFFFF" w:themeColor="background1"/>
                            <w:kern w:val="24"/>
                            <w:sz w:val="28"/>
                            <w:szCs w:val="28"/>
                            <w:lang w:val="es-ES"/>
                          </w:rPr>
                          <w:t>100%</w:t>
                        </w:r>
                      </w:p>
                    </w:txbxContent>
                  </v:textbox>
                </v:rect>
              </v:group>
            </w:pict>
          </mc:Fallback>
        </mc:AlternateContent>
      </w:r>
    </w:p>
    <w:p w14:paraId="0000F827" w14:textId="0E903713" w:rsidR="007B602C" w:rsidRDefault="007B602C" w:rsidP="0091222C">
      <w:pPr>
        <w:spacing w:before="120" w:after="120"/>
        <w:ind w:left="1560" w:hanging="1560"/>
        <w:rPr>
          <w:noProof/>
        </w:rPr>
      </w:pPr>
    </w:p>
    <w:p w14:paraId="7310CF15" w14:textId="04E2A9CD" w:rsidR="007B602C" w:rsidRDefault="007B602C" w:rsidP="0091222C">
      <w:pPr>
        <w:spacing w:before="120" w:after="120"/>
        <w:ind w:left="1560" w:hanging="1560"/>
        <w:rPr>
          <w:noProof/>
        </w:rPr>
      </w:pPr>
    </w:p>
    <w:p w14:paraId="084B6C98" w14:textId="5091B9C4" w:rsidR="007B602C" w:rsidRPr="00A04B72" w:rsidRDefault="007B602C" w:rsidP="005F73CC">
      <w:pPr>
        <w:spacing w:after="0"/>
        <w:ind w:left="1560" w:hanging="1560"/>
        <w:rPr>
          <w:noProof/>
          <w:sz w:val="16"/>
          <w:szCs w:val="16"/>
        </w:rPr>
      </w:pPr>
    </w:p>
    <w:p w14:paraId="5873E1CA" w14:textId="734C3125" w:rsidR="0089787C" w:rsidRPr="002219C2" w:rsidRDefault="0089787C" w:rsidP="007E66DF">
      <w:pPr>
        <w:spacing w:after="120" w:line="276" w:lineRule="auto"/>
        <w:jc w:val="both"/>
        <w:rPr>
          <w:sz w:val="24"/>
          <w:szCs w:val="24"/>
        </w:rPr>
      </w:pPr>
      <w:r w:rsidRPr="002219C2">
        <w:rPr>
          <w:sz w:val="24"/>
          <w:szCs w:val="24"/>
        </w:rPr>
        <w:t xml:space="preserve">A continuación, se presenta </w:t>
      </w:r>
      <w:r>
        <w:rPr>
          <w:sz w:val="24"/>
          <w:szCs w:val="24"/>
        </w:rPr>
        <w:t>la</w:t>
      </w:r>
      <w:r w:rsidR="00681679">
        <w:rPr>
          <w:sz w:val="24"/>
          <w:szCs w:val="24"/>
        </w:rPr>
        <w:t>s</w:t>
      </w:r>
      <w:r w:rsidRPr="002219C2">
        <w:rPr>
          <w:sz w:val="24"/>
          <w:szCs w:val="24"/>
        </w:rPr>
        <w:t xml:space="preserve"> actividad</w:t>
      </w:r>
      <w:r w:rsidR="00681679">
        <w:rPr>
          <w:sz w:val="24"/>
          <w:szCs w:val="24"/>
        </w:rPr>
        <w:t>es</w:t>
      </w:r>
      <w:r w:rsidRPr="002219C2">
        <w:rPr>
          <w:sz w:val="24"/>
          <w:szCs w:val="24"/>
        </w:rPr>
        <w:t xml:space="preserve"> de la dirección que al cierre del primer trimestre tiene</w:t>
      </w:r>
      <w:r w:rsidR="00681679">
        <w:rPr>
          <w:sz w:val="24"/>
          <w:szCs w:val="24"/>
        </w:rPr>
        <w:t>n</w:t>
      </w:r>
      <w:r w:rsidRPr="002219C2">
        <w:rPr>
          <w:sz w:val="24"/>
          <w:szCs w:val="24"/>
        </w:rPr>
        <w:t xml:space="preserve"> una desviación de la meta con respecto al objetivo programado</w:t>
      </w:r>
      <w:r w:rsidR="00681679">
        <w:rPr>
          <w:sz w:val="24"/>
          <w:szCs w:val="24"/>
        </w:rPr>
        <w:t xml:space="preserve"> por debajo de un 70% de ejecución</w:t>
      </w:r>
      <w:r w:rsidRPr="002219C2">
        <w:rPr>
          <w:sz w:val="24"/>
          <w:szCs w:val="24"/>
        </w:rPr>
        <w:t>:</w:t>
      </w:r>
    </w:p>
    <w:tbl>
      <w:tblPr>
        <w:tblStyle w:val="Tabladelista4-nfasis5"/>
        <w:tblW w:w="907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46"/>
        <w:gridCol w:w="2126"/>
      </w:tblGrid>
      <w:tr w:rsidR="0089787C" w:rsidRPr="00985198" w14:paraId="256EA69C" w14:textId="77777777" w:rsidTr="003B6CF0">
        <w:trPr>
          <w:cnfStyle w:val="100000000000" w:firstRow="1" w:lastRow="0" w:firstColumn="0" w:lastColumn="0" w:oddVBand="0" w:evenVBand="0" w:oddHBand="0" w:evenHBand="0" w:firstRowFirstColumn="0" w:firstRowLastColumn="0" w:lastRowFirstColumn="0" w:lastRowLastColumn="0"/>
          <w:trHeight w:val="454"/>
          <w:tblHeader/>
        </w:trPr>
        <w:tc>
          <w:tcPr>
            <w:cnfStyle w:val="001000000000" w:firstRow="0" w:lastRow="0" w:firstColumn="1" w:lastColumn="0" w:oddVBand="0" w:evenVBand="0" w:oddHBand="0" w:evenHBand="0" w:firstRowFirstColumn="0" w:firstRowLastColumn="0" w:lastRowFirstColumn="0" w:lastRowLastColumn="0"/>
            <w:tcW w:w="6946" w:type="dxa"/>
            <w:tcBorders>
              <w:top w:val="none" w:sz="0" w:space="0" w:color="auto"/>
              <w:left w:val="none" w:sz="0" w:space="0" w:color="auto"/>
              <w:bottom w:val="none" w:sz="0" w:space="0" w:color="auto"/>
            </w:tcBorders>
            <w:shd w:val="clear" w:color="auto" w:fill="002060"/>
            <w:vAlign w:val="center"/>
            <w:hideMark/>
          </w:tcPr>
          <w:p w14:paraId="70A9FA7D" w14:textId="77777777" w:rsidR="0089787C" w:rsidRPr="002219C2" w:rsidRDefault="0089787C" w:rsidP="004D6296">
            <w:pPr>
              <w:jc w:val="center"/>
              <w:rPr>
                <w:rFonts w:eastAsia="Times New Roman" w:cstheme="minorHAnsi"/>
                <w:sz w:val="24"/>
                <w:szCs w:val="24"/>
                <w:lang w:eastAsia="es-DO"/>
              </w:rPr>
            </w:pPr>
            <w:r w:rsidRPr="002219C2">
              <w:rPr>
                <w:rFonts w:eastAsia="Times New Roman" w:cstheme="minorHAnsi"/>
                <w:sz w:val="24"/>
                <w:szCs w:val="24"/>
                <w:lang w:eastAsia="es-DO"/>
              </w:rPr>
              <w:t>Actividad</w:t>
            </w:r>
          </w:p>
        </w:tc>
        <w:tc>
          <w:tcPr>
            <w:tcW w:w="2126" w:type="dxa"/>
            <w:tcBorders>
              <w:top w:val="none" w:sz="0" w:space="0" w:color="auto"/>
              <w:bottom w:val="none" w:sz="0" w:space="0" w:color="auto"/>
              <w:right w:val="none" w:sz="0" w:space="0" w:color="auto"/>
            </w:tcBorders>
            <w:shd w:val="clear" w:color="auto" w:fill="002060"/>
            <w:vAlign w:val="center"/>
            <w:hideMark/>
          </w:tcPr>
          <w:p w14:paraId="43FB9422" w14:textId="77777777" w:rsidR="0089787C" w:rsidRPr="002219C2" w:rsidRDefault="0089787C" w:rsidP="004D6296">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2219C2">
              <w:rPr>
                <w:rFonts w:eastAsia="Times New Roman" w:cstheme="minorHAnsi"/>
                <w:sz w:val="24"/>
                <w:szCs w:val="24"/>
                <w:lang w:eastAsia="es-DO"/>
              </w:rPr>
              <w:t>Responsable</w:t>
            </w:r>
          </w:p>
        </w:tc>
      </w:tr>
      <w:tr w:rsidR="00460A7B" w:rsidRPr="00985198" w14:paraId="580EE861" w14:textId="77777777" w:rsidTr="005F73CC">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6946" w:type="dxa"/>
            <w:shd w:val="clear" w:color="auto" w:fill="BDD6EE" w:themeFill="accent1" w:themeFillTint="66"/>
            <w:vAlign w:val="center"/>
          </w:tcPr>
          <w:p w14:paraId="20FA6260" w14:textId="1EFE6593" w:rsidR="00460A7B" w:rsidRPr="009651E4" w:rsidRDefault="00460A7B" w:rsidP="005F73CC">
            <w:pPr>
              <w:spacing w:before="20" w:after="20"/>
              <w:contextualSpacing/>
              <w:jc w:val="both"/>
              <w:rPr>
                <w:rFonts w:cstheme="minorHAnsi"/>
                <w:b w:val="0"/>
                <w:bCs w:val="0"/>
                <w:color w:val="000000"/>
                <w:sz w:val="24"/>
                <w:szCs w:val="24"/>
              </w:rPr>
            </w:pPr>
            <w:r w:rsidRPr="00D96D5C">
              <w:rPr>
                <w:rFonts w:cstheme="minorHAnsi"/>
                <w:b w:val="0"/>
                <w:bCs w:val="0"/>
                <w:color w:val="000000"/>
                <w:sz w:val="24"/>
                <w:szCs w:val="24"/>
              </w:rPr>
              <w:t>Atención de anomalías de lectura</w:t>
            </w:r>
            <w:r w:rsidR="0023156D">
              <w:rPr>
                <w:rFonts w:cstheme="minorHAnsi"/>
                <w:b w:val="0"/>
                <w:bCs w:val="0"/>
                <w:color w:val="000000"/>
                <w:sz w:val="24"/>
                <w:szCs w:val="24"/>
              </w:rPr>
              <w:t xml:space="preserve">, </w:t>
            </w:r>
            <w:r>
              <w:rPr>
                <w:rFonts w:cstheme="minorHAnsi"/>
                <w:b w:val="0"/>
                <w:bCs w:val="0"/>
                <w:color w:val="000000"/>
                <w:sz w:val="24"/>
                <w:szCs w:val="24"/>
              </w:rPr>
              <w:t>eliminación de conexiones directas</w:t>
            </w:r>
            <w:r w:rsidR="005F73CC">
              <w:rPr>
                <w:rFonts w:cstheme="minorHAnsi"/>
                <w:b w:val="0"/>
                <w:bCs w:val="0"/>
                <w:color w:val="000000"/>
                <w:sz w:val="24"/>
                <w:szCs w:val="24"/>
              </w:rPr>
              <w:t xml:space="preserve"> e </w:t>
            </w:r>
            <w:r w:rsidR="004A5639">
              <w:rPr>
                <w:rFonts w:cstheme="minorHAnsi"/>
                <w:b w:val="0"/>
                <w:bCs w:val="0"/>
                <w:color w:val="000000"/>
                <w:sz w:val="24"/>
                <w:szCs w:val="24"/>
              </w:rPr>
              <w:t>irregularidades detectadas en el proceso de pérdidas administrativas</w:t>
            </w:r>
          </w:p>
        </w:tc>
        <w:tc>
          <w:tcPr>
            <w:tcW w:w="2126" w:type="dxa"/>
            <w:shd w:val="clear" w:color="auto" w:fill="BDD6EE" w:themeFill="accent1" w:themeFillTint="66"/>
            <w:vAlign w:val="center"/>
          </w:tcPr>
          <w:p w14:paraId="409CBD17" w14:textId="5921998C" w:rsidR="00460A7B" w:rsidRPr="002219C2" w:rsidRDefault="00460A7B" w:rsidP="005F73CC">
            <w:pPr>
              <w:spacing w:before="20" w:after="20"/>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D96D5C">
              <w:rPr>
                <w:rFonts w:cstheme="minorHAnsi"/>
                <w:color w:val="000000"/>
                <w:sz w:val="24"/>
                <w:szCs w:val="24"/>
              </w:rPr>
              <w:t>Sector</w:t>
            </w:r>
            <w:r>
              <w:rPr>
                <w:rFonts w:cstheme="minorHAnsi"/>
                <w:color w:val="000000"/>
                <w:sz w:val="24"/>
                <w:szCs w:val="24"/>
              </w:rPr>
              <w:t>es</w:t>
            </w:r>
          </w:p>
        </w:tc>
      </w:tr>
      <w:tr w:rsidR="00B70827" w:rsidRPr="00985198" w14:paraId="18F84A36" w14:textId="77777777" w:rsidTr="005F73CC">
        <w:trPr>
          <w:trHeight w:val="340"/>
        </w:trPr>
        <w:tc>
          <w:tcPr>
            <w:cnfStyle w:val="001000000000" w:firstRow="0" w:lastRow="0" w:firstColumn="1" w:lastColumn="0" w:oddVBand="0" w:evenVBand="0" w:oddHBand="0" w:evenHBand="0" w:firstRowFirstColumn="0" w:firstRowLastColumn="0" w:lastRowFirstColumn="0" w:lastRowLastColumn="0"/>
            <w:tcW w:w="6946" w:type="dxa"/>
            <w:shd w:val="clear" w:color="auto" w:fill="auto"/>
            <w:vAlign w:val="center"/>
          </w:tcPr>
          <w:p w14:paraId="522D0070" w14:textId="7CD445D2" w:rsidR="00B70827" w:rsidRPr="009651E4" w:rsidRDefault="00D96D5C" w:rsidP="005F73CC">
            <w:pPr>
              <w:spacing w:before="20" w:after="20"/>
              <w:contextualSpacing/>
              <w:jc w:val="both"/>
              <w:rPr>
                <w:rFonts w:cstheme="minorHAnsi"/>
                <w:b w:val="0"/>
                <w:bCs w:val="0"/>
                <w:color w:val="000000"/>
                <w:sz w:val="24"/>
                <w:szCs w:val="24"/>
              </w:rPr>
            </w:pPr>
            <w:r w:rsidRPr="00D96D5C">
              <w:rPr>
                <w:rFonts w:cstheme="minorHAnsi"/>
                <w:b w:val="0"/>
                <w:bCs w:val="0"/>
                <w:color w:val="000000"/>
                <w:sz w:val="24"/>
                <w:szCs w:val="24"/>
              </w:rPr>
              <w:t>Habilitación y recuperación de equipos de medición y comunicación</w:t>
            </w:r>
          </w:p>
        </w:tc>
        <w:tc>
          <w:tcPr>
            <w:tcW w:w="2126" w:type="dxa"/>
            <w:shd w:val="clear" w:color="auto" w:fill="auto"/>
            <w:vAlign w:val="center"/>
          </w:tcPr>
          <w:p w14:paraId="2376A081" w14:textId="40D2D8F3" w:rsidR="00B70827" w:rsidRPr="002219C2" w:rsidRDefault="00D96D5C" w:rsidP="005F73CC">
            <w:pPr>
              <w:spacing w:before="20" w:after="20"/>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r>
              <w:rPr>
                <w:rFonts w:eastAsia="Times New Roman" w:cstheme="minorHAnsi"/>
                <w:color w:val="000000"/>
                <w:sz w:val="24"/>
                <w:szCs w:val="24"/>
                <w:lang w:eastAsia="es-DO"/>
              </w:rPr>
              <w:t>Medición</w:t>
            </w:r>
          </w:p>
        </w:tc>
      </w:tr>
      <w:tr w:rsidR="004F0C59" w:rsidRPr="00985198" w14:paraId="688EA5B2" w14:textId="77777777" w:rsidTr="005F73CC">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6946" w:type="dxa"/>
            <w:shd w:val="clear" w:color="auto" w:fill="BDD6EE" w:themeFill="accent1" w:themeFillTint="66"/>
            <w:vAlign w:val="center"/>
          </w:tcPr>
          <w:p w14:paraId="547F402E" w14:textId="09685848" w:rsidR="004F0C59" w:rsidRPr="004F0C59" w:rsidRDefault="004A5639" w:rsidP="005F73CC">
            <w:pPr>
              <w:spacing w:before="20" w:after="20"/>
              <w:contextualSpacing/>
              <w:jc w:val="both"/>
              <w:rPr>
                <w:rFonts w:ascii="Arial Narrow" w:hAnsi="Arial Narrow" w:cs="Calibri"/>
                <w:b w:val="0"/>
                <w:bCs w:val="0"/>
                <w:color w:val="000000"/>
                <w:sz w:val="28"/>
                <w:szCs w:val="28"/>
              </w:rPr>
            </w:pPr>
            <w:r>
              <w:rPr>
                <w:rFonts w:cstheme="minorHAnsi"/>
                <w:b w:val="0"/>
                <w:bCs w:val="0"/>
                <w:color w:val="000000"/>
                <w:sz w:val="24"/>
                <w:szCs w:val="24"/>
              </w:rPr>
              <w:t>Inspeccionar</w:t>
            </w:r>
            <w:r w:rsidR="00C418A2" w:rsidRPr="004F0C59">
              <w:rPr>
                <w:rFonts w:cstheme="minorHAnsi"/>
                <w:b w:val="0"/>
                <w:bCs w:val="0"/>
                <w:color w:val="000000"/>
                <w:sz w:val="24"/>
                <w:szCs w:val="24"/>
              </w:rPr>
              <w:t xml:space="preserve"> las instalaciones de medición acorde al marco normativo</w:t>
            </w:r>
          </w:p>
        </w:tc>
        <w:tc>
          <w:tcPr>
            <w:tcW w:w="2126" w:type="dxa"/>
            <w:shd w:val="clear" w:color="auto" w:fill="BDD6EE" w:themeFill="accent1" w:themeFillTint="66"/>
            <w:vAlign w:val="center"/>
          </w:tcPr>
          <w:p w14:paraId="30CDF722" w14:textId="20C6EF6D" w:rsidR="004F0C59" w:rsidRPr="004F0C59" w:rsidRDefault="00C418A2" w:rsidP="005F73CC">
            <w:pPr>
              <w:spacing w:before="20" w:after="20"/>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Pr>
                <w:rFonts w:eastAsia="Times New Roman" w:cstheme="minorHAnsi"/>
                <w:color w:val="000000"/>
                <w:sz w:val="24"/>
                <w:szCs w:val="24"/>
                <w:lang w:eastAsia="es-DO"/>
              </w:rPr>
              <w:t xml:space="preserve">Control Calidad </w:t>
            </w:r>
          </w:p>
        </w:tc>
      </w:tr>
    </w:tbl>
    <w:p w14:paraId="74A8EB07" w14:textId="0F4D5964" w:rsidR="006E1DB8" w:rsidRDefault="006E1DB8" w:rsidP="006F0C32">
      <w:pPr>
        <w:spacing w:after="0"/>
        <w:ind w:left="1560" w:hanging="1560"/>
        <w:rPr>
          <w:rFonts w:cstheme="minorHAnsi"/>
        </w:rPr>
      </w:pPr>
    </w:p>
    <w:p w14:paraId="6AA1C7CC" w14:textId="49C3CACC" w:rsidR="00EB71B0" w:rsidRPr="007E2B4D" w:rsidRDefault="00EB71B0" w:rsidP="0026386B">
      <w:pPr>
        <w:spacing w:after="0" w:line="240" w:lineRule="auto"/>
        <w:rPr>
          <w:rFonts w:cstheme="minorHAnsi"/>
          <w:sz w:val="4"/>
          <w:szCs w:val="4"/>
        </w:rPr>
      </w:pPr>
    </w:p>
    <w:p w14:paraId="5B7AD6A4" w14:textId="77777777" w:rsidR="00EB71B0" w:rsidRPr="00EB71B0" w:rsidRDefault="00EB71B0" w:rsidP="00EB71B0">
      <w:pPr>
        <w:spacing w:after="0"/>
        <w:rPr>
          <w:rFonts w:cstheme="minorHAnsi"/>
          <w:sz w:val="2"/>
          <w:szCs w:val="2"/>
        </w:rPr>
      </w:pPr>
    </w:p>
    <w:p w14:paraId="1289433F" w14:textId="681B64DD" w:rsidR="00EB71B0" w:rsidRDefault="00EB71B0" w:rsidP="00CB3EDB">
      <w:pPr>
        <w:pStyle w:val="Ttulo2"/>
        <w:numPr>
          <w:ilvl w:val="1"/>
          <w:numId w:val="17"/>
        </w:numPr>
        <w:tabs>
          <w:tab w:val="left" w:pos="284"/>
        </w:tabs>
        <w:spacing w:before="120" w:after="120" w:line="360" w:lineRule="auto"/>
        <w:ind w:left="567" w:hanging="567"/>
        <w:jc w:val="both"/>
        <w:rPr>
          <w:rFonts w:asciiTheme="minorHAnsi" w:eastAsia="MS Mincho" w:hAnsiTheme="minorHAnsi" w:cstheme="minorHAnsi"/>
          <w:b/>
          <w:bCs/>
          <w:color w:val="00B0F0"/>
          <w:sz w:val="32"/>
          <w:szCs w:val="32"/>
          <w:lang w:val="es-ES_tradnl" w:eastAsia="es-ES"/>
        </w:rPr>
      </w:pPr>
      <w:bookmarkStart w:id="159" w:name="_Toc100331260"/>
      <w:bookmarkStart w:id="160" w:name="_Toc102038042"/>
      <w:bookmarkStart w:id="161" w:name="_Toc102038726"/>
      <w:bookmarkStart w:id="162" w:name="_Toc102048148"/>
      <w:bookmarkStart w:id="163" w:name="_Toc102048177"/>
      <w:bookmarkStart w:id="164" w:name="_Toc102134687"/>
      <w:r w:rsidRPr="004D4C9C">
        <w:rPr>
          <w:rFonts w:asciiTheme="minorHAnsi" w:eastAsia="MS Mincho" w:hAnsiTheme="minorHAnsi" w:cstheme="minorHAnsi"/>
          <w:b/>
          <w:bCs/>
          <w:color w:val="00B0F0"/>
          <w:sz w:val="32"/>
          <w:szCs w:val="32"/>
          <w:lang w:val="es-ES_tradnl" w:eastAsia="es-ES"/>
        </w:rPr>
        <w:lastRenderedPageBreak/>
        <w:t>Resultados Distribución</w:t>
      </w:r>
      <w:bookmarkEnd w:id="159"/>
      <w:bookmarkEnd w:id="160"/>
      <w:bookmarkEnd w:id="161"/>
      <w:bookmarkEnd w:id="162"/>
      <w:bookmarkEnd w:id="163"/>
      <w:bookmarkEnd w:id="164"/>
    </w:p>
    <w:p w14:paraId="36E5906B" w14:textId="0FA7FD29" w:rsidR="00EB71B0" w:rsidRDefault="00F84597" w:rsidP="00B80447">
      <w:pPr>
        <w:spacing w:after="0" w:line="276" w:lineRule="auto"/>
        <w:jc w:val="both"/>
        <w:rPr>
          <w:rFonts w:cstheme="minorHAnsi"/>
          <w:sz w:val="24"/>
          <w:szCs w:val="24"/>
        </w:rPr>
      </w:pPr>
      <w:r w:rsidRPr="00F84597">
        <w:rPr>
          <w:rFonts w:cstheme="minorHAnsi"/>
          <w:sz w:val="24"/>
          <w:szCs w:val="24"/>
        </w:rPr>
        <w:t xml:space="preserve">A continuación, se muestra </w:t>
      </w:r>
      <w:r w:rsidR="008F12BE">
        <w:rPr>
          <w:rFonts w:cstheme="minorHAnsi"/>
          <w:sz w:val="24"/>
          <w:szCs w:val="24"/>
        </w:rPr>
        <w:t xml:space="preserve">el cumplimiento </w:t>
      </w:r>
      <w:r w:rsidRPr="00F84597">
        <w:rPr>
          <w:rFonts w:cstheme="minorHAnsi"/>
          <w:sz w:val="24"/>
          <w:szCs w:val="24"/>
        </w:rPr>
        <w:t>de los indicadores de resultados de la dirección:</w:t>
      </w:r>
    </w:p>
    <w:tbl>
      <w:tblPr>
        <w:tblStyle w:val="Tablaconcuadrcula5oscura-nfasis56"/>
        <w:tblpPr w:leftFromText="141" w:rightFromText="141" w:vertAnchor="text" w:horzAnchor="margin" w:tblpY="239"/>
        <w:tblW w:w="8931"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4536"/>
        <w:gridCol w:w="1388"/>
        <w:gridCol w:w="1447"/>
        <w:gridCol w:w="1560"/>
      </w:tblGrid>
      <w:tr w:rsidR="006F0C32" w:rsidRPr="00EB71B0" w14:paraId="01A4D607" w14:textId="77777777" w:rsidTr="00B72CA7">
        <w:trPr>
          <w:cnfStyle w:val="100000000000" w:firstRow="1" w:lastRow="0" w:firstColumn="0" w:lastColumn="0" w:oddVBand="0" w:evenVBand="0" w:oddHBand="0"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536"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5189E740" w14:textId="77777777" w:rsidR="006F0C32" w:rsidRPr="006E1DB8" w:rsidRDefault="006F0C32" w:rsidP="00B72CA7">
            <w:pPr>
              <w:spacing w:before="120" w:after="120" w:line="276" w:lineRule="auto"/>
              <w:rPr>
                <w:rFonts w:eastAsia="Times New Roman" w:cstheme="minorHAnsi"/>
                <w:sz w:val="24"/>
                <w:szCs w:val="24"/>
                <w:lang w:eastAsia="es-DO"/>
              </w:rPr>
            </w:pPr>
            <w:r w:rsidRPr="006E1DB8">
              <w:rPr>
                <w:rFonts w:eastAsia="Times New Roman" w:cstheme="minorHAnsi"/>
                <w:sz w:val="24"/>
                <w:szCs w:val="24"/>
                <w:lang w:eastAsia="es-DO"/>
              </w:rPr>
              <w:t>Indicadores</w:t>
            </w:r>
          </w:p>
        </w:tc>
        <w:tc>
          <w:tcPr>
            <w:tcW w:w="1388"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3279642F" w14:textId="77777777" w:rsidR="006F0C32" w:rsidRPr="006E1DB8" w:rsidRDefault="006F0C32" w:rsidP="00B72CA7">
            <w:pPr>
              <w:spacing w:before="120" w:after="12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E1DB8">
              <w:rPr>
                <w:rFonts w:eastAsia="Times New Roman" w:cstheme="minorHAnsi"/>
                <w:sz w:val="24"/>
                <w:szCs w:val="24"/>
                <w:lang w:eastAsia="es-DO"/>
              </w:rPr>
              <w:t>Marzo</w:t>
            </w:r>
          </w:p>
        </w:tc>
        <w:tc>
          <w:tcPr>
            <w:tcW w:w="1447"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7605220F" w14:textId="77777777" w:rsidR="006F0C32" w:rsidRPr="006E1DB8" w:rsidRDefault="006F0C32" w:rsidP="00B72CA7">
            <w:pPr>
              <w:spacing w:before="120" w:after="12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E1DB8">
              <w:rPr>
                <w:rFonts w:eastAsia="Times New Roman" w:cstheme="minorHAnsi"/>
                <w:sz w:val="24"/>
                <w:szCs w:val="24"/>
                <w:lang w:eastAsia="es-DO"/>
              </w:rPr>
              <w:t>Acumulado T1</w:t>
            </w:r>
          </w:p>
        </w:tc>
        <w:tc>
          <w:tcPr>
            <w:tcW w:w="1560"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3DF88220" w14:textId="77777777" w:rsidR="006F0C32" w:rsidRPr="006E1DB8" w:rsidRDefault="006F0C32" w:rsidP="00B72CA7">
            <w:pPr>
              <w:spacing w:before="120" w:after="12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E1DB8">
              <w:rPr>
                <w:rFonts w:eastAsia="Times New Roman" w:cstheme="minorHAnsi"/>
                <w:sz w:val="24"/>
                <w:szCs w:val="24"/>
                <w:lang w:eastAsia="es-DO"/>
              </w:rPr>
              <w:t>Acumulado Año</w:t>
            </w:r>
          </w:p>
        </w:tc>
      </w:tr>
      <w:tr w:rsidR="006F0C32" w:rsidRPr="00EB71B0" w14:paraId="0DDFCA38" w14:textId="77777777" w:rsidTr="00B72CA7">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2BB37A33"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 Abastecimiento (por causas atribuibles a distribución)</w:t>
            </w:r>
          </w:p>
        </w:tc>
        <w:tc>
          <w:tcPr>
            <w:tcW w:w="1388" w:type="dxa"/>
            <w:shd w:val="clear" w:color="auto" w:fill="BDD6EE" w:themeFill="accent1" w:themeFillTint="66"/>
            <w:noWrap/>
            <w:vAlign w:val="center"/>
          </w:tcPr>
          <w:p w14:paraId="1F63BE16"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47" w:type="dxa"/>
            <w:shd w:val="clear" w:color="auto" w:fill="BDD6EE" w:themeFill="accent1" w:themeFillTint="66"/>
            <w:noWrap/>
            <w:vAlign w:val="center"/>
          </w:tcPr>
          <w:p w14:paraId="508022E0"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560" w:type="dxa"/>
            <w:shd w:val="clear" w:color="auto" w:fill="BDD6EE" w:themeFill="accent1" w:themeFillTint="66"/>
            <w:noWrap/>
            <w:vAlign w:val="center"/>
          </w:tcPr>
          <w:p w14:paraId="5EC6DB81"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6F0C32" w:rsidRPr="00EB71B0" w14:paraId="63DC6A05" w14:textId="77777777" w:rsidTr="00B72CA7">
        <w:trPr>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5D5D7E77"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Reducción de penalizaciones (desviaciones en horas)</w:t>
            </w:r>
          </w:p>
        </w:tc>
        <w:tc>
          <w:tcPr>
            <w:tcW w:w="1388" w:type="dxa"/>
            <w:shd w:val="clear" w:color="auto" w:fill="BDD6EE" w:themeFill="accent1" w:themeFillTint="66"/>
            <w:noWrap/>
            <w:vAlign w:val="center"/>
          </w:tcPr>
          <w:p w14:paraId="66C976F1"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73.53%</w:t>
            </w:r>
          </w:p>
        </w:tc>
        <w:tc>
          <w:tcPr>
            <w:tcW w:w="1447" w:type="dxa"/>
            <w:shd w:val="clear" w:color="auto" w:fill="BDD6EE" w:themeFill="accent1" w:themeFillTint="66"/>
            <w:noWrap/>
            <w:vAlign w:val="center"/>
          </w:tcPr>
          <w:p w14:paraId="59E4E1FA"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73.53%</w:t>
            </w:r>
          </w:p>
        </w:tc>
        <w:tc>
          <w:tcPr>
            <w:tcW w:w="1560" w:type="dxa"/>
            <w:shd w:val="clear" w:color="auto" w:fill="BDD6EE" w:themeFill="accent1" w:themeFillTint="66"/>
            <w:noWrap/>
            <w:vAlign w:val="center"/>
          </w:tcPr>
          <w:p w14:paraId="3CBE1946"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18.38%</w:t>
            </w:r>
          </w:p>
        </w:tc>
      </w:tr>
      <w:tr w:rsidR="006F0C32" w:rsidRPr="00EB71B0" w14:paraId="4FD905B1" w14:textId="77777777" w:rsidTr="00B72CA7">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19DC289F"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Calidad del Servicio SAIDI</w:t>
            </w:r>
          </w:p>
        </w:tc>
        <w:tc>
          <w:tcPr>
            <w:tcW w:w="1388" w:type="dxa"/>
            <w:shd w:val="clear" w:color="auto" w:fill="BDD6EE" w:themeFill="accent1" w:themeFillTint="66"/>
            <w:noWrap/>
            <w:vAlign w:val="center"/>
          </w:tcPr>
          <w:p w14:paraId="2E0F1755"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47" w:type="dxa"/>
            <w:shd w:val="clear" w:color="auto" w:fill="BDD6EE" w:themeFill="accent1" w:themeFillTint="66"/>
            <w:noWrap/>
            <w:vAlign w:val="center"/>
          </w:tcPr>
          <w:p w14:paraId="13FEDADE"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94.70%</w:t>
            </w:r>
          </w:p>
        </w:tc>
        <w:tc>
          <w:tcPr>
            <w:tcW w:w="1560" w:type="dxa"/>
            <w:shd w:val="clear" w:color="auto" w:fill="BDD6EE" w:themeFill="accent1" w:themeFillTint="66"/>
            <w:noWrap/>
            <w:vAlign w:val="center"/>
          </w:tcPr>
          <w:p w14:paraId="331F38F6"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23.68%</w:t>
            </w:r>
          </w:p>
        </w:tc>
      </w:tr>
      <w:tr w:rsidR="006F0C32" w:rsidRPr="00EB71B0" w14:paraId="10C7A3D4" w14:textId="77777777" w:rsidTr="00B72CA7">
        <w:trPr>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53BC2659"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Calidad del Servicio SAIFI</w:t>
            </w:r>
          </w:p>
        </w:tc>
        <w:tc>
          <w:tcPr>
            <w:tcW w:w="1388" w:type="dxa"/>
            <w:shd w:val="clear" w:color="auto" w:fill="BDD6EE" w:themeFill="accent1" w:themeFillTint="66"/>
            <w:noWrap/>
            <w:vAlign w:val="center"/>
          </w:tcPr>
          <w:p w14:paraId="7418165F"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56.00%</w:t>
            </w:r>
          </w:p>
        </w:tc>
        <w:tc>
          <w:tcPr>
            <w:tcW w:w="1447" w:type="dxa"/>
            <w:shd w:val="clear" w:color="auto" w:fill="BDD6EE" w:themeFill="accent1" w:themeFillTint="66"/>
            <w:noWrap/>
            <w:vAlign w:val="center"/>
          </w:tcPr>
          <w:p w14:paraId="5B1F25E2"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56.09%</w:t>
            </w:r>
          </w:p>
        </w:tc>
        <w:tc>
          <w:tcPr>
            <w:tcW w:w="1560" w:type="dxa"/>
            <w:shd w:val="clear" w:color="auto" w:fill="BDD6EE" w:themeFill="accent1" w:themeFillTint="66"/>
            <w:noWrap/>
            <w:vAlign w:val="center"/>
          </w:tcPr>
          <w:p w14:paraId="54FD342E"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14.02%</w:t>
            </w:r>
          </w:p>
        </w:tc>
      </w:tr>
      <w:tr w:rsidR="006F0C32" w:rsidRPr="00EB71B0" w14:paraId="192D6EF4" w14:textId="77777777" w:rsidTr="00B72CA7">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55E4AAB2"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TMR</w:t>
            </w:r>
          </w:p>
        </w:tc>
        <w:tc>
          <w:tcPr>
            <w:tcW w:w="1388" w:type="dxa"/>
            <w:shd w:val="clear" w:color="auto" w:fill="BDD6EE" w:themeFill="accent1" w:themeFillTint="66"/>
            <w:noWrap/>
            <w:vAlign w:val="center"/>
          </w:tcPr>
          <w:p w14:paraId="40754EB9"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85.03%</w:t>
            </w:r>
          </w:p>
        </w:tc>
        <w:tc>
          <w:tcPr>
            <w:tcW w:w="1447" w:type="dxa"/>
            <w:shd w:val="clear" w:color="auto" w:fill="BDD6EE" w:themeFill="accent1" w:themeFillTint="66"/>
            <w:noWrap/>
            <w:vAlign w:val="center"/>
          </w:tcPr>
          <w:p w14:paraId="6F59E3CC"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89.98%</w:t>
            </w:r>
          </w:p>
        </w:tc>
        <w:tc>
          <w:tcPr>
            <w:tcW w:w="1560" w:type="dxa"/>
            <w:shd w:val="clear" w:color="auto" w:fill="BDD6EE" w:themeFill="accent1" w:themeFillTint="66"/>
            <w:noWrap/>
            <w:vAlign w:val="center"/>
          </w:tcPr>
          <w:p w14:paraId="66850C15"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22.49%</w:t>
            </w:r>
          </w:p>
        </w:tc>
      </w:tr>
      <w:tr w:rsidR="006F0C32" w:rsidRPr="00EB71B0" w14:paraId="153820AB" w14:textId="77777777" w:rsidTr="00B72CA7">
        <w:trPr>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7F063AA3"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Tiempos de aprobación planos</w:t>
            </w:r>
          </w:p>
        </w:tc>
        <w:tc>
          <w:tcPr>
            <w:tcW w:w="1388" w:type="dxa"/>
            <w:shd w:val="clear" w:color="auto" w:fill="BDD6EE" w:themeFill="accent1" w:themeFillTint="66"/>
            <w:noWrap/>
            <w:vAlign w:val="center"/>
          </w:tcPr>
          <w:p w14:paraId="2D0481AB"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47" w:type="dxa"/>
            <w:shd w:val="clear" w:color="auto" w:fill="BDD6EE" w:themeFill="accent1" w:themeFillTint="66"/>
            <w:noWrap/>
            <w:vAlign w:val="center"/>
          </w:tcPr>
          <w:p w14:paraId="20EF39BE"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560" w:type="dxa"/>
            <w:shd w:val="clear" w:color="auto" w:fill="BDD6EE" w:themeFill="accent1" w:themeFillTint="66"/>
            <w:noWrap/>
            <w:vAlign w:val="center"/>
          </w:tcPr>
          <w:p w14:paraId="1486DF7B"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25.00%</w:t>
            </w:r>
          </w:p>
        </w:tc>
      </w:tr>
      <w:tr w:rsidR="006F0C32" w:rsidRPr="00EB71B0" w14:paraId="7086C993" w14:textId="77777777" w:rsidTr="00B72CA7">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2549EF54"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Tiempos proceso de interconexión</w:t>
            </w:r>
          </w:p>
        </w:tc>
        <w:tc>
          <w:tcPr>
            <w:tcW w:w="1388" w:type="dxa"/>
            <w:shd w:val="clear" w:color="auto" w:fill="BDD6EE" w:themeFill="accent1" w:themeFillTint="66"/>
            <w:noWrap/>
            <w:vAlign w:val="center"/>
          </w:tcPr>
          <w:p w14:paraId="206F2DA1"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60.91%</w:t>
            </w:r>
          </w:p>
        </w:tc>
        <w:tc>
          <w:tcPr>
            <w:tcW w:w="1447" w:type="dxa"/>
            <w:shd w:val="clear" w:color="auto" w:fill="BDD6EE" w:themeFill="accent1" w:themeFillTint="66"/>
            <w:noWrap/>
            <w:vAlign w:val="center"/>
          </w:tcPr>
          <w:p w14:paraId="6436313C"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54.59%</w:t>
            </w:r>
          </w:p>
        </w:tc>
        <w:tc>
          <w:tcPr>
            <w:tcW w:w="1560" w:type="dxa"/>
            <w:shd w:val="clear" w:color="auto" w:fill="BDD6EE" w:themeFill="accent1" w:themeFillTint="66"/>
            <w:noWrap/>
            <w:vAlign w:val="center"/>
          </w:tcPr>
          <w:p w14:paraId="0E0BAA09"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13.60%</w:t>
            </w:r>
          </w:p>
        </w:tc>
      </w:tr>
      <w:tr w:rsidR="006F0C32" w:rsidRPr="00EB71B0" w14:paraId="7CD5313F" w14:textId="77777777" w:rsidTr="00B72CA7">
        <w:trPr>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7DEFEFFB"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Calidad del Servicio SAIDI (Correctivo A)</w:t>
            </w:r>
          </w:p>
        </w:tc>
        <w:tc>
          <w:tcPr>
            <w:tcW w:w="1388" w:type="dxa"/>
            <w:shd w:val="clear" w:color="auto" w:fill="BDD6EE" w:themeFill="accent1" w:themeFillTint="66"/>
            <w:noWrap/>
            <w:vAlign w:val="center"/>
          </w:tcPr>
          <w:p w14:paraId="78D65974"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79.67%</w:t>
            </w:r>
          </w:p>
        </w:tc>
        <w:tc>
          <w:tcPr>
            <w:tcW w:w="1447" w:type="dxa"/>
            <w:shd w:val="clear" w:color="auto" w:fill="BDD6EE" w:themeFill="accent1" w:themeFillTint="66"/>
            <w:noWrap/>
            <w:vAlign w:val="center"/>
          </w:tcPr>
          <w:p w14:paraId="5232BF49"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67.94%</w:t>
            </w:r>
          </w:p>
        </w:tc>
        <w:tc>
          <w:tcPr>
            <w:tcW w:w="1560" w:type="dxa"/>
            <w:shd w:val="clear" w:color="auto" w:fill="BDD6EE" w:themeFill="accent1" w:themeFillTint="66"/>
            <w:noWrap/>
            <w:vAlign w:val="center"/>
          </w:tcPr>
          <w:p w14:paraId="7FE12F01"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23.65%</w:t>
            </w:r>
          </w:p>
        </w:tc>
      </w:tr>
      <w:tr w:rsidR="006F0C32" w:rsidRPr="00EB71B0" w14:paraId="158C09D5" w14:textId="77777777" w:rsidTr="00B72CA7">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19CF2FB5"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Calidad del Servicio SAIFI (Correctivo A)</w:t>
            </w:r>
          </w:p>
        </w:tc>
        <w:tc>
          <w:tcPr>
            <w:tcW w:w="1388" w:type="dxa"/>
            <w:shd w:val="clear" w:color="auto" w:fill="BDD6EE" w:themeFill="accent1" w:themeFillTint="66"/>
            <w:noWrap/>
            <w:vAlign w:val="center"/>
          </w:tcPr>
          <w:p w14:paraId="3C65E2EF"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60.23%</w:t>
            </w:r>
          </w:p>
        </w:tc>
        <w:tc>
          <w:tcPr>
            <w:tcW w:w="1447" w:type="dxa"/>
            <w:shd w:val="clear" w:color="auto" w:fill="BDD6EE" w:themeFill="accent1" w:themeFillTint="66"/>
            <w:noWrap/>
            <w:vAlign w:val="center"/>
          </w:tcPr>
          <w:p w14:paraId="2BBFBCCC"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51.64%</w:t>
            </w:r>
          </w:p>
        </w:tc>
        <w:tc>
          <w:tcPr>
            <w:tcW w:w="1560" w:type="dxa"/>
            <w:shd w:val="clear" w:color="auto" w:fill="BDD6EE" w:themeFill="accent1" w:themeFillTint="66"/>
            <w:noWrap/>
            <w:vAlign w:val="center"/>
          </w:tcPr>
          <w:p w14:paraId="75BAAD02"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12.91%</w:t>
            </w:r>
          </w:p>
        </w:tc>
      </w:tr>
      <w:tr w:rsidR="006F0C32" w:rsidRPr="00EB71B0" w14:paraId="63EDD86C" w14:textId="77777777" w:rsidTr="00B72CA7">
        <w:trPr>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tcBorders>
            <w:shd w:val="clear" w:color="auto" w:fill="002060"/>
            <w:vAlign w:val="center"/>
          </w:tcPr>
          <w:p w14:paraId="3861FDA1"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Calidad del Servicio SAIDI (CTO. A B C D)</w:t>
            </w:r>
          </w:p>
        </w:tc>
        <w:tc>
          <w:tcPr>
            <w:tcW w:w="1388" w:type="dxa"/>
            <w:shd w:val="clear" w:color="auto" w:fill="BDD6EE" w:themeFill="accent1" w:themeFillTint="66"/>
            <w:noWrap/>
            <w:vAlign w:val="center"/>
          </w:tcPr>
          <w:p w14:paraId="224BEDBF"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47" w:type="dxa"/>
            <w:shd w:val="clear" w:color="auto" w:fill="BDD6EE" w:themeFill="accent1" w:themeFillTint="66"/>
            <w:noWrap/>
            <w:vAlign w:val="center"/>
          </w:tcPr>
          <w:p w14:paraId="55EC6D36"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71.99%</w:t>
            </w:r>
          </w:p>
        </w:tc>
        <w:tc>
          <w:tcPr>
            <w:tcW w:w="1560" w:type="dxa"/>
            <w:shd w:val="clear" w:color="auto" w:fill="BDD6EE" w:themeFill="accent1" w:themeFillTint="66"/>
            <w:noWrap/>
            <w:vAlign w:val="center"/>
          </w:tcPr>
          <w:p w14:paraId="6A268CA0" w14:textId="77777777" w:rsidR="006F0C32" w:rsidRPr="006E1DB8" w:rsidRDefault="006F0C32" w:rsidP="00B72CA7">
            <w:pPr>
              <w:spacing w:before="120" w:after="120"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18.00%</w:t>
            </w:r>
          </w:p>
        </w:tc>
      </w:tr>
      <w:tr w:rsidR="006F0C32" w:rsidRPr="00EB71B0" w14:paraId="76386226" w14:textId="77777777" w:rsidTr="00B72CA7">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536" w:type="dxa"/>
            <w:tcBorders>
              <w:left w:val="single" w:sz="24" w:space="0" w:color="FFFFFF" w:themeColor="background1"/>
              <w:bottom w:val="single" w:sz="24" w:space="0" w:color="FFFFFF" w:themeColor="background1"/>
            </w:tcBorders>
            <w:shd w:val="clear" w:color="auto" w:fill="002060"/>
            <w:vAlign w:val="center"/>
          </w:tcPr>
          <w:p w14:paraId="3694A291" w14:textId="77777777" w:rsidR="006F0C32" w:rsidRPr="006E1DB8" w:rsidRDefault="006F0C32" w:rsidP="00B72CA7">
            <w:pPr>
              <w:spacing w:before="120" w:after="120" w:line="276" w:lineRule="auto"/>
              <w:rPr>
                <w:rFonts w:cstheme="minorHAnsi"/>
                <w:sz w:val="24"/>
                <w:szCs w:val="24"/>
              </w:rPr>
            </w:pPr>
            <w:r w:rsidRPr="006E1DB8">
              <w:rPr>
                <w:rFonts w:cstheme="minorHAnsi"/>
                <w:sz w:val="24"/>
                <w:szCs w:val="24"/>
              </w:rPr>
              <w:t>Calidad del Servicio SAIFI (CTO. A B C D)</w:t>
            </w:r>
          </w:p>
        </w:tc>
        <w:tc>
          <w:tcPr>
            <w:tcW w:w="1388" w:type="dxa"/>
            <w:shd w:val="clear" w:color="auto" w:fill="BDD6EE" w:themeFill="accent1" w:themeFillTint="66"/>
            <w:noWrap/>
            <w:vAlign w:val="center"/>
          </w:tcPr>
          <w:p w14:paraId="7F2D6DC3"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447" w:type="dxa"/>
            <w:shd w:val="clear" w:color="auto" w:fill="BDD6EE" w:themeFill="accent1" w:themeFillTint="66"/>
            <w:noWrap/>
            <w:vAlign w:val="center"/>
          </w:tcPr>
          <w:p w14:paraId="0CD8D0EC"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68.42%</w:t>
            </w:r>
          </w:p>
        </w:tc>
        <w:tc>
          <w:tcPr>
            <w:tcW w:w="1560" w:type="dxa"/>
            <w:shd w:val="clear" w:color="auto" w:fill="BDD6EE" w:themeFill="accent1" w:themeFillTint="66"/>
            <w:noWrap/>
            <w:vAlign w:val="center"/>
          </w:tcPr>
          <w:p w14:paraId="74D3A39B" w14:textId="77777777" w:rsidR="006F0C32" w:rsidRPr="006E1DB8" w:rsidRDefault="006F0C32" w:rsidP="00B72CA7">
            <w:pPr>
              <w:spacing w:before="120" w:after="120"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17.11%</w:t>
            </w:r>
          </w:p>
        </w:tc>
      </w:tr>
    </w:tbl>
    <w:p w14:paraId="3AA7CA37" w14:textId="77777777" w:rsidR="006F0C32" w:rsidRPr="002076E7" w:rsidRDefault="006F0C32" w:rsidP="008F12BE">
      <w:pPr>
        <w:spacing w:after="120" w:line="276" w:lineRule="auto"/>
        <w:rPr>
          <w:rFonts w:cstheme="minorHAnsi"/>
          <w:sz w:val="24"/>
          <w:szCs w:val="24"/>
        </w:rPr>
      </w:pPr>
    </w:p>
    <w:p w14:paraId="1FE22C1E" w14:textId="5B47AF7C" w:rsidR="00EB71B0" w:rsidRPr="00EB71B0" w:rsidRDefault="00EB71B0" w:rsidP="00EB71B0">
      <w:pPr>
        <w:spacing w:after="0"/>
        <w:rPr>
          <w:rFonts w:cstheme="minorHAnsi"/>
        </w:rPr>
      </w:pPr>
    </w:p>
    <w:p w14:paraId="42C34D2B" w14:textId="50689336" w:rsidR="00EB71B0" w:rsidRPr="00EB71B0" w:rsidRDefault="00EB71B0" w:rsidP="00EB71B0">
      <w:pPr>
        <w:ind w:left="1560" w:hanging="1560"/>
        <w:rPr>
          <w:rFonts w:cstheme="minorHAnsi"/>
          <w:sz w:val="26"/>
          <w:szCs w:val="26"/>
        </w:rPr>
      </w:pPr>
    </w:p>
    <w:p w14:paraId="59745565" w14:textId="6E29825B" w:rsidR="00EB71B0" w:rsidRPr="00EB71B0" w:rsidRDefault="00EB71B0" w:rsidP="00EB71B0">
      <w:pPr>
        <w:ind w:left="1560" w:hanging="1560"/>
        <w:rPr>
          <w:rFonts w:cstheme="minorHAnsi"/>
          <w:sz w:val="26"/>
          <w:szCs w:val="26"/>
        </w:rPr>
      </w:pPr>
    </w:p>
    <w:p w14:paraId="5EFCD74F" w14:textId="15ADCAA1" w:rsidR="00EB71B0" w:rsidRPr="00EB71B0" w:rsidRDefault="00EB71B0" w:rsidP="00EB71B0">
      <w:pPr>
        <w:ind w:left="1560" w:hanging="1560"/>
        <w:rPr>
          <w:rFonts w:cstheme="minorHAnsi"/>
          <w:sz w:val="26"/>
          <w:szCs w:val="26"/>
        </w:rPr>
      </w:pPr>
    </w:p>
    <w:p w14:paraId="6D8B40EF" w14:textId="77794BA3" w:rsidR="00595847" w:rsidRDefault="00595847" w:rsidP="003D0DE4">
      <w:pPr>
        <w:rPr>
          <w:rFonts w:cstheme="minorHAnsi"/>
        </w:rPr>
      </w:pPr>
    </w:p>
    <w:p w14:paraId="57D93B48" w14:textId="48758EDA" w:rsidR="00595847" w:rsidRPr="009638A8" w:rsidRDefault="00BD633B" w:rsidP="00EE3966">
      <w:pPr>
        <w:spacing w:before="120" w:after="240" w:line="276" w:lineRule="auto"/>
        <w:ind w:left="57"/>
        <w:jc w:val="both"/>
        <w:rPr>
          <w:rFonts w:cstheme="minorHAnsi"/>
          <w:sz w:val="24"/>
          <w:szCs w:val="24"/>
        </w:rPr>
      </w:pPr>
      <w:r>
        <w:rPr>
          <w:rFonts w:cstheme="minorHAnsi"/>
          <w:sz w:val="24"/>
          <w:szCs w:val="24"/>
        </w:rPr>
        <w:t>E</w:t>
      </w:r>
      <w:r w:rsidRPr="00B4330C">
        <w:rPr>
          <w:rFonts w:cstheme="minorHAnsi"/>
          <w:sz w:val="24"/>
          <w:szCs w:val="24"/>
        </w:rPr>
        <w:t xml:space="preserve">n </w:t>
      </w:r>
      <w:r>
        <w:rPr>
          <w:rFonts w:cstheme="minorHAnsi"/>
          <w:sz w:val="24"/>
          <w:szCs w:val="24"/>
        </w:rPr>
        <w:t>el siguiente gráfico se visualiza el nivel de cumplimiento del POA de las áreas de</w:t>
      </w:r>
      <w:r w:rsidR="008473B9">
        <w:rPr>
          <w:rFonts w:cstheme="minorHAnsi"/>
          <w:sz w:val="24"/>
          <w:szCs w:val="24"/>
        </w:rPr>
        <w:t xml:space="preserve"> Distribución </w:t>
      </w:r>
      <w:r>
        <w:rPr>
          <w:rFonts w:cstheme="minorHAnsi"/>
          <w:sz w:val="24"/>
          <w:szCs w:val="24"/>
        </w:rPr>
        <w:t xml:space="preserve">en el mes de marzo: </w:t>
      </w:r>
    </w:p>
    <w:p w14:paraId="37BBEE56" w14:textId="13B9F62C" w:rsidR="00BC4B6A" w:rsidRPr="008E43C8" w:rsidRDefault="00BC4B6A" w:rsidP="00B64045">
      <w:pPr>
        <w:spacing w:before="120" w:after="120"/>
      </w:pPr>
      <w:r>
        <w:rPr>
          <w:noProof/>
          <w:lang w:val="es-ES" w:eastAsia="es-ES"/>
        </w:rPr>
        <w:drawing>
          <wp:inline distT="0" distB="0" distL="0" distR="0" wp14:anchorId="35A9D1FF" wp14:editId="4E93BB84">
            <wp:extent cx="5999480" cy="2352675"/>
            <wp:effectExtent l="0" t="0" r="1270" b="9525"/>
            <wp:docPr id="91" name="Imagen 91" descr="Gráfico&#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 name="Imagen 91" descr="Gráfico&#10;&#10;Descripción generada automáticamente con confianza media"/>
                    <pic:cNvPicPr/>
                  </pic:nvPicPr>
                  <pic:blipFill>
                    <a:blip r:embed="rId36"/>
                    <a:stretch>
                      <a:fillRect/>
                    </a:stretch>
                  </pic:blipFill>
                  <pic:spPr>
                    <a:xfrm>
                      <a:off x="0" y="0"/>
                      <a:ext cx="6006686" cy="2355501"/>
                    </a:xfrm>
                    <a:prstGeom prst="rect">
                      <a:avLst/>
                    </a:prstGeom>
                  </pic:spPr>
                </pic:pic>
              </a:graphicData>
            </a:graphic>
          </wp:inline>
        </w:drawing>
      </w:r>
    </w:p>
    <w:p w14:paraId="56B7542D" w14:textId="6025B11A" w:rsidR="00595847" w:rsidRPr="00BC4B6A" w:rsidRDefault="003D0DE4" w:rsidP="00BC4B6A">
      <w:pPr>
        <w:spacing w:after="0"/>
        <w:ind w:left="-340"/>
        <w:rPr>
          <w:sz w:val="10"/>
          <w:szCs w:val="10"/>
        </w:rPr>
      </w:pPr>
      <w:r>
        <w:rPr>
          <w:rFonts w:eastAsia="MS Mincho" w:cstheme="minorHAnsi"/>
          <w:b/>
          <w:bCs/>
          <w:noProof/>
          <w:color w:val="00B0F0"/>
          <w:sz w:val="32"/>
          <w:szCs w:val="32"/>
          <w:lang w:val="es-ES" w:eastAsia="es-ES"/>
        </w:rPr>
        <mc:AlternateContent>
          <mc:Choice Requires="wpg">
            <w:drawing>
              <wp:anchor distT="0" distB="0" distL="114300" distR="114300" simplePos="0" relativeHeight="251833344" behindDoc="0" locked="0" layoutInCell="1" allowOverlap="1" wp14:anchorId="305AC65A" wp14:editId="1635EF1A">
                <wp:simplePos x="0" y="0"/>
                <wp:positionH relativeFrom="column">
                  <wp:posOffset>1577340</wp:posOffset>
                </wp:positionH>
                <wp:positionV relativeFrom="paragraph">
                  <wp:posOffset>76200</wp:posOffset>
                </wp:positionV>
                <wp:extent cx="2699385" cy="720000"/>
                <wp:effectExtent l="0" t="0" r="5715" b="4445"/>
                <wp:wrapNone/>
                <wp:docPr id="62" name="Grupo 62"/>
                <wp:cNvGraphicFramePr/>
                <a:graphic xmlns:a="http://schemas.openxmlformats.org/drawingml/2006/main">
                  <a:graphicData uri="http://schemas.microsoft.com/office/word/2010/wordprocessingGroup">
                    <wpg:wgp>
                      <wpg:cNvGrpSpPr/>
                      <wpg:grpSpPr>
                        <a:xfrm>
                          <a:off x="0" y="0"/>
                          <a:ext cx="2699385" cy="720000"/>
                          <a:chOff x="0" y="0"/>
                          <a:chExt cx="2700000" cy="900000"/>
                        </a:xfrm>
                      </wpg:grpSpPr>
                      <wps:wsp>
                        <wps:cNvPr id="132" name="Diagrama de flujo: conector 78"/>
                        <wps:cNvSpPr/>
                        <wps:spPr>
                          <a:xfrm>
                            <a:off x="0" y="0"/>
                            <a:ext cx="900000" cy="900000"/>
                          </a:xfrm>
                          <a:prstGeom prst="rect">
                            <a:avLst/>
                          </a:prstGeom>
                          <a:solidFill>
                            <a:srgbClr val="002060"/>
                          </a:solidFill>
                          <a:ln w="38100" cap="flat" cmpd="sng" algn="ctr">
                            <a:noFill/>
                            <a:prstDash val="solid"/>
                            <a:miter lim="800000"/>
                          </a:ln>
                          <a:effectLst/>
                        </wps:spPr>
                        <wps:txbx>
                          <w:txbxContent>
                            <w:p w14:paraId="7C69F1D7" w14:textId="77777777" w:rsidR="00EB71B0" w:rsidRPr="00EE3966"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EE3966">
                                <w:rPr>
                                  <w:rFonts w:asciiTheme="minorHAnsi" w:eastAsia="Calibri" w:hAnsi="Calibri"/>
                                  <w:color w:val="FFFFFF"/>
                                  <w:kern w:val="24"/>
                                  <w:sz w:val="28"/>
                                  <w:szCs w:val="28"/>
                                  <w:u w:val="single"/>
                                  <w:lang w:val="es-ES"/>
                                </w:rPr>
                                <w:t>Enero</w:t>
                              </w:r>
                            </w:p>
                            <w:p w14:paraId="076FBCFF" w14:textId="77777777" w:rsidR="00EB71B0" w:rsidRPr="00EE3966" w:rsidRDefault="00EB71B0" w:rsidP="00EB71B0">
                              <w:pPr>
                                <w:pStyle w:val="NormalWeb"/>
                                <w:spacing w:before="0" w:beforeAutospacing="0" w:after="0" w:afterAutospacing="0" w:line="256" w:lineRule="auto"/>
                                <w:jc w:val="center"/>
                                <w:rPr>
                                  <w:b/>
                                  <w:bCs/>
                                  <w:sz w:val="28"/>
                                  <w:szCs w:val="28"/>
                                </w:rPr>
                              </w:pPr>
                              <w:r w:rsidRPr="00EE3966">
                                <w:rPr>
                                  <w:rFonts w:asciiTheme="minorHAnsi" w:eastAsia="Calibri" w:hAnsi="Calibri"/>
                                  <w:b/>
                                  <w:bCs/>
                                  <w:color w:val="FFFFFF"/>
                                  <w:kern w:val="24"/>
                                  <w:sz w:val="28"/>
                                  <w:szCs w:val="28"/>
                                  <w:lang w:val="es-ES"/>
                                </w:rPr>
                                <w:t>82.27%</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0" name="Diagrama de flujo: conector 76"/>
                        <wps:cNvSpPr/>
                        <wps:spPr>
                          <a:xfrm>
                            <a:off x="900000" y="0"/>
                            <a:ext cx="900000" cy="900000"/>
                          </a:xfrm>
                          <a:prstGeom prst="rect">
                            <a:avLst/>
                          </a:prstGeom>
                          <a:solidFill>
                            <a:srgbClr val="0070C0"/>
                          </a:solidFill>
                          <a:ln w="38100" cap="flat" cmpd="sng" algn="ctr">
                            <a:noFill/>
                            <a:prstDash val="solid"/>
                            <a:miter lim="800000"/>
                          </a:ln>
                          <a:effectLst/>
                        </wps:spPr>
                        <wps:txbx>
                          <w:txbxContent>
                            <w:p w14:paraId="2FFDA98B" w14:textId="77777777" w:rsidR="00EB71B0" w:rsidRPr="00EE3966"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EE3966">
                                <w:rPr>
                                  <w:rFonts w:asciiTheme="minorHAnsi" w:eastAsia="Calibri" w:hAnsi="Calibri"/>
                                  <w:color w:val="FFFFFF"/>
                                  <w:kern w:val="24"/>
                                  <w:sz w:val="28"/>
                                  <w:szCs w:val="28"/>
                                  <w:u w:val="single"/>
                                  <w:lang w:val="es-ES"/>
                                </w:rPr>
                                <w:t>Febrero</w:t>
                              </w:r>
                            </w:p>
                            <w:p w14:paraId="315DF417" w14:textId="77777777" w:rsidR="00EB71B0" w:rsidRPr="00EE3966" w:rsidRDefault="00EB71B0" w:rsidP="00EB71B0">
                              <w:pPr>
                                <w:pStyle w:val="NormalWeb"/>
                                <w:spacing w:before="0" w:beforeAutospacing="0" w:after="0" w:afterAutospacing="0" w:line="256" w:lineRule="auto"/>
                                <w:jc w:val="center"/>
                                <w:rPr>
                                  <w:b/>
                                  <w:bCs/>
                                  <w:sz w:val="28"/>
                                  <w:szCs w:val="28"/>
                                </w:rPr>
                              </w:pPr>
                              <w:r w:rsidRPr="00EE3966">
                                <w:rPr>
                                  <w:rFonts w:asciiTheme="minorHAnsi" w:eastAsia="Calibri" w:hAnsi="Calibri"/>
                                  <w:b/>
                                  <w:bCs/>
                                  <w:color w:val="FFFFFF"/>
                                  <w:kern w:val="24"/>
                                  <w:sz w:val="28"/>
                                  <w:szCs w:val="28"/>
                                  <w:lang w:val="es-ES"/>
                                </w:rPr>
                                <w:t>82.09%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1" name="Diagrama de flujo: conector 77"/>
                        <wps:cNvSpPr/>
                        <wps:spPr>
                          <a:xfrm>
                            <a:off x="1800000" y="0"/>
                            <a:ext cx="900000" cy="900000"/>
                          </a:xfrm>
                          <a:prstGeom prst="rect">
                            <a:avLst/>
                          </a:prstGeom>
                          <a:solidFill>
                            <a:schemeClr val="accent1">
                              <a:lumMod val="60000"/>
                              <a:lumOff val="40000"/>
                            </a:schemeClr>
                          </a:solidFill>
                          <a:ln w="38100" cap="flat" cmpd="sng" algn="ctr">
                            <a:noFill/>
                            <a:prstDash val="solid"/>
                            <a:miter lim="800000"/>
                          </a:ln>
                          <a:effectLst/>
                        </wps:spPr>
                        <wps:txbx>
                          <w:txbxContent>
                            <w:p w14:paraId="645769D0" w14:textId="77777777" w:rsidR="00EB71B0" w:rsidRPr="006D6E0F"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6D6E0F">
                                <w:rPr>
                                  <w:rFonts w:asciiTheme="minorHAnsi" w:eastAsia="Calibri" w:hAnsi="Calibri"/>
                                  <w:color w:val="FFFFFF" w:themeColor="background1"/>
                                  <w:kern w:val="24"/>
                                  <w:sz w:val="28"/>
                                  <w:szCs w:val="28"/>
                                  <w:u w:val="single"/>
                                  <w:lang w:val="es-ES"/>
                                </w:rPr>
                                <w:t>Marzo</w:t>
                              </w:r>
                            </w:p>
                            <w:p w14:paraId="08834BC0" w14:textId="228F365E" w:rsidR="00EB71B0" w:rsidRPr="006D6E0F" w:rsidRDefault="0033199A" w:rsidP="00EB71B0">
                              <w:pPr>
                                <w:pStyle w:val="NormalWeb"/>
                                <w:spacing w:before="0" w:beforeAutospacing="0" w:after="0" w:afterAutospacing="0" w:line="256" w:lineRule="auto"/>
                                <w:jc w:val="center"/>
                                <w:rPr>
                                  <w:b/>
                                  <w:bCs/>
                                  <w:color w:val="FFFFFF" w:themeColor="background1"/>
                                  <w:sz w:val="28"/>
                                  <w:szCs w:val="28"/>
                                </w:rPr>
                              </w:pPr>
                              <w:r w:rsidRPr="006D6E0F">
                                <w:rPr>
                                  <w:rFonts w:asciiTheme="minorHAnsi" w:eastAsia="Calibri" w:hAnsi="Calibri"/>
                                  <w:b/>
                                  <w:bCs/>
                                  <w:color w:val="FFFFFF" w:themeColor="background1"/>
                                  <w:kern w:val="24"/>
                                  <w:sz w:val="28"/>
                                  <w:szCs w:val="28"/>
                                  <w:lang w:val="es-ES"/>
                                </w:rPr>
                                <w:t>78.21</w:t>
                              </w:r>
                              <w:r w:rsidR="00EB71B0" w:rsidRPr="006D6E0F">
                                <w:rPr>
                                  <w:rFonts w:asciiTheme="minorHAnsi" w:eastAsia="Calibri" w:hAnsi="Calibri"/>
                                  <w:b/>
                                  <w:bCs/>
                                  <w:color w:val="FFFFFF" w:themeColor="background1"/>
                                  <w:kern w:val="24"/>
                                  <w:sz w:val="28"/>
                                  <w:szCs w:val="28"/>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05AC65A" id="Grupo 62" o:spid="_x0000_s1077" style="position:absolute;left:0;text-align:left;margin-left:124.2pt;margin-top:6pt;width:212.55pt;height:56.7pt;z-index:251833344;mso-width-relative:margin;mso-height-relative:margin" coordsize="27000,90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lYfTAMAANIMAAAOAAAAZHJzL2Uyb0RvYy54bWzsV1lv2zAMfh+w/yDofbVzLIdRpwiStRjQ&#10;tQXaoc+KLB+DrklKne7Xj5LtNL2ArBu6DeiLo5OkPvIjmcOjjeDohhlbKZni3kGMEZNUZZUsUvz1&#10;6vjDBCPriMwIV5Kl+JZZfDR7/+6w1gnrq1LxjBkEQqRNap3i0jmdRJGlJRPEHijNJGzmygjiYGqK&#10;KDOkBumCR/04HkW1Mpk2ijJrYXXZbOJZkJ/njLrzPLfMIZ5isM2Frwnflf9Gs0OSFIbosqKtGeQF&#10;VghSSVC6FbUkjqC1qR6JEhU1yqrcHVAlIpXnFWXhDfCaXvzgNSdGrXV4S5HUhd7CBNA+wOnFYunZ&#10;zYnRl/rCABK1LgCLMPNv2eRG+F+wEm0CZLdbyNjGIQqL/dF0Oph8xIjC3hg8EreY0hKAf3SNlp+6&#10;i2N/FlziL06bMZgQdWqje8bUGsLD3iFgfw+By5JoFoC1CSBwYVCVQfQO+hhJIiBMlxWBoBAEZQzl&#10;fP1NJYhC/FKnDBpPfNR4i+DqFjmbWABxX9jaBz/3eJJoY90JUwL5QYoNqA7xRW5OrWtw6o54nVbx&#10;KjuuOA8TU6wW3KAb4oM+7sej4BOA9t4xLlGd4sGkF7xAgHw5Jw4cIjSAYWWBEeEFsJo6E3RL5TWA&#10;8sa8JbFloyOIbagkKgd85pVI8WTXqVz6aywwsn2BR7DBzI/cZrUJXhiMOnhXKrsF1xjVsNZqelwB&#10;GqfEugtigKYQPZB6YLdU5gdGNdAYDP++JoZhxD9LiJJpbzj0vA+T4UeIUIzM7s5qd0euxUIBaD1I&#10;WpqGoT/veDfMjRLXkHHmXitsEUlBdwNRO1m4Jr1AzqJsPg/HgOuauFN5qakX3iF4tbkmRrcudkCp&#10;M9VFJkkeeLo5629KNV87lVchDDx0DU7AHT8BljTB+Qp0AQD2oMvWn3vRpWPG41TT7TyTMP4oZ8bx&#10;4r/izPhXOXMOxMm5ggSg2hFGnkVPrb9x7C9yDFLRHhzb+n8vjvXa1Ixem2S+q2Pb0kQoZdI16ZCv&#10;xReVNeVkFBqDUGdg2bcRoZINu2VfyDpJoWMI9aerfv9qWdt2DfuWtaeo+EbRUDL3LIOhh4TGOQRJ&#10;2+T7znx3Hsrm3V+R2U8AAAD//wMAUEsDBBQABgAIAAAAIQCF3R5C4AAAAAoBAAAPAAAAZHJzL2Rv&#10;d25yZXYueG1sTI9Bb4JAEIXvTfofNtOkt7qAYA1lMca0PZkm1SbG2wojENlZwq6A/77jqT3Oe1/e&#10;vJetJtOKAXvXWFIQzgIQSIUtG6oU/Ow/XpYgnNdU6tYSKrihg1X++JDptLQjfeOw85XgEHKpVlB7&#10;36VSuqJGo93MdkjsnW1vtOezr2TZ65HDTSujIFhIoxviD7XucFNjcdldjYLPUY/refg+bC/nze24&#10;T74O2xCVen6a1m8gPE7+D4Z7fa4OOXc62SuVTrQKongZM8pGxJsYWLzOExCnu5DEIPNM/p+Q/wIA&#10;AP//AwBQSwECLQAUAAYACAAAACEAtoM4kv4AAADhAQAAEwAAAAAAAAAAAAAAAAAAAAAAW0NvbnRl&#10;bnRfVHlwZXNdLnhtbFBLAQItABQABgAIAAAAIQA4/SH/1gAAAJQBAAALAAAAAAAAAAAAAAAAAC8B&#10;AABfcmVscy8ucmVsc1BLAQItABQABgAIAAAAIQBhSlYfTAMAANIMAAAOAAAAAAAAAAAAAAAAAC4C&#10;AABkcnMvZTJvRG9jLnhtbFBLAQItABQABgAIAAAAIQCF3R5C4AAAAAoBAAAPAAAAAAAAAAAAAAAA&#10;AKYFAABkcnMvZG93bnJldi54bWxQSwUGAAAAAAQABADzAAAAswYAAAAA&#10;">
                <v:rect id="Diagrama de flujo: conector 78" o:spid="_x0000_s1078" style="position:absolute;width:9000;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2Qf9wwAAANwAAAAPAAAAZHJzL2Rvd25yZXYueG1sRE9La8JA&#10;EL4X+h+WKXirm0bQkroRKaR609pQ6G2SnTza7GzIrhr/vVsQvM3H95zlajSdONHgWssKXqYRCOLS&#10;6pZrBflX9vwKwnlkjZ1lUnAhB6v08WGJibZn/qTTwdcihLBLUEHjfZ9I6cqGDLqp7YkDV9nBoA9w&#10;qKUe8BzCTSfjKJpLgy2HhgZ7em+o/DscjYL4e1PpYp9/ZLv9jyt8Vsx/1wulJk/j+g2Ep9HfxTf3&#10;Vof5sxj+nwkXyPQKAAD//wMAUEsBAi0AFAAGAAgAAAAhANvh9svuAAAAhQEAABMAAAAAAAAAAAAA&#10;AAAAAAAAAFtDb250ZW50X1R5cGVzXS54bWxQSwECLQAUAAYACAAAACEAWvQsW78AAAAVAQAACwAA&#10;AAAAAAAAAAAAAAAfAQAAX3JlbHMvLnJlbHNQSwECLQAUAAYACAAAACEAp9kH/cMAAADcAAAADwAA&#10;AAAAAAAAAAAAAAAHAgAAZHJzL2Rvd25yZXYueG1sUEsFBgAAAAADAAMAtwAAAPcCAAAAAA==&#10;" fillcolor="#002060" stroked="f" strokeweight="3pt">
                  <v:textbox>
                    <w:txbxContent>
                      <w:p w14:paraId="7C69F1D7" w14:textId="77777777" w:rsidR="00EB71B0" w:rsidRPr="00EE3966"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EE3966">
                          <w:rPr>
                            <w:rFonts w:asciiTheme="minorHAnsi" w:eastAsia="Calibri" w:hAnsi="Calibri"/>
                            <w:color w:val="FFFFFF"/>
                            <w:kern w:val="24"/>
                            <w:sz w:val="28"/>
                            <w:szCs w:val="28"/>
                            <w:u w:val="single"/>
                            <w:lang w:val="es-ES"/>
                          </w:rPr>
                          <w:t>Enero</w:t>
                        </w:r>
                      </w:p>
                      <w:p w14:paraId="076FBCFF" w14:textId="77777777" w:rsidR="00EB71B0" w:rsidRPr="00EE3966" w:rsidRDefault="00EB71B0" w:rsidP="00EB71B0">
                        <w:pPr>
                          <w:pStyle w:val="NormalWeb"/>
                          <w:spacing w:before="0" w:beforeAutospacing="0" w:after="0" w:afterAutospacing="0" w:line="256" w:lineRule="auto"/>
                          <w:jc w:val="center"/>
                          <w:rPr>
                            <w:b/>
                            <w:bCs/>
                            <w:sz w:val="28"/>
                            <w:szCs w:val="28"/>
                          </w:rPr>
                        </w:pPr>
                        <w:r w:rsidRPr="00EE3966">
                          <w:rPr>
                            <w:rFonts w:asciiTheme="minorHAnsi" w:eastAsia="Calibri" w:hAnsi="Calibri"/>
                            <w:b/>
                            <w:bCs/>
                            <w:color w:val="FFFFFF"/>
                            <w:kern w:val="24"/>
                            <w:sz w:val="28"/>
                            <w:szCs w:val="28"/>
                            <w:lang w:val="es-ES"/>
                          </w:rPr>
                          <w:t>82.27%</w:t>
                        </w:r>
                      </w:p>
                    </w:txbxContent>
                  </v:textbox>
                </v:rect>
                <v:rect id="Diagrama de flujo: conector 76" o:spid="_x0000_s1079" style="position:absolute;left:9000;width:9000;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QPi9xgAAANwAAAAPAAAAZHJzL2Rvd25yZXYueG1sRI9Ba8JA&#10;EIXvBf/DMoXe6qYKItFVrKBIeyjagtchOyax2dmwuyapv75zKPQ2w3vz3jfL9eAa1VGItWcDL+MM&#10;FHHhbc2lga/P3fMcVEzIFhvPZOCHIqxXo4cl5tb3fKTulEolIRxzNFCl1OZax6Iih3HsW2LRLj44&#10;TLKGUtuAvYS7Rk+ybKYd1iwNFba0raj4Pt2cgfA+2d/v/qOb3np8naVzeX07bIx5ehw2C1CJhvRv&#10;/rs+WMGfCr48IxPo1S8AAAD//wMAUEsBAi0AFAAGAAgAAAAhANvh9svuAAAAhQEAABMAAAAAAAAA&#10;AAAAAAAAAAAAAFtDb250ZW50X1R5cGVzXS54bWxQSwECLQAUAAYACAAAACEAWvQsW78AAAAVAQAA&#10;CwAAAAAAAAAAAAAAAAAfAQAAX3JlbHMvLnJlbHNQSwECLQAUAAYACAAAACEAvED4vcYAAADcAAAA&#10;DwAAAAAAAAAAAAAAAAAHAgAAZHJzL2Rvd25yZXYueG1sUEsFBgAAAAADAAMAtwAAAPoCAAAAAA==&#10;" fillcolor="#0070c0" stroked="f" strokeweight="3pt">
                  <v:textbox>
                    <w:txbxContent>
                      <w:p w14:paraId="2FFDA98B" w14:textId="77777777" w:rsidR="00EB71B0" w:rsidRPr="00EE3966"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EE3966">
                          <w:rPr>
                            <w:rFonts w:asciiTheme="minorHAnsi" w:eastAsia="Calibri" w:hAnsi="Calibri"/>
                            <w:color w:val="FFFFFF"/>
                            <w:kern w:val="24"/>
                            <w:sz w:val="28"/>
                            <w:szCs w:val="28"/>
                            <w:u w:val="single"/>
                            <w:lang w:val="es-ES"/>
                          </w:rPr>
                          <w:t>Febrero</w:t>
                        </w:r>
                      </w:p>
                      <w:p w14:paraId="315DF417" w14:textId="77777777" w:rsidR="00EB71B0" w:rsidRPr="00EE3966" w:rsidRDefault="00EB71B0" w:rsidP="00EB71B0">
                        <w:pPr>
                          <w:pStyle w:val="NormalWeb"/>
                          <w:spacing w:before="0" w:beforeAutospacing="0" w:after="0" w:afterAutospacing="0" w:line="256" w:lineRule="auto"/>
                          <w:jc w:val="center"/>
                          <w:rPr>
                            <w:b/>
                            <w:bCs/>
                            <w:sz w:val="28"/>
                            <w:szCs w:val="28"/>
                          </w:rPr>
                        </w:pPr>
                        <w:r w:rsidRPr="00EE3966">
                          <w:rPr>
                            <w:rFonts w:asciiTheme="minorHAnsi" w:eastAsia="Calibri" w:hAnsi="Calibri"/>
                            <w:b/>
                            <w:bCs/>
                            <w:color w:val="FFFFFF"/>
                            <w:kern w:val="24"/>
                            <w:sz w:val="28"/>
                            <w:szCs w:val="28"/>
                            <w:lang w:val="es-ES"/>
                          </w:rPr>
                          <w:t>82.09%</w:t>
                        </w:r>
                      </w:p>
                    </w:txbxContent>
                  </v:textbox>
                </v:rect>
                <v:rect id="Diagrama de flujo: conector 77" o:spid="_x0000_s1080" style="position:absolute;left:18000;width:9000;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flwAAAANwAAAAPAAAAZHJzL2Rvd25yZXYueG1sRE9Na8JA&#10;EL0X/A/LCN7qxAptia4iWsGSU63gdciOSTQ7G3ZXjf++Wyj0No/3OfNlb1t1Yx8aJxom4wwUS+lM&#10;I5WGw/f2+R1UiCSGWies4cEBlovB05xy4+7yxbd9rFQKkZCThjrGLkcMZc2Wwth1LIk7OW8pJugr&#10;NJ7uKdy2+JJlr2ipkdRQU8frmsvL/mo1+C2agoriE1HOm+5j93Y8Z17r0bBfzUBF7uO/+M+9M2n+&#10;dAK/z6QLcPEDAAD//wMAUEsBAi0AFAAGAAgAAAAhANvh9svuAAAAhQEAABMAAAAAAAAAAAAAAAAA&#10;AAAAAFtDb250ZW50X1R5cGVzXS54bWxQSwECLQAUAAYACAAAACEAWvQsW78AAAAVAQAACwAAAAAA&#10;AAAAAAAAAAAfAQAAX3JlbHMvLnJlbHNQSwECLQAUAAYACAAAACEAvrX35cAAAADcAAAADwAAAAAA&#10;AAAAAAAAAAAHAgAAZHJzL2Rvd25yZXYueG1sUEsFBgAAAAADAAMAtwAAAPQCAAAAAA==&#10;" fillcolor="#9cc2e5 [1940]" stroked="f" strokeweight="3pt">
                  <v:textbox>
                    <w:txbxContent>
                      <w:p w14:paraId="645769D0" w14:textId="77777777" w:rsidR="00EB71B0" w:rsidRPr="006D6E0F"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6D6E0F">
                          <w:rPr>
                            <w:rFonts w:asciiTheme="minorHAnsi" w:eastAsia="Calibri" w:hAnsi="Calibri"/>
                            <w:color w:val="FFFFFF" w:themeColor="background1"/>
                            <w:kern w:val="24"/>
                            <w:sz w:val="28"/>
                            <w:szCs w:val="28"/>
                            <w:u w:val="single"/>
                            <w:lang w:val="es-ES"/>
                          </w:rPr>
                          <w:t>Marzo</w:t>
                        </w:r>
                      </w:p>
                      <w:p w14:paraId="08834BC0" w14:textId="228F365E" w:rsidR="00EB71B0" w:rsidRPr="006D6E0F" w:rsidRDefault="0033199A" w:rsidP="00EB71B0">
                        <w:pPr>
                          <w:pStyle w:val="NormalWeb"/>
                          <w:spacing w:before="0" w:beforeAutospacing="0" w:after="0" w:afterAutospacing="0" w:line="256" w:lineRule="auto"/>
                          <w:jc w:val="center"/>
                          <w:rPr>
                            <w:b/>
                            <w:bCs/>
                            <w:color w:val="FFFFFF" w:themeColor="background1"/>
                            <w:sz w:val="28"/>
                            <w:szCs w:val="28"/>
                          </w:rPr>
                        </w:pPr>
                        <w:r w:rsidRPr="006D6E0F">
                          <w:rPr>
                            <w:rFonts w:asciiTheme="minorHAnsi" w:eastAsia="Calibri" w:hAnsi="Calibri"/>
                            <w:b/>
                            <w:bCs/>
                            <w:color w:val="FFFFFF" w:themeColor="background1"/>
                            <w:kern w:val="24"/>
                            <w:sz w:val="28"/>
                            <w:szCs w:val="28"/>
                            <w:lang w:val="es-ES"/>
                          </w:rPr>
                          <w:t>78.21</w:t>
                        </w:r>
                        <w:r w:rsidR="00EB71B0" w:rsidRPr="006D6E0F">
                          <w:rPr>
                            <w:rFonts w:asciiTheme="minorHAnsi" w:eastAsia="Calibri" w:hAnsi="Calibri"/>
                            <w:b/>
                            <w:bCs/>
                            <w:color w:val="FFFFFF" w:themeColor="background1"/>
                            <w:kern w:val="24"/>
                            <w:sz w:val="28"/>
                            <w:szCs w:val="28"/>
                            <w:lang w:val="es-ES"/>
                          </w:rPr>
                          <w:t>%</w:t>
                        </w:r>
                      </w:p>
                    </w:txbxContent>
                  </v:textbox>
                </v:rect>
              </v:group>
            </w:pict>
          </mc:Fallback>
        </mc:AlternateContent>
      </w:r>
    </w:p>
    <w:p w14:paraId="4B25C774" w14:textId="77777777" w:rsidR="003D0DE4" w:rsidRDefault="003D0DE4" w:rsidP="00E275DC">
      <w:pPr>
        <w:spacing w:before="120" w:after="120" w:line="276" w:lineRule="auto"/>
        <w:jc w:val="both"/>
        <w:rPr>
          <w:sz w:val="24"/>
          <w:szCs w:val="24"/>
        </w:rPr>
      </w:pPr>
    </w:p>
    <w:p w14:paraId="4E75E903" w14:textId="77777777" w:rsidR="003D0DE4" w:rsidRDefault="003D0DE4" w:rsidP="00E275DC">
      <w:pPr>
        <w:spacing w:before="120" w:after="120" w:line="276" w:lineRule="auto"/>
        <w:jc w:val="both"/>
        <w:rPr>
          <w:sz w:val="24"/>
          <w:szCs w:val="24"/>
        </w:rPr>
      </w:pPr>
    </w:p>
    <w:p w14:paraId="67648371" w14:textId="77777777" w:rsidR="003D0DE4" w:rsidRDefault="003D0DE4" w:rsidP="00E275DC">
      <w:pPr>
        <w:spacing w:before="120" w:after="120" w:line="276" w:lineRule="auto"/>
        <w:jc w:val="both"/>
        <w:rPr>
          <w:sz w:val="24"/>
          <w:szCs w:val="24"/>
        </w:rPr>
      </w:pPr>
    </w:p>
    <w:p w14:paraId="2B56852B" w14:textId="3E6236A4" w:rsidR="00E275DC" w:rsidRPr="00E275DC" w:rsidRDefault="00E275DC" w:rsidP="00EE3966">
      <w:pPr>
        <w:spacing w:before="120" w:after="240" w:line="276" w:lineRule="auto"/>
        <w:jc w:val="both"/>
        <w:rPr>
          <w:sz w:val="24"/>
          <w:szCs w:val="24"/>
        </w:rPr>
      </w:pPr>
      <w:r w:rsidRPr="00E4287C">
        <w:rPr>
          <w:sz w:val="24"/>
          <w:szCs w:val="24"/>
        </w:rPr>
        <w:t>A continuación, se presenta una relación de las actividades o proyectos de la dirección, que al cierre del primer trimestre tienen una desviación de la meta con respecto al objetivo programado:</w:t>
      </w:r>
    </w:p>
    <w:p w14:paraId="70622C89" w14:textId="77777777" w:rsidR="00E275DC" w:rsidRPr="009638A8" w:rsidRDefault="00E275DC" w:rsidP="00BC4B6A">
      <w:pPr>
        <w:spacing w:after="0"/>
        <w:rPr>
          <w:rFonts w:cstheme="minorHAnsi"/>
          <w:sz w:val="6"/>
          <w:szCs w:val="6"/>
        </w:rPr>
      </w:pPr>
    </w:p>
    <w:tbl>
      <w:tblPr>
        <w:tblStyle w:val="Tabladelista4-nfasis5"/>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88"/>
        <w:gridCol w:w="2126"/>
      </w:tblGrid>
      <w:tr w:rsidR="00BD5591" w:rsidRPr="002219C2" w14:paraId="4997E8A0" w14:textId="77777777" w:rsidTr="00564C7D">
        <w:trPr>
          <w:cnfStyle w:val="100000000000" w:firstRow="1" w:lastRow="0" w:firstColumn="0" w:lastColumn="0" w:oddVBand="0" w:evenVBand="0" w:oddHBand="0" w:evenHBand="0" w:firstRowFirstColumn="0" w:firstRowLastColumn="0" w:lastRowFirstColumn="0" w:lastRowLastColumn="0"/>
          <w:trHeight w:val="397"/>
          <w:tblHeader/>
        </w:trPr>
        <w:tc>
          <w:tcPr>
            <w:cnfStyle w:val="001000000000" w:firstRow="0" w:lastRow="0" w:firstColumn="1" w:lastColumn="0" w:oddVBand="0" w:evenVBand="0" w:oddHBand="0" w:evenHBand="0" w:firstRowFirstColumn="0" w:firstRowLastColumn="0" w:lastRowFirstColumn="0" w:lastRowLastColumn="0"/>
            <w:tcW w:w="7088" w:type="dxa"/>
            <w:shd w:val="clear" w:color="auto" w:fill="002060"/>
            <w:vAlign w:val="center"/>
            <w:hideMark/>
          </w:tcPr>
          <w:p w14:paraId="13DC83AB" w14:textId="77777777" w:rsidR="00BD5591" w:rsidRPr="002219C2" w:rsidRDefault="00BD5591" w:rsidP="004D6296">
            <w:pPr>
              <w:jc w:val="center"/>
              <w:rPr>
                <w:rFonts w:eastAsia="Times New Roman" w:cstheme="minorHAnsi"/>
                <w:sz w:val="24"/>
                <w:szCs w:val="24"/>
                <w:lang w:eastAsia="es-DO"/>
              </w:rPr>
            </w:pPr>
            <w:r w:rsidRPr="002219C2">
              <w:rPr>
                <w:rFonts w:eastAsia="Times New Roman" w:cstheme="minorHAnsi"/>
                <w:sz w:val="24"/>
                <w:szCs w:val="24"/>
                <w:lang w:eastAsia="es-DO"/>
              </w:rPr>
              <w:t>Actividad</w:t>
            </w:r>
          </w:p>
        </w:tc>
        <w:tc>
          <w:tcPr>
            <w:tcW w:w="2126" w:type="dxa"/>
            <w:shd w:val="clear" w:color="auto" w:fill="002060"/>
            <w:vAlign w:val="center"/>
            <w:hideMark/>
          </w:tcPr>
          <w:p w14:paraId="0DB3E654" w14:textId="77777777" w:rsidR="00BD5591" w:rsidRPr="002219C2" w:rsidRDefault="00BD5591" w:rsidP="004D6296">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2219C2">
              <w:rPr>
                <w:rFonts w:eastAsia="Times New Roman" w:cstheme="minorHAnsi"/>
                <w:sz w:val="24"/>
                <w:szCs w:val="24"/>
                <w:lang w:eastAsia="es-DO"/>
              </w:rPr>
              <w:t>Responsable</w:t>
            </w:r>
          </w:p>
        </w:tc>
      </w:tr>
      <w:tr w:rsidR="00BD5591" w:rsidRPr="002219C2" w14:paraId="316A7094" w14:textId="77777777" w:rsidTr="00564C7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088" w:type="dxa"/>
            <w:shd w:val="clear" w:color="auto" w:fill="BDD6EE" w:themeFill="accent1" w:themeFillTint="66"/>
            <w:vAlign w:val="center"/>
          </w:tcPr>
          <w:p w14:paraId="63C4203C" w14:textId="3C233175" w:rsidR="00BD5591" w:rsidRPr="00E275DC" w:rsidRDefault="00D272AC" w:rsidP="00B64045">
            <w:pPr>
              <w:spacing w:after="120"/>
              <w:jc w:val="both"/>
              <w:rPr>
                <w:rFonts w:cstheme="minorHAnsi"/>
                <w:b w:val="0"/>
                <w:bCs w:val="0"/>
                <w:color w:val="000000"/>
                <w:sz w:val="24"/>
                <w:szCs w:val="24"/>
              </w:rPr>
            </w:pPr>
            <w:r w:rsidRPr="00BD5591">
              <w:rPr>
                <w:rFonts w:eastAsia="Times New Roman" w:cstheme="minorHAnsi"/>
                <w:b w:val="0"/>
                <w:bCs w:val="0"/>
                <w:color w:val="000000"/>
                <w:sz w:val="24"/>
                <w:szCs w:val="24"/>
                <w:lang w:eastAsia="es-DO"/>
              </w:rPr>
              <w:t xml:space="preserve">Tiempo aprobación de planos en </w:t>
            </w:r>
            <w:r w:rsidRPr="00E275DC">
              <w:rPr>
                <w:rFonts w:eastAsia="Times New Roman" w:cstheme="minorHAnsi"/>
                <w:b w:val="0"/>
                <w:bCs w:val="0"/>
                <w:color w:val="000000"/>
                <w:sz w:val="24"/>
                <w:szCs w:val="24"/>
                <w:lang w:eastAsia="es-DO"/>
              </w:rPr>
              <w:t>d</w:t>
            </w:r>
            <w:r w:rsidRPr="00BD5591">
              <w:rPr>
                <w:rFonts w:eastAsia="Times New Roman" w:cstheme="minorHAnsi"/>
                <w:b w:val="0"/>
                <w:bCs w:val="0"/>
                <w:color w:val="000000"/>
                <w:sz w:val="24"/>
                <w:szCs w:val="24"/>
                <w:lang w:eastAsia="es-DO"/>
              </w:rPr>
              <w:t>iseño de obras de interconexiones</w:t>
            </w:r>
          </w:p>
        </w:tc>
        <w:tc>
          <w:tcPr>
            <w:tcW w:w="2126" w:type="dxa"/>
            <w:shd w:val="clear" w:color="auto" w:fill="BDD6EE" w:themeFill="accent1" w:themeFillTint="66"/>
            <w:vAlign w:val="center"/>
          </w:tcPr>
          <w:p w14:paraId="76157D07" w14:textId="33F67CF5" w:rsidR="00BD5591" w:rsidRPr="00E275DC" w:rsidRDefault="00BD5591" w:rsidP="009638A8">
            <w:pPr>
              <w:spacing w:before="20" w:after="20"/>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BD5591">
              <w:rPr>
                <w:rFonts w:eastAsia="Times New Roman" w:cstheme="minorHAnsi"/>
                <w:color w:val="000000"/>
                <w:sz w:val="24"/>
                <w:szCs w:val="24"/>
                <w:lang w:eastAsia="es-DO"/>
              </w:rPr>
              <w:t>Ingeniería</w:t>
            </w:r>
          </w:p>
        </w:tc>
      </w:tr>
      <w:tr w:rsidR="00D272AC" w:rsidRPr="002219C2" w14:paraId="705ACE02" w14:textId="77777777" w:rsidTr="00564C7D">
        <w:trPr>
          <w:trHeight w:val="283"/>
        </w:trPr>
        <w:tc>
          <w:tcPr>
            <w:cnfStyle w:val="001000000000" w:firstRow="0" w:lastRow="0" w:firstColumn="1" w:lastColumn="0" w:oddVBand="0" w:evenVBand="0" w:oddHBand="0" w:evenHBand="0" w:firstRowFirstColumn="0" w:firstRowLastColumn="0" w:lastRowFirstColumn="0" w:lastRowLastColumn="0"/>
            <w:tcW w:w="7088" w:type="dxa"/>
            <w:shd w:val="clear" w:color="auto" w:fill="FFFFFF" w:themeFill="background1"/>
            <w:vAlign w:val="center"/>
          </w:tcPr>
          <w:p w14:paraId="79D700D1" w14:textId="05D660C3" w:rsidR="00D272AC" w:rsidRPr="00E275DC" w:rsidRDefault="00D272AC" w:rsidP="00B64045">
            <w:pPr>
              <w:spacing w:before="40" w:after="40"/>
              <w:jc w:val="both"/>
              <w:rPr>
                <w:rFonts w:eastAsia="Times New Roman" w:cstheme="minorHAnsi"/>
                <w:b w:val="0"/>
                <w:bCs w:val="0"/>
                <w:color w:val="000000"/>
                <w:sz w:val="24"/>
                <w:szCs w:val="24"/>
                <w:lang w:eastAsia="es-DO"/>
              </w:rPr>
            </w:pPr>
            <w:r w:rsidRPr="00BD5591">
              <w:rPr>
                <w:rFonts w:eastAsia="Times New Roman" w:cstheme="minorHAnsi"/>
                <w:b w:val="0"/>
                <w:bCs w:val="0"/>
                <w:color w:val="000000"/>
                <w:sz w:val="24"/>
                <w:szCs w:val="24"/>
                <w:lang w:eastAsia="es-DO"/>
              </w:rPr>
              <w:t>Cumplir lo dispuesto en la Resolución SIE-041-2013</w:t>
            </w:r>
          </w:p>
        </w:tc>
        <w:tc>
          <w:tcPr>
            <w:tcW w:w="2126" w:type="dxa"/>
            <w:shd w:val="clear" w:color="auto" w:fill="FFFFFF" w:themeFill="background1"/>
            <w:vAlign w:val="center"/>
          </w:tcPr>
          <w:p w14:paraId="48473F79" w14:textId="7DC8F512" w:rsidR="00D272AC" w:rsidRPr="00E275DC" w:rsidRDefault="00D272AC" w:rsidP="009638A8">
            <w:pPr>
              <w:spacing w:before="20" w:after="20"/>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r w:rsidRPr="00BD5591">
              <w:rPr>
                <w:rFonts w:eastAsia="Times New Roman" w:cstheme="minorHAnsi"/>
                <w:color w:val="000000"/>
                <w:sz w:val="24"/>
                <w:szCs w:val="24"/>
                <w:lang w:eastAsia="es-DO"/>
              </w:rPr>
              <w:t>Energía</w:t>
            </w:r>
          </w:p>
        </w:tc>
      </w:tr>
      <w:tr w:rsidR="00D272AC" w:rsidRPr="002219C2" w14:paraId="113A9F2E" w14:textId="77777777" w:rsidTr="00564C7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088" w:type="dxa"/>
            <w:shd w:val="clear" w:color="auto" w:fill="BDD6EE" w:themeFill="accent1" w:themeFillTint="66"/>
            <w:vAlign w:val="center"/>
          </w:tcPr>
          <w:p w14:paraId="04E01D3B" w14:textId="6A093888" w:rsidR="00D272AC" w:rsidRPr="00E275DC" w:rsidRDefault="00D272AC" w:rsidP="00B64045">
            <w:pPr>
              <w:spacing w:before="40" w:after="40"/>
              <w:jc w:val="both"/>
              <w:rPr>
                <w:rFonts w:eastAsia="Times New Roman" w:cstheme="minorHAnsi"/>
                <w:b w:val="0"/>
                <w:bCs w:val="0"/>
                <w:color w:val="000000"/>
                <w:sz w:val="24"/>
                <w:szCs w:val="24"/>
                <w:lang w:eastAsia="es-DO"/>
              </w:rPr>
            </w:pPr>
            <w:r w:rsidRPr="00BD5591">
              <w:rPr>
                <w:rFonts w:eastAsia="Times New Roman" w:cstheme="minorHAnsi"/>
                <w:b w:val="0"/>
                <w:bCs w:val="0"/>
                <w:color w:val="000000"/>
                <w:sz w:val="24"/>
                <w:szCs w:val="24"/>
                <w:lang w:eastAsia="es-DO"/>
              </w:rPr>
              <w:t>Verificaciones en terreno</w:t>
            </w:r>
          </w:p>
        </w:tc>
        <w:tc>
          <w:tcPr>
            <w:tcW w:w="2126" w:type="dxa"/>
            <w:shd w:val="clear" w:color="auto" w:fill="BDD6EE" w:themeFill="accent1" w:themeFillTint="66"/>
            <w:vAlign w:val="center"/>
          </w:tcPr>
          <w:p w14:paraId="24CE164F" w14:textId="17689B65" w:rsidR="00D272AC" w:rsidRPr="00E275DC" w:rsidRDefault="002A74B2" w:rsidP="009638A8">
            <w:pPr>
              <w:spacing w:before="20" w:after="20"/>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BD5591">
              <w:rPr>
                <w:rFonts w:eastAsia="Times New Roman" w:cstheme="minorHAnsi"/>
                <w:color w:val="000000"/>
                <w:sz w:val="24"/>
                <w:szCs w:val="24"/>
                <w:lang w:eastAsia="es-DO"/>
              </w:rPr>
              <w:t>Control de Gestión</w:t>
            </w:r>
          </w:p>
        </w:tc>
      </w:tr>
      <w:tr w:rsidR="002A74B2" w:rsidRPr="002219C2" w14:paraId="1AC54EF2" w14:textId="77777777" w:rsidTr="00564C7D">
        <w:trPr>
          <w:trHeight w:val="283"/>
        </w:trPr>
        <w:tc>
          <w:tcPr>
            <w:cnfStyle w:val="001000000000" w:firstRow="0" w:lastRow="0" w:firstColumn="1" w:lastColumn="0" w:oddVBand="0" w:evenVBand="0" w:oddHBand="0" w:evenHBand="0" w:firstRowFirstColumn="0" w:firstRowLastColumn="0" w:lastRowFirstColumn="0" w:lastRowLastColumn="0"/>
            <w:tcW w:w="7088" w:type="dxa"/>
            <w:shd w:val="clear" w:color="auto" w:fill="FFFFFF" w:themeFill="background1"/>
            <w:vAlign w:val="center"/>
          </w:tcPr>
          <w:p w14:paraId="34503ABB" w14:textId="309A844F" w:rsidR="002A74B2" w:rsidRPr="00E275DC" w:rsidRDefault="002A74B2" w:rsidP="00B64045">
            <w:pPr>
              <w:spacing w:before="40" w:after="40"/>
              <w:jc w:val="both"/>
              <w:rPr>
                <w:rFonts w:eastAsia="Times New Roman" w:cstheme="minorHAnsi"/>
                <w:b w:val="0"/>
                <w:bCs w:val="0"/>
                <w:color w:val="000000"/>
                <w:sz w:val="24"/>
                <w:szCs w:val="24"/>
                <w:lang w:eastAsia="es-DO"/>
              </w:rPr>
            </w:pPr>
            <w:r w:rsidRPr="00BD5591">
              <w:rPr>
                <w:rFonts w:eastAsia="Times New Roman" w:cstheme="minorHAnsi"/>
                <w:b w:val="0"/>
                <w:bCs w:val="0"/>
                <w:color w:val="000000"/>
                <w:sz w:val="24"/>
                <w:szCs w:val="24"/>
                <w:lang w:eastAsia="es-DO"/>
              </w:rPr>
              <w:t>Instalación de KM redes MT y BT</w:t>
            </w:r>
            <w:r w:rsidR="00405DA5">
              <w:rPr>
                <w:rFonts w:eastAsia="Times New Roman" w:cstheme="minorHAnsi"/>
                <w:b w:val="0"/>
                <w:bCs w:val="0"/>
                <w:color w:val="000000"/>
                <w:sz w:val="24"/>
                <w:szCs w:val="24"/>
                <w:lang w:eastAsia="es-DO"/>
              </w:rPr>
              <w:t xml:space="preserve"> </w:t>
            </w:r>
          </w:p>
        </w:tc>
        <w:tc>
          <w:tcPr>
            <w:tcW w:w="2126" w:type="dxa"/>
            <w:shd w:val="clear" w:color="auto" w:fill="FFFFFF" w:themeFill="background1"/>
            <w:vAlign w:val="center"/>
          </w:tcPr>
          <w:p w14:paraId="04E9DCB9" w14:textId="66EB4384" w:rsidR="002A74B2" w:rsidRPr="00E275DC" w:rsidRDefault="002A74B2" w:rsidP="009638A8">
            <w:pPr>
              <w:spacing w:before="20" w:after="20"/>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r w:rsidRPr="00BD5591">
              <w:rPr>
                <w:rFonts w:eastAsia="Times New Roman" w:cstheme="minorHAnsi"/>
                <w:color w:val="000000"/>
                <w:sz w:val="24"/>
                <w:szCs w:val="24"/>
                <w:lang w:eastAsia="es-DO"/>
              </w:rPr>
              <w:t>Obras</w:t>
            </w:r>
          </w:p>
        </w:tc>
      </w:tr>
      <w:tr w:rsidR="00071005" w:rsidRPr="002219C2" w14:paraId="0533992F" w14:textId="77777777" w:rsidTr="00564C7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088" w:type="dxa"/>
            <w:shd w:val="clear" w:color="auto" w:fill="BDD6EE" w:themeFill="accent1" w:themeFillTint="66"/>
            <w:vAlign w:val="center"/>
          </w:tcPr>
          <w:p w14:paraId="28CCF4A9" w14:textId="505A9E9D" w:rsidR="00071005" w:rsidRPr="00E275DC" w:rsidRDefault="00071005" w:rsidP="00B64045">
            <w:pPr>
              <w:spacing w:before="40" w:after="40"/>
              <w:jc w:val="both"/>
              <w:rPr>
                <w:rFonts w:eastAsia="Times New Roman" w:cstheme="minorHAnsi"/>
                <w:b w:val="0"/>
                <w:bCs w:val="0"/>
                <w:color w:val="000000"/>
                <w:sz w:val="24"/>
                <w:szCs w:val="24"/>
                <w:lang w:eastAsia="es-DO"/>
              </w:rPr>
            </w:pPr>
            <w:r w:rsidRPr="00BD5591">
              <w:rPr>
                <w:rFonts w:eastAsia="Times New Roman" w:cstheme="minorHAnsi"/>
                <w:b w:val="0"/>
                <w:bCs w:val="0"/>
                <w:color w:val="000000"/>
                <w:sz w:val="24"/>
                <w:szCs w:val="24"/>
                <w:lang w:eastAsia="es-DO"/>
              </w:rPr>
              <w:t>Rehabilitación de Redes</w:t>
            </w:r>
          </w:p>
        </w:tc>
        <w:tc>
          <w:tcPr>
            <w:tcW w:w="2126" w:type="dxa"/>
            <w:vMerge w:val="restart"/>
            <w:shd w:val="clear" w:color="auto" w:fill="BDD6EE" w:themeFill="accent1" w:themeFillTint="66"/>
            <w:vAlign w:val="center"/>
          </w:tcPr>
          <w:p w14:paraId="59D2C099" w14:textId="17B4C190" w:rsidR="00071005" w:rsidRPr="00E275DC" w:rsidRDefault="00071005" w:rsidP="009638A8">
            <w:pPr>
              <w:spacing w:before="20" w:after="20"/>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BD5591">
              <w:rPr>
                <w:rFonts w:eastAsia="Times New Roman" w:cstheme="minorHAnsi"/>
                <w:color w:val="000000"/>
                <w:sz w:val="24"/>
                <w:szCs w:val="24"/>
                <w:lang w:eastAsia="es-DO"/>
              </w:rPr>
              <w:t>Mantenimiento de Redes S</w:t>
            </w:r>
            <w:r w:rsidRPr="00E275DC">
              <w:rPr>
                <w:rFonts w:eastAsia="Times New Roman" w:cstheme="minorHAnsi"/>
                <w:color w:val="000000"/>
                <w:sz w:val="24"/>
                <w:szCs w:val="24"/>
                <w:lang w:eastAsia="es-DO"/>
              </w:rPr>
              <w:t>ectores</w:t>
            </w:r>
          </w:p>
        </w:tc>
      </w:tr>
      <w:tr w:rsidR="00071005" w:rsidRPr="002219C2" w14:paraId="039794D2" w14:textId="77777777" w:rsidTr="00564C7D">
        <w:trPr>
          <w:trHeight w:val="283"/>
        </w:trPr>
        <w:tc>
          <w:tcPr>
            <w:cnfStyle w:val="001000000000" w:firstRow="0" w:lastRow="0" w:firstColumn="1" w:lastColumn="0" w:oddVBand="0" w:evenVBand="0" w:oddHBand="0" w:evenHBand="0" w:firstRowFirstColumn="0" w:firstRowLastColumn="0" w:lastRowFirstColumn="0" w:lastRowLastColumn="0"/>
            <w:tcW w:w="7088" w:type="dxa"/>
            <w:shd w:val="clear" w:color="auto" w:fill="FFFFFF" w:themeFill="background1"/>
            <w:vAlign w:val="center"/>
          </w:tcPr>
          <w:p w14:paraId="6DA580C3" w14:textId="4FE79454" w:rsidR="00071005" w:rsidRPr="00E275DC" w:rsidRDefault="00071005" w:rsidP="00B64045">
            <w:pPr>
              <w:spacing w:before="40" w:after="40"/>
              <w:jc w:val="both"/>
              <w:rPr>
                <w:rFonts w:eastAsia="Times New Roman" w:cstheme="minorHAnsi"/>
                <w:b w:val="0"/>
                <w:bCs w:val="0"/>
                <w:color w:val="000000"/>
                <w:sz w:val="24"/>
                <w:szCs w:val="24"/>
                <w:lang w:eastAsia="es-DO"/>
              </w:rPr>
            </w:pPr>
            <w:r w:rsidRPr="00BD5591">
              <w:rPr>
                <w:rFonts w:eastAsia="Times New Roman" w:cstheme="minorHAnsi"/>
                <w:b w:val="0"/>
                <w:bCs w:val="0"/>
                <w:color w:val="000000"/>
                <w:sz w:val="24"/>
                <w:szCs w:val="24"/>
                <w:lang w:eastAsia="es-DO"/>
              </w:rPr>
              <w:t>Realizar acciones de salvamento en TR evitando posibles averías</w:t>
            </w:r>
          </w:p>
        </w:tc>
        <w:tc>
          <w:tcPr>
            <w:tcW w:w="2126" w:type="dxa"/>
            <w:vMerge/>
            <w:shd w:val="clear" w:color="auto" w:fill="FFFFFF" w:themeFill="background1"/>
            <w:vAlign w:val="center"/>
          </w:tcPr>
          <w:p w14:paraId="0149B453" w14:textId="17684F3E" w:rsidR="00071005" w:rsidRPr="00E275DC" w:rsidRDefault="00071005" w:rsidP="009638A8">
            <w:pPr>
              <w:spacing w:before="20" w:after="2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p>
        </w:tc>
      </w:tr>
      <w:tr w:rsidR="00071005" w:rsidRPr="002219C2" w14:paraId="65FBDB9C" w14:textId="77777777" w:rsidTr="00564C7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088" w:type="dxa"/>
            <w:shd w:val="clear" w:color="auto" w:fill="BDD6EE" w:themeFill="accent1" w:themeFillTint="66"/>
            <w:vAlign w:val="center"/>
          </w:tcPr>
          <w:p w14:paraId="6934E666" w14:textId="673DF921" w:rsidR="00071005" w:rsidRPr="00E275DC" w:rsidRDefault="00071005" w:rsidP="00B64045">
            <w:pPr>
              <w:spacing w:before="40" w:after="40"/>
              <w:jc w:val="both"/>
              <w:rPr>
                <w:rFonts w:eastAsia="Times New Roman" w:cstheme="minorHAnsi"/>
                <w:b w:val="0"/>
                <w:bCs w:val="0"/>
                <w:color w:val="000000"/>
                <w:sz w:val="24"/>
                <w:szCs w:val="24"/>
                <w:lang w:eastAsia="es-DO"/>
              </w:rPr>
            </w:pPr>
            <w:r w:rsidRPr="00BD5591">
              <w:rPr>
                <w:rFonts w:eastAsia="Times New Roman" w:cstheme="minorHAnsi"/>
                <w:b w:val="0"/>
                <w:bCs w:val="0"/>
                <w:color w:val="000000"/>
                <w:sz w:val="24"/>
                <w:szCs w:val="24"/>
                <w:lang w:eastAsia="es-DO"/>
              </w:rPr>
              <w:t>Cumplimiento de facturación de Órdenes de Mantenimiento</w:t>
            </w:r>
          </w:p>
        </w:tc>
        <w:tc>
          <w:tcPr>
            <w:tcW w:w="2126" w:type="dxa"/>
            <w:vMerge/>
            <w:shd w:val="clear" w:color="auto" w:fill="FFFFFF" w:themeFill="background1"/>
            <w:vAlign w:val="center"/>
          </w:tcPr>
          <w:p w14:paraId="2D77BF8A" w14:textId="0999A5F8" w:rsidR="00071005" w:rsidRPr="00E275DC" w:rsidRDefault="00071005" w:rsidP="009638A8">
            <w:pPr>
              <w:spacing w:before="20" w:after="2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p>
        </w:tc>
      </w:tr>
      <w:tr w:rsidR="00071005" w:rsidRPr="002219C2" w14:paraId="56CA20E5" w14:textId="77777777" w:rsidTr="00564C7D">
        <w:trPr>
          <w:trHeight w:val="283"/>
        </w:trPr>
        <w:tc>
          <w:tcPr>
            <w:cnfStyle w:val="001000000000" w:firstRow="0" w:lastRow="0" w:firstColumn="1" w:lastColumn="0" w:oddVBand="0" w:evenVBand="0" w:oddHBand="0" w:evenHBand="0" w:firstRowFirstColumn="0" w:firstRowLastColumn="0" w:lastRowFirstColumn="0" w:lastRowLastColumn="0"/>
            <w:tcW w:w="7088" w:type="dxa"/>
            <w:shd w:val="clear" w:color="auto" w:fill="FFFFFF" w:themeFill="background1"/>
            <w:vAlign w:val="center"/>
          </w:tcPr>
          <w:p w14:paraId="0A24DEA5" w14:textId="2E228373" w:rsidR="00071005" w:rsidRPr="00E275DC" w:rsidRDefault="009A6890" w:rsidP="00B64045">
            <w:pPr>
              <w:spacing w:before="40" w:after="40"/>
              <w:jc w:val="both"/>
              <w:rPr>
                <w:rFonts w:eastAsia="Times New Roman" w:cstheme="minorHAnsi"/>
                <w:b w:val="0"/>
                <w:bCs w:val="0"/>
                <w:color w:val="000000"/>
                <w:sz w:val="24"/>
                <w:szCs w:val="24"/>
                <w:lang w:eastAsia="es-DO"/>
              </w:rPr>
            </w:pPr>
            <w:r w:rsidRPr="00BD5591">
              <w:rPr>
                <w:rFonts w:eastAsia="Times New Roman" w:cstheme="minorHAnsi"/>
                <w:b w:val="0"/>
                <w:bCs w:val="0"/>
                <w:color w:val="000000"/>
                <w:sz w:val="24"/>
                <w:szCs w:val="24"/>
                <w:lang w:eastAsia="es-DO"/>
              </w:rPr>
              <w:t xml:space="preserve">Reducir el tiempo </w:t>
            </w:r>
            <w:r>
              <w:rPr>
                <w:rFonts w:eastAsia="Times New Roman" w:cstheme="minorHAnsi"/>
                <w:b w:val="0"/>
                <w:bCs w:val="0"/>
                <w:color w:val="000000"/>
                <w:sz w:val="24"/>
                <w:szCs w:val="24"/>
                <w:lang w:eastAsia="es-DO"/>
              </w:rPr>
              <w:t>de</w:t>
            </w:r>
            <w:r w:rsidRPr="00BD5591">
              <w:rPr>
                <w:rFonts w:eastAsia="Times New Roman" w:cstheme="minorHAnsi"/>
                <w:b w:val="0"/>
                <w:bCs w:val="0"/>
                <w:color w:val="000000"/>
                <w:sz w:val="24"/>
                <w:szCs w:val="24"/>
                <w:lang w:eastAsia="es-DO"/>
              </w:rPr>
              <w:t xml:space="preserve"> brigadas para reestablecer el servicio energético a avisos pasados a precierre</w:t>
            </w:r>
          </w:p>
        </w:tc>
        <w:tc>
          <w:tcPr>
            <w:tcW w:w="2126" w:type="dxa"/>
            <w:vMerge/>
            <w:shd w:val="clear" w:color="auto" w:fill="FFFFFF" w:themeFill="background1"/>
            <w:vAlign w:val="center"/>
          </w:tcPr>
          <w:p w14:paraId="437E13CB" w14:textId="30CBBBD5" w:rsidR="00071005" w:rsidRPr="00E275DC" w:rsidRDefault="00071005" w:rsidP="00405DA5">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p>
        </w:tc>
      </w:tr>
      <w:tr w:rsidR="00071005" w:rsidRPr="002219C2" w14:paraId="40166AE6" w14:textId="77777777" w:rsidTr="00564C7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088" w:type="dxa"/>
            <w:shd w:val="clear" w:color="auto" w:fill="BDD6EE" w:themeFill="accent1" w:themeFillTint="66"/>
            <w:vAlign w:val="center"/>
          </w:tcPr>
          <w:p w14:paraId="235CDC57" w14:textId="17C00241" w:rsidR="00071005" w:rsidRPr="00E275DC" w:rsidRDefault="009A6890" w:rsidP="00B64045">
            <w:pPr>
              <w:spacing w:before="40" w:after="40"/>
              <w:jc w:val="both"/>
              <w:rPr>
                <w:rFonts w:eastAsia="Times New Roman" w:cstheme="minorHAnsi"/>
                <w:b w:val="0"/>
                <w:bCs w:val="0"/>
                <w:color w:val="000000"/>
                <w:sz w:val="24"/>
                <w:szCs w:val="24"/>
                <w:lang w:eastAsia="es-DO"/>
              </w:rPr>
            </w:pPr>
            <w:r w:rsidRPr="00BD5591">
              <w:rPr>
                <w:rFonts w:eastAsia="Times New Roman" w:cstheme="minorHAnsi"/>
                <w:b w:val="0"/>
                <w:bCs w:val="0"/>
                <w:color w:val="000000"/>
                <w:sz w:val="24"/>
                <w:szCs w:val="24"/>
                <w:lang w:eastAsia="es-DO"/>
              </w:rPr>
              <w:t>Reparación de Luminarias encendidas 24 horas.</w:t>
            </w:r>
          </w:p>
        </w:tc>
        <w:tc>
          <w:tcPr>
            <w:tcW w:w="2126" w:type="dxa"/>
            <w:vMerge/>
            <w:shd w:val="clear" w:color="auto" w:fill="FFFFFF" w:themeFill="background1"/>
            <w:vAlign w:val="center"/>
          </w:tcPr>
          <w:p w14:paraId="3C7DC5B4" w14:textId="47B48377" w:rsidR="00071005" w:rsidRPr="00E275DC" w:rsidRDefault="00071005" w:rsidP="00405DA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p>
        </w:tc>
      </w:tr>
    </w:tbl>
    <w:p w14:paraId="5C64637A" w14:textId="39FC6AF1" w:rsidR="00977FFA" w:rsidRDefault="00977FFA" w:rsidP="009638A8">
      <w:pPr>
        <w:spacing w:after="0"/>
        <w:rPr>
          <w:rFonts w:cstheme="minorHAnsi"/>
        </w:rPr>
      </w:pPr>
    </w:p>
    <w:p w14:paraId="239F6529" w14:textId="34F8A5EB" w:rsidR="00555813" w:rsidRDefault="00555813" w:rsidP="009638A8">
      <w:pPr>
        <w:spacing w:after="0"/>
        <w:rPr>
          <w:rFonts w:cstheme="minorHAnsi"/>
        </w:rPr>
      </w:pPr>
    </w:p>
    <w:p w14:paraId="420201E9" w14:textId="77777777" w:rsidR="00555813" w:rsidRDefault="00555813" w:rsidP="009638A8">
      <w:pPr>
        <w:spacing w:after="0"/>
        <w:rPr>
          <w:rFonts w:cstheme="minorHAnsi"/>
        </w:rPr>
      </w:pPr>
    </w:p>
    <w:p w14:paraId="7D2768BB" w14:textId="32908A87" w:rsidR="00EB71B0" w:rsidRDefault="00EB71B0" w:rsidP="00555813">
      <w:pPr>
        <w:pStyle w:val="Ttulo2"/>
        <w:numPr>
          <w:ilvl w:val="1"/>
          <w:numId w:val="17"/>
        </w:numPr>
        <w:spacing w:before="0" w:after="120" w:line="360" w:lineRule="auto"/>
        <w:ind w:left="567" w:hanging="567"/>
        <w:jc w:val="both"/>
        <w:rPr>
          <w:rFonts w:asciiTheme="minorHAnsi" w:eastAsia="MS Mincho" w:hAnsiTheme="minorHAnsi" w:cstheme="minorHAnsi"/>
          <w:b/>
          <w:bCs/>
          <w:color w:val="00B0F0"/>
          <w:sz w:val="32"/>
          <w:szCs w:val="32"/>
          <w:lang w:val="es-ES_tradnl" w:eastAsia="es-ES"/>
        </w:rPr>
      </w:pPr>
      <w:bookmarkStart w:id="165" w:name="_Toc100331261"/>
      <w:bookmarkStart w:id="166" w:name="_Toc102038043"/>
      <w:bookmarkStart w:id="167" w:name="_Toc102038727"/>
      <w:bookmarkStart w:id="168" w:name="_Toc102048149"/>
      <w:bookmarkStart w:id="169" w:name="_Toc102048178"/>
      <w:bookmarkStart w:id="170" w:name="_Toc102134688"/>
      <w:r w:rsidRPr="004D4C9C">
        <w:rPr>
          <w:rFonts w:asciiTheme="minorHAnsi" w:eastAsia="MS Mincho" w:hAnsiTheme="minorHAnsi" w:cstheme="minorHAnsi"/>
          <w:b/>
          <w:bCs/>
          <w:color w:val="00B0F0"/>
          <w:sz w:val="32"/>
          <w:szCs w:val="32"/>
          <w:lang w:val="es-ES_tradnl" w:eastAsia="es-ES"/>
        </w:rPr>
        <w:t>Resultados Auditoría Interna</w:t>
      </w:r>
      <w:bookmarkEnd w:id="165"/>
      <w:bookmarkEnd w:id="166"/>
      <w:bookmarkEnd w:id="167"/>
      <w:bookmarkEnd w:id="168"/>
      <w:bookmarkEnd w:id="169"/>
      <w:bookmarkEnd w:id="170"/>
    </w:p>
    <w:p w14:paraId="6AB45041" w14:textId="77777777" w:rsidR="00893057" w:rsidRPr="00893057" w:rsidRDefault="00893057" w:rsidP="000A14C8">
      <w:pPr>
        <w:spacing w:after="0" w:line="240" w:lineRule="auto"/>
        <w:jc w:val="both"/>
        <w:rPr>
          <w:rFonts w:cstheme="minorHAnsi"/>
          <w:sz w:val="4"/>
          <w:szCs w:val="4"/>
        </w:rPr>
      </w:pPr>
    </w:p>
    <w:p w14:paraId="6EF123EC" w14:textId="77777777" w:rsidR="00893057" w:rsidRDefault="00893057" w:rsidP="00893057">
      <w:pPr>
        <w:spacing w:after="120" w:line="360" w:lineRule="auto"/>
        <w:jc w:val="both"/>
        <w:rPr>
          <w:rFonts w:cstheme="minorHAnsi"/>
          <w:sz w:val="24"/>
          <w:szCs w:val="24"/>
        </w:rPr>
      </w:pPr>
      <w:r>
        <w:rPr>
          <w:rFonts w:cstheme="minorHAnsi"/>
          <w:sz w:val="24"/>
          <w:szCs w:val="24"/>
        </w:rPr>
        <w:t>La</w:t>
      </w:r>
      <w:r w:rsidRPr="00332C09">
        <w:rPr>
          <w:rFonts w:cstheme="minorHAnsi"/>
          <w:sz w:val="24"/>
          <w:szCs w:val="24"/>
        </w:rPr>
        <w:t xml:space="preserve"> D</w:t>
      </w:r>
      <w:r>
        <w:rPr>
          <w:rFonts w:cstheme="minorHAnsi"/>
          <w:sz w:val="24"/>
          <w:szCs w:val="24"/>
        </w:rPr>
        <w:t>irección de Auditoría tiene</w:t>
      </w:r>
      <w:r w:rsidRPr="00332C09">
        <w:rPr>
          <w:rFonts w:cstheme="minorHAnsi"/>
          <w:sz w:val="24"/>
          <w:szCs w:val="24"/>
        </w:rPr>
        <w:t xml:space="preserve"> </w:t>
      </w:r>
      <w:r>
        <w:rPr>
          <w:rFonts w:cstheme="minorHAnsi"/>
          <w:sz w:val="24"/>
          <w:szCs w:val="24"/>
        </w:rPr>
        <w:t xml:space="preserve">la particularidad de que tanto sus </w:t>
      </w:r>
      <w:r w:rsidRPr="00332C09">
        <w:rPr>
          <w:rFonts w:cstheme="minorHAnsi"/>
          <w:sz w:val="24"/>
          <w:szCs w:val="24"/>
        </w:rPr>
        <w:t xml:space="preserve">indicadores de resultados </w:t>
      </w:r>
      <w:r>
        <w:rPr>
          <w:rFonts w:cstheme="minorHAnsi"/>
          <w:sz w:val="24"/>
          <w:szCs w:val="24"/>
        </w:rPr>
        <w:t>como</w:t>
      </w:r>
      <w:r w:rsidRPr="00332C09">
        <w:rPr>
          <w:rFonts w:cstheme="minorHAnsi"/>
          <w:sz w:val="24"/>
          <w:szCs w:val="24"/>
        </w:rPr>
        <w:t xml:space="preserve"> </w:t>
      </w:r>
      <w:r>
        <w:rPr>
          <w:rFonts w:cstheme="minorHAnsi"/>
          <w:sz w:val="24"/>
          <w:szCs w:val="24"/>
        </w:rPr>
        <w:t>el POA</w:t>
      </w:r>
      <w:r w:rsidRPr="00332C09">
        <w:rPr>
          <w:rFonts w:cstheme="minorHAnsi"/>
          <w:sz w:val="24"/>
          <w:szCs w:val="24"/>
        </w:rPr>
        <w:t xml:space="preserve"> </w:t>
      </w:r>
      <w:r>
        <w:rPr>
          <w:rFonts w:cstheme="minorHAnsi"/>
          <w:sz w:val="24"/>
          <w:szCs w:val="24"/>
        </w:rPr>
        <w:t>tienen una</w:t>
      </w:r>
      <w:r w:rsidRPr="00332C09">
        <w:rPr>
          <w:rFonts w:cstheme="minorHAnsi"/>
          <w:sz w:val="24"/>
          <w:szCs w:val="24"/>
        </w:rPr>
        <w:t xml:space="preserve"> frecuencia </w:t>
      </w:r>
      <w:r>
        <w:rPr>
          <w:rFonts w:cstheme="minorHAnsi"/>
          <w:sz w:val="24"/>
          <w:szCs w:val="24"/>
        </w:rPr>
        <w:t xml:space="preserve">de medición </w:t>
      </w:r>
      <w:r w:rsidRPr="00332C09">
        <w:rPr>
          <w:rFonts w:cstheme="minorHAnsi"/>
          <w:sz w:val="24"/>
          <w:szCs w:val="24"/>
        </w:rPr>
        <w:t>anual</w:t>
      </w:r>
      <w:r>
        <w:rPr>
          <w:rFonts w:cstheme="minorHAnsi"/>
          <w:sz w:val="24"/>
          <w:szCs w:val="24"/>
        </w:rPr>
        <w:t>, esto</w:t>
      </w:r>
      <w:r w:rsidRPr="00332C09">
        <w:rPr>
          <w:rFonts w:cstheme="minorHAnsi"/>
          <w:sz w:val="24"/>
          <w:szCs w:val="24"/>
        </w:rPr>
        <w:t xml:space="preserve"> por instrucciones directas del Consejo Unificado de las Edes (CUEDES)</w:t>
      </w:r>
      <w:r>
        <w:rPr>
          <w:rFonts w:cstheme="minorHAnsi"/>
          <w:sz w:val="24"/>
          <w:szCs w:val="24"/>
        </w:rPr>
        <w:t xml:space="preserve"> debido a la naturaleza de sus actividades, razón por la cual </w:t>
      </w:r>
      <w:r>
        <w:t>los resultados expuestos para esta área sólo representan avances</w:t>
      </w:r>
      <w:r>
        <w:rPr>
          <w:rFonts w:cstheme="minorHAnsi"/>
          <w:sz w:val="24"/>
          <w:szCs w:val="24"/>
        </w:rPr>
        <w:t xml:space="preserve">. </w:t>
      </w:r>
    </w:p>
    <w:p w14:paraId="0D50C70E" w14:textId="77777777" w:rsidR="00893057" w:rsidRDefault="00893057" w:rsidP="000A14C8">
      <w:pPr>
        <w:spacing w:after="0" w:line="240" w:lineRule="auto"/>
        <w:jc w:val="both"/>
        <w:rPr>
          <w:rFonts w:cstheme="minorHAnsi"/>
          <w:sz w:val="24"/>
          <w:szCs w:val="24"/>
        </w:rPr>
      </w:pPr>
    </w:p>
    <w:p w14:paraId="4BB919FA" w14:textId="20238277" w:rsidR="00B86F4C" w:rsidRPr="005764FB" w:rsidRDefault="00B86F4C" w:rsidP="000A14C8">
      <w:pPr>
        <w:spacing w:after="0" w:line="240" w:lineRule="auto"/>
        <w:jc w:val="both"/>
        <w:rPr>
          <w:rFonts w:cstheme="minorHAnsi"/>
          <w:sz w:val="24"/>
          <w:szCs w:val="24"/>
        </w:rPr>
      </w:pPr>
      <w:r w:rsidRPr="00B86F4C">
        <w:rPr>
          <w:rFonts w:cstheme="minorHAnsi"/>
          <w:sz w:val="24"/>
          <w:szCs w:val="24"/>
        </w:rPr>
        <w:t>A continuación, se muestra</w:t>
      </w:r>
      <w:r w:rsidR="00A54956">
        <w:rPr>
          <w:rFonts w:cstheme="minorHAnsi"/>
          <w:sz w:val="24"/>
          <w:szCs w:val="24"/>
        </w:rPr>
        <w:t xml:space="preserve"> el avance d</w:t>
      </w:r>
      <w:r w:rsidR="00C9127C">
        <w:rPr>
          <w:rFonts w:cstheme="minorHAnsi"/>
          <w:sz w:val="24"/>
          <w:szCs w:val="24"/>
        </w:rPr>
        <w:t>el cumplimiento</w:t>
      </w:r>
      <w:r w:rsidRPr="00B86F4C">
        <w:rPr>
          <w:rFonts w:cstheme="minorHAnsi"/>
          <w:sz w:val="24"/>
          <w:szCs w:val="24"/>
        </w:rPr>
        <w:t xml:space="preserve"> de los indicadores de resultados de la dirección:</w:t>
      </w:r>
    </w:p>
    <w:tbl>
      <w:tblPr>
        <w:tblStyle w:val="Tablaconcuadrcula5oscura-nfasis56"/>
        <w:tblpPr w:leftFromText="141" w:rightFromText="141" w:vertAnchor="text" w:horzAnchor="page" w:tblpX="1687" w:tblpY="214"/>
        <w:tblW w:w="9184"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4790"/>
        <w:gridCol w:w="1417"/>
        <w:gridCol w:w="1418"/>
        <w:gridCol w:w="1559"/>
      </w:tblGrid>
      <w:tr w:rsidR="006950BA" w:rsidRPr="00EB71B0" w14:paraId="136C6325" w14:textId="77777777" w:rsidTr="00C9127C">
        <w:trPr>
          <w:cnfStyle w:val="100000000000" w:firstRow="1" w:lastRow="0" w:firstColumn="0" w:lastColumn="0" w:oddVBand="0" w:evenVBand="0" w:oddHBand="0"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790"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7B97E43C" w14:textId="77777777" w:rsidR="00643C28" w:rsidRPr="00901C24" w:rsidRDefault="00643C28" w:rsidP="00C9127C">
            <w:pPr>
              <w:spacing w:before="40" w:after="40"/>
              <w:contextualSpacing/>
              <w:rPr>
                <w:rFonts w:eastAsia="Times New Roman" w:cstheme="minorHAnsi"/>
                <w:sz w:val="24"/>
                <w:szCs w:val="24"/>
                <w:lang w:eastAsia="es-DO"/>
              </w:rPr>
            </w:pPr>
            <w:r w:rsidRPr="00901C24">
              <w:rPr>
                <w:rFonts w:eastAsia="Times New Roman" w:cstheme="minorHAnsi"/>
                <w:sz w:val="24"/>
                <w:szCs w:val="24"/>
                <w:lang w:eastAsia="es-DO"/>
              </w:rPr>
              <w:t>Indicadores</w:t>
            </w:r>
          </w:p>
        </w:tc>
        <w:tc>
          <w:tcPr>
            <w:tcW w:w="1417"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noWrap/>
            <w:vAlign w:val="center"/>
            <w:hideMark/>
          </w:tcPr>
          <w:p w14:paraId="0D1BD35A" w14:textId="77777777" w:rsidR="00643C28" w:rsidRPr="00D64EEA" w:rsidRDefault="00643C28" w:rsidP="00C9127C">
            <w:pPr>
              <w:spacing w:before="40" w:after="40"/>
              <w:contextualSpacing/>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Marzo</w:t>
            </w:r>
          </w:p>
        </w:tc>
        <w:tc>
          <w:tcPr>
            <w:tcW w:w="1418"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7F87D96A" w14:textId="77777777" w:rsidR="00643C28" w:rsidRPr="00901C24" w:rsidRDefault="00643C28" w:rsidP="00C9127C">
            <w:pPr>
              <w:spacing w:before="40" w:after="40"/>
              <w:contextualSpacing/>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Acumulado T1</w:t>
            </w:r>
          </w:p>
        </w:tc>
        <w:tc>
          <w:tcPr>
            <w:tcW w:w="1559" w:type="dxa"/>
            <w:tcBorders>
              <w:top w:val="single" w:sz="24" w:space="0" w:color="FFFFFF" w:themeColor="background1"/>
              <w:left w:val="single" w:sz="24" w:space="0" w:color="FFFFFF" w:themeColor="background1"/>
              <w:bottom w:val="single" w:sz="24" w:space="0" w:color="FFFFFF" w:themeColor="background1"/>
              <w:right w:val="single" w:sz="24" w:space="0" w:color="FFFFFF" w:themeColor="background1"/>
            </w:tcBorders>
            <w:shd w:val="clear" w:color="auto" w:fill="002060"/>
            <w:hideMark/>
          </w:tcPr>
          <w:p w14:paraId="19ACC0C7" w14:textId="77777777" w:rsidR="00643C28" w:rsidRPr="00901C24" w:rsidRDefault="00643C28" w:rsidP="00C9127C">
            <w:pPr>
              <w:spacing w:before="40" w:after="40"/>
              <w:contextualSpacing/>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Acumulado Año</w:t>
            </w:r>
          </w:p>
        </w:tc>
      </w:tr>
      <w:tr w:rsidR="00643C28" w:rsidRPr="00EB71B0" w14:paraId="2951ABB6" w14:textId="77777777" w:rsidTr="00C9127C">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790" w:type="dxa"/>
            <w:tcBorders>
              <w:top w:val="single" w:sz="24" w:space="0" w:color="FFFFFF" w:themeColor="background1"/>
              <w:left w:val="single" w:sz="24" w:space="0" w:color="FFFFFF" w:themeColor="background1"/>
            </w:tcBorders>
            <w:shd w:val="clear" w:color="auto" w:fill="002060"/>
            <w:vAlign w:val="center"/>
          </w:tcPr>
          <w:p w14:paraId="4024358B" w14:textId="49343E86" w:rsidR="00643C28" w:rsidRPr="00901C24" w:rsidRDefault="00643C28" w:rsidP="00EE5536">
            <w:pPr>
              <w:spacing w:before="120" w:after="120" w:line="276" w:lineRule="auto"/>
              <w:rPr>
                <w:rFonts w:cstheme="minorHAnsi"/>
                <w:sz w:val="24"/>
                <w:szCs w:val="24"/>
              </w:rPr>
            </w:pPr>
            <w:r w:rsidRPr="00901C24">
              <w:rPr>
                <w:rFonts w:cstheme="minorHAnsi"/>
                <w:sz w:val="24"/>
                <w:szCs w:val="24"/>
              </w:rPr>
              <w:t xml:space="preserve">Ejecución </w:t>
            </w:r>
            <w:r w:rsidR="009923F7">
              <w:rPr>
                <w:rFonts w:cstheme="minorHAnsi"/>
                <w:sz w:val="24"/>
                <w:szCs w:val="24"/>
              </w:rPr>
              <w:t xml:space="preserve">del </w:t>
            </w:r>
            <w:r w:rsidRPr="00901C24">
              <w:rPr>
                <w:rFonts w:cstheme="minorHAnsi"/>
                <w:sz w:val="24"/>
                <w:szCs w:val="24"/>
              </w:rPr>
              <w:t>Plan Auditoría (Comercial y Técnica)</w:t>
            </w:r>
          </w:p>
        </w:tc>
        <w:tc>
          <w:tcPr>
            <w:tcW w:w="1417" w:type="dxa"/>
            <w:tcBorders>
              <w:top w:val="single" w:sz="24" w:space="0" w:color="FFFFFF" w:themeColor="background1"/>
            </w:tcBorders>
            <w:shd w:val="clear" w:color="auto" w:fill="BDD6EE" w:themeFill="accent1" w:themeFillTint="66"/>
            <w:noWrap/>
            <w:vAlign w:val="center"/>
          </w:tcPr>
          <w:p w14:paraId="4826EAB0"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100.00%</w:t>
            </w:r>
          </w:p>
        </w:tc>
        <w:tc>
          <w:tcPr>
            <w:tcW w:w="1418" w:type="dxa"/>
            <w:tcBorders>
              <w:top w:val="single" w:sz="24" w:space="0" w:color="FFFFFF" w:themeColor="background1"/>
            </w:tcBorders>
            <w:shd w:val="clear" w:color="auto" w:fill="BDD6EE" w:themeFill="accent1" w:themeFillTint="66"/>
            <w:noWrap/>
            <w:vAlign w:val="center"/>
          </w:tcPr>
          <w:p w14:paraId="18064FEF"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100.00%</w:t>
            </w:r>
          </w:p>
        </w:tc>
        <w:tc>
          <w:tcPr>
            <w:tcW w:w="1559" w:type="dxa"/>
            <w:tcBorders>
              <w:top w:val="single" w:sz="24" w:space="0" w:color="FFFFFF" w:themeColor="background1"/>
            </w:tcBorders>
            <w:shd w:val="clear" w:color="auto" w:fill="BDD6EE" w:themeFill="accent1" w:themeFillTint="66"/>
            <w:noWrap/>
            <w:vAlign w:val="center"/>
          </w:tcPr>
          <w:p w14:paraId="4535502D"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25.00%</w:t>
            </w:r>
          </w:p>
        </w:tc>
      </w:tr>
      <w:tr w:rsidR="00643C28" w:rsidRPr="00EB71B0" w14:paraId="60DE320B" w14:textId="77777777" w:rsidTr="00C9127C">
        <w:trPr>
          <w:trHeight w:val="680"/>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3D352508" w14:textId="7160AE15" w:rsidR="00643C28" w:rsidRPr="00901C24" w:rsidRDefault="00643C28" w:rsidP="00EE5536">
            <w:pPr>
              <w:spacing w:before="120" w:after="120" w:line="276" w:lineRule="auto"/>
              <w:rPr>
                <w:rFonts w:cstheme="minorHAnsi"/>
                <w:sz w:val="24"/>
                <w:szCs w:val="24"/>
              </w:rPr>
            </w:pPr>
            <w:r w:rsidRPr="00901C24">
              <w:rPr>
                <w:rFonts w:cstheme="minorHAnsi"/>
                <w:sz w:val="24"/>
                <w:szCs w:val="24"/>
              </w:rPr>
              <w:t xml:space="preserve">% Cierre </w:t>
            </w:r>
            <w:r w:rsidR="009923F7">
              <w:rPr>
                <w:rFonts w:cstheme="minorHAnsi"/>
                <w:sz w:val="24"/>
                <w:szCs w:val="24"/>
              </w:rPr>
              <w:t xml:space="preserve">de </w:t>
            </w:r>
            <w:r w:rsidRPr="00901C24">
              <w:rPr>
                <w:rFonts w:cstheme="minorHAnsi"/>
                <w:sz w:val="24"/>
                <w:szCs w:val="24"/>
              </w:rPr>
              <w:t>oportunidades de mejora con nivel</w:t>
            </w:r>
            <w:r w:rsidR="00473774">
              <w:rPr>
                <w:rFonts w:cstheme="minorHAnsi"/>
                <w:sz w:val="24"/>
                <w:szCs w:val="24"/>
              </w:rPr>
              <w:t xml:space="preserve"> de</w:t>
            </w:r>
            <w:r w:rsidRPr="00901C24">
              <w:rPr>
                <w:rFonts w:cstheme="minorHAnsi"/>
                <w:sz w:val="24"/>
                <w:szCs w:val="24"/>
              </w:rPr>
              <w:t xml:space="preserve"> riesgo alto</w:t>
            </w:r>
          </w:p>
        </w:tc>
        <w:tc>
          <w:tcPr>
            <w:tcW w:w="1417" w:type="dxa"/>
            <w:shd w:val="clear" w:color="auto" w:fill="BDD6EE" w:themeFill="accent1" w:themeFillTint="66"/>
            <w:noWrap/>
            <w:vAlign w:val="center"/>
          </w:tcPr>
          <w:p w14:paraId="3ADA7B6C"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89.00%</w:t>
            </w:r>
          </w:p>
        </w:tc>
        <w:tc>
          <w:tcPr>
            <w:tcW w:w="1418" w:type="dxa"/>
            <w:shd w:val="clear" w:color="auto" w:fill="BDD6EE" w:themeFill="accent1" w:themeFillTint="66"/>
            <w:noWrap/>
            <w:vAlign w:val="center"/>
          </w:tcPr>
          <w:p w14:paraId="6ABDBE11"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96.33%</w:t>
            </w:r>
          </w:p>
        </w:tc>
        <w:tc>
          <w:tcPr>
            <w:tcW w:w="1559" w:type="dxa"/>
            <w:shd w:val="clear" w:color="auto" w:fill="BDD6EE" w:themeFill="accent1" w:themeFillTint="66"/>
            <w:noWrap/>
            <w:vAlign w:val="center"/>
          </w:tcPr>
          <w:p w14:paraId="0C31783B"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24.08%</w:t>
            </w:r>
          </w:p>
        </w:tc>
      </w:tr>
      <w:tr w:rsidR="00643C28" w:rsidRPr="00EB71B0" w14:paraId="30B43951" w14:textId="77777777" w:rsidTr="00C9127C">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4732BC31" w14:textId="1EA91198" w:rsidR="00643C28" w:rsidRPr="00901C24" w:rsidRDefault="00643C28" w:rsidP="00EE5536">
            <w:pPr>
              <w:spacing w:before="120" w:after="120" w:line="276" w:lineRule="auto"/>
              <w:rPr>
                <w:rFonts w:cstheme="minorHAnsi"/>
                <w:b w:val="0"/>
                <w:bCs w:val="0"/>
                <w:sz w:val="24"/>
                <w:szCs w:val="24"/>
              </w:rPr>
            </w:pPr>
            <w:r w:rsidRPr="00901C24">
              <w:rPr>
                <w:rFonts w:cstheme="minorHAnsi"/>
                <w:sz w:val="24"/>
                <w:szCs w:val="24"/>
              </w:rPr>
              <w:t>Ejecución</w:t>
            </w:r>
            <w:r w:rsidR="009923F7">
              <w:rPr>
                <w:rFonts w:cstheme="minorHAnsi"/>
                <w:sz w:val="24"/>
                <w:szCs w:val="24"/>
              </w:rPr>
              <w:t xml:space="preserve"> del </w:t>
            </w:r>
            <w:r w:rsidRPr="00901C24">
              <w:rPr>
                <w:rFonts w:cstheme="minorHAnsi"/>
                <w:sz w:val="24"/>
                <w:szCs w:val="24"/>
              </w:rPr>
              <w:t>Plan Auditoría (Sistemas</w:t>
            </w:r>
            <w:r w:rsidR="00643924">
              <w:rPr>
                <w:rFonts w:cstheme="minorHAnsi"/>
                <w:sz w:val="24"/>
                <w:szCs w:val="24"/>
              </w:rPr>
              <w:t xml:space="preserve"> Informáticos</w:t>
            </w:r>
            <w:r w:rsidRPr="00901C24">
              <w:rPr>
                <w:rFonts w:cstheme="minorHAnsi"/>
                <w:sz w:val="24"/>
                <w:szCs w:val="24"/>
              </w:rPr>
              <w:t>)</w:t>
            </w:r>
          </w:p>
        </w:tc>
        <w:tc>
          <w:tcPr>
            <w:tcW w:w="1417" w:type="dxa"/>
            <w:shd w:val="clear" w:color="auto" w:fill="BDD6EE" w:themeFill="accent1" w:themeFillTint="66"/>
            <w:noWrap/>
            <w:vAlign w:val="center"/>
          </w:tcPr>
          <w:p w14:paraId="006A88BC"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100.00%</w:t>
            </w:r>
          </w:p>
        </w:tc>
        <w:tc>
          <w:tcPr>
            <w:tcW w:w="1418" w:type="dxa"/>
            <w:shd w:val="clear" w:color="auto" w:fill="BDD6EE" w:themeFill="accent1" w:themeFillTint="66"/>
            <w:noWrap/>
            <w:vAlign w:val="center"/>
          </w:tcPr>
          <w:p w14:paraId="120C3B1D"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100.00%</w:t>
            </w:r>
          </w:p>
        </w:tc>
        <w:tc>
          <w:tcPr>
            <w:tcW w:w="1559" w:type="dxa"/>
            <w:shd w:val="clear" w:color="auto" w:fill="BDD6EE" w:themeFill="accent1" w:themeFillTint="66"/>
            <w:noWrap/>
            <w:vAlign w:val="center"/>
          </w:tcPr>
          <w:p w14:paraId="7A447E75"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25.00%</w:t>
            </w:r>
          </w:p>
        </w:tc>
      </w:tr>
      <w:tr w:rsidR="00643C28" w:rsidRPr="00EB71B0" w14:paraId="17636C57" w14:textId="77777777" w:rsidTr="00C9127C">
        <w:trPr>
          <w:trHeight w:val="680"/>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0D079C64" w14:textId="7341F50D" w:rsidR="00643C28" w:rsidRPr="00901C24" w:rsidRDefault="00643C28" w:rsidP="00EE5536">
            <w:pPr>
              <w:spacing w:before="120" w:after="120" w:line="276" w:lineRule="auto"/>
              <w:rPr>
                <w:rFonts w:cstheme="minorHAnsi"/>
                <w:sz w:val="24"/>
                <w:szCs w:val="24"/>
              </w:rPr>
            </w:pPr>
            <w:r w:rsidRPr="00901C24">
              <w:rPr>
                <w:rFonts w:cstheme="minorHAnsi"/>
                <w:sz w:val="24"/>
                <w:szCs w:val="24"/>
              </w:rPr>
              <w:t>% Cierre oportunidades de mejora con nivel riesgo alto</w:t>
            </w:r>
          </w:p>
        </w:tc>
        <w:tc>
          <w:tcPr>
            <w:tcW w:w="1417" w:type="dxa"/>
            <w:shd w:val="clear" w:color="auto" w:fill="BDD6EE" w:themeFill="accent1" w:themeFillTint="66"/>
            <w:noWrap/>
            <w:vAlign w:val="center"/>
          </w:tcPr>
          <w:p w14:paraId="78075223"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41.00%</w:t>
            </w:r>
          </w:p>
        </w:tc>
        <w:tc>
          <w:tcPr>
            <w:tcW w:w="1418" w:type="dxa"/>
            <w:shd w:val="clear" w:color="auto" w:fill="BDD6EE" w:themeFill="accent1" w:themeFillTint="66"/>
            <w:noWrap/>
            <w:vAlign w:val="center"/>
          </w:tcPr>
          <w:p w14:paraId="4BE6F031"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75.00%</w:t>
            </w:r>
          </w:p>
        </w:tc>
        <w:tc>
          <w:tcPr>
            <w:tcW w:w="1559" w:type="dxa"/>
            <w:shd w:val="clear" w:color="auto" w:fill="BDD6EE" w:themeFill="accent1" w:themeFillTint="66"/>
            <w:noWrap/>
            <w:vAlign w:val="center"/>
          </w:tcPr>
          <w:p w14:paraId="75995BCB"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18.75%</w:t>
            </w:r>
          </w:p>
        </w:tc>
      </w:tr>
      <w:tr w:rsidR="00643C28" w:rsidRPr="00EB71B0" w14:paraId="31044537" w14:textId="77777777" w:rsidTr="00C9127C">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5C40072B" w14:textId="3B9DBAF5" w:rsidR="00643C28" w:rsidRPr="00901C24" w:rsidRDefault="00643C28" w:rsidP="00EE5536">
            <w:pPr>
              <w:spacing w:before="120" w:after="120" w:line="276" w:lineRule="auto"/>
              <w:rPr>
                <w:rFonts w:cstheme="minorHAnsi"/>
                <w:sz w:val="24"/>
                <w:szCs w:val="24"/>
              </w:rPr>
            </w:pPr>
            <w:r w:rsidRPr="00901C24">
              <w:rPr>
                <w:rFonts w:cstheme="minorHAnsi"/>
                <w:sz w:val="24"/>
                <w:szCs w:val="24"/>
              </w:rPr>
              <w:t>Ejecución</w:t>
            </w:r>
            <w:r w:rsidR="009923F7">
              <w:rPr>
                <w:rFonts w:cstheme="minorHAnsi"/>
                <w:sz w:val="24"/>
                <w:szCs w:val="24"/>
              </w:rPr>
              <w:t xml:space="preserve"> del</w:t>
            </w:r>
            <w:r w:rsidRPr="00901C24">
              <w:rPr>
                <w:rFonts w:cstheme="minorHAnsi"/>
                <w:sz w:val="24"/>
                <w:szCs w:val="24"/>
              </w:rPr>
              <w:t xml:space="preserve"> Plan Auditoría (</w:t>
            </w:r>
            <w:r w:rsidR="00EE5536">
              <w:rPr>
                <w:rFonts w:cstheme="minorHAnsi"/>
                <w:sz w:val="24"/>
                <w:szCs w:val="24"/>
              </w:rPr>
              <w:t xml:space="preserve">Administrativa y </w:t>
            </w:r>
            <w:r w:rsidRPr="00901C24">
              <w:rPr>
                <w:rFonts w:cstheme="minorHAnsi"/>
                <w:sz w:val="24"/>
                <w:szCs w:val="24"/>
              </w:rPr>
              <w:t>Financiera)</w:t>
            </w:r>
          </w:p>
        </w:tc>
        <w:tc>
          <w:tcPr>
            <w:tcW w:w="1417" w:type="dxa"/>
            <w:shd w:val="clear" w:color="auto" w:fill="BDD6EE" w:themeFill="accent1" w:themeFillTint="66"/>
            <w:noWrap/>
            <w:vAlign w:val="center"/>
          </w:tcPr>
          <w:p w14:paraId="1F5FD3FD"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100.00%</w:t>
            </w:r>
          </w:p>
        </w:tc>
        <w:tc>
          <w:tcPr>
            <w:tcW w:w="1418" w:type="dxa"/>
            <w:shd w:val="clear" w:color="auto" w:fill="BDD6EE" w:themeFill="accent1" w:themeFillTint="66"/>
            <w:noWrap/>
            <w:vAlign w:val="center"/>
          </w:tcPr>
          <w:p w14:paraId="3A5462CF"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100.00%</w:t>
            </w:r>
          </w:p>
        </w:tc>
        <w:tc>
          <w:tcPr>
            <w:tcW w:w="1559" w:type="dxa"/>
            <w:shd w:val="clear" w:color="auto" w:fill="BDD6EE" w:themeFill="accent1" w:themeFillTint="66"/>
            <w:noWrap/>
            <w:vAlign w:val="center"/>
          </w:tcPr>
          <w:p w14:paraId="525F6721"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25.00%</w:t>
            </w:r>
          </w:p>
        </w:tc>
      </w:tr>
      <w:tr w:rsidR="00643C28" w:rsidRPr="00EB71B0" w14:paraId="3B50954F" w14:textId="77777777" w:rsidTr="00C9127C">
        <w:trPr>
          <w:trHeight w:val="680"/>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0BE01BDC" w14:textId="18C8F87A" w:rsidR="00643C28" w:rsidRPr="00901C24" w:rsidRDefault="00643C28" w:rsidP="00EE5536">
            <w:pPr>
              <w:spacing w:before="120" w:after="120" w:line="276" w:lineRule="auto"/>
              <w:rPr>
                <w:rFonts w:cstheme="minorHAnsi"/>
                <w:sz w:val="24"/>
                <w:szCs w:val="24"/>
              </w:rPr>
            </w:pPr>
            <w:r w:rsidRPr="00901C24">
              <w:rPr>
                <w:rFonts w:cstheme="minorHAnsi"/>
                <w:sz w:val="24"/>
                <w:szCs w:val="24"/>
              </w:rPr>
              <w:t xml:space="preserve">% Cierre </w:t>
            </w:r>
            <w:r w:rsidR="009923F7">
              <w:rPr>
                <w:rFonts w:cstheme="minorHAnsi"/>
                <w:sz w:val="24"/>
                <w:szCs w:val="24"/>
              </w:rPr>
              <w:t xml:space="preserve">de </w:t>
            </w:r>
            <w:r w:rsidRPr="00901C24">
              <w:rPr>
                <w:rFonts w:cstheme="minorHAnsi"/>
                <w:sz w:val="24"/>
                <w:szCs w:val="24"/>
              </w:rPr>
              <w:t>oportunidades de mejora con nivel de riesgo alto</w:t>
            </w:r>
          </w:p>
        </w:tc>
        <w:tc>
          <w:tcPr>
            <w:tcW w:w="1417" w:type="dxa"/>
            <w:shd w:val="clear" w:color="auto" w:fill="BDD6EE" w:themeFill="accent1" w:themeFillTint="66"/>
            <w:noWrap/>
            <w:vAlign w:val="center"/>
          </w:tcPr>
          <w:p w14:paraId="2F998856"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0.00%</w:t>
            </w:r>
          </w:p>
        </w:tc>
        <w:tc>
          <w:tcPr>
            <w:tcW w:w="1418" w:type="dxa"/>
            <w:shd w:val="clear" w:color="auto" w:fill="BDD6EE" w:themeFill="accent1" w:themeFillTint="66"/>
            <w:noWrap/>
            <w:vAlign w:val="center"/>
          </w:tcPr>
          <w:p w14:paraId="301014AC"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0.00%</w:t>
            </w:r>
          </w:p>
        </w:tc>
        <w:tc>
          <w:tcPr>
            <w:tcW w:w="1559" w:type="dxa"/>
            <w:shd w:val="clear" w:color="auto" w:fill="BDD6EE" w:themeFill="accent1" w:themeFillTint="66"/>
            <w:noWrap/>
            <w:vAlign w:val="center"/>
          </w:tcPr>
          <w:p w14:paraId="73F5E49F"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0.00%</w:t>
            </w:r>
          </w:p>
        </w:tc>
      </w:tr>
      <w:tr w:rsidR="00643C28" w:rsidRPr="00EB71B0" w14:paraId="050D73B6" w14:textId="77777777" w:rsidTr="00C9127C">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1D7CC0C2" w14:textId="14F3A361" w:rsidR="00643C28" w:rsidRPr="00901C24" w:rsidRDefault="00643C28" w:rsidP="00EE5536">
            <w:pPr>
              <w:spacing w:before="120" w:after="120" w:line="276" w:lineRule="auto"/>
              <w:rPr>
                <w:rFonts w:cstheme="minorHAnsi"/>
                <w:sz w:val="24"/>
                <w:szCs w:val="24"/>
              </w:rPr>
            </w:pPr>
            <w:r w:rsidRPr="00901C24">
              <w:rPr>
                <w:rFonts w:cstheme="minorHAnsi"/>
                <w:sz w:val="24"/>
                <w:szCs w:val="24"/>
              </w:rPr>
              <w:t xml:space="preserve">Ejecución </w:t>
            </w:r>
            <w:r w:rsidR="009923F7">
              <w:rPr>
                <w:rFonts w:cstheme="minorHAnsi"/>
                <w:sz w:val="24"/>
                <w:szCs w:val="24"/>
              </w:rPr>
              <w:t xml:space="preserve">del </w:t>
            </w:r>
            <w:r w:rsidRPr="00901C24">
              <w:rPr>
                <w:rFonts w:cstheme="minorHAnsi"/>
                <w:sz w:val="24"/>
                <w:szCs w:val="24"/>
              </w:rPr>
              <w:t>Plan Auditoría (</w:t>
            </w:r>
            <w:r w:rsidR="00EE5536">
              <w:rPr>
                <w:rFonts w:cstheme="minorHAnsi"/>
                <w:sz w:val="24"/>
                <w:szCs w:val="24"/>
              </w:rPr>
              <w:t xml:space="preserve">Auditoría de </w:t>
            </w:r>
            <w:r w:rsidRPr="00901C24">
              <w:rPr>
                <w:rFonts w:cstheme="minorHAnsi"/>
                <w:sz w:val="24"/>
                <w:szCs w:val="24"/>
              </w:rPr>
              <w:t>Procesos)</w:t>
            </w:r>
          </w:p>
        </w:tc>
        <w:tc>
          <w:tcPr>
            <w:tcW w:w="1417" w:type="dxa"/>
            <w:shd w:val="clear" w:color="auto" w:fill="BDD6EE" w:themeFill="accent1" w:themeFillTint="66"/>
            <w:noWrap/>
            <w:vAlign w:val="center"/>
          </w:tcPr>
          <w:p w14:paraId="55FB89C6"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100.00%</w:t>
            </w:r>
          </w:p>
        </w:tc>
        <w:tc>
          <w:tcPr>
            <w:tcW w:w="1418" w:type="dxa"/>
            <w:shd w:val="clear" w:color="auto" w:fill="BDD6EE" w:themeFill="accent1" w:themeFillTint="66"/>
            <w:noWrap/>
            <w:vAlign w:val="center"/>
          </w:tcPr>
          <w:p w14:paraId="2DE14CB8"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100.00%</w:t>
            </w:r>
          </w:p>
        </w:tc>
        <w:tc>
          <w:tcPr>
            <w:tcW w:w="1559" w:type="dxa"/>
            <w:shd w:val="clear" w:color="auto" w:fill="BDD6EE" w:themeFill="accent1" w:themeFillTint="66"/>
            <w:noWrap/>
            <w:vAlign w:val="center"/>
          </w:tcPr>
          <w:p w14:paraId="3748F5E0" w14:textId="77777777" w:rsidR="00643C28" w:rsidRPr="00901C24" w:rsidRDefault="00643C28" w:rsidP="00473774">
            <w:pPr>
              <w:spacing w:before="40" w:after="40" w:line="276" w:lineRule="auto"/>
              <w:contextualSpacing/>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25.00%</w:t>
            </w:r>
          </w:p>
        </w:tc>
      </w:tr>
      <w:tr w:rsidR="00643C28" w:rsidRPr="00EB71B0" w14:paraId="20DC1476" w14:textId="77777777" w:rsidTr="00C9127C">
        <w:trPr>
          <w:trHeight w:val="680"/>
        </w:trPr>
        <w:tc>
          <w:tcPr>
            <w:cnfStyle w:val="001000000000" w:firstRow="0" w:lastRow="0" w:firstColumn="1" w:lastColumn="0" w:oddVBand="0" w:evenVBand="0" w:oddHBand="0" w:evenHBand="0" w:firstRowFirstColumn="0" w:firstRowLastColumn="0" w:lastRowFirstColumn="0" w:lastRowLastColumn="0"/>
            <w:tcW w:w="4790" w:type="dxa"/>
            <w:tcBorders>
              <w:left w:val="single" w:sz="24" w:space="0" w:color="FFFFFF" w:themeColor="background1"/>
            </w:tcBorders>
            <w:shd w:val="clear" w:color="auto" w:fill="002060"/>
            <w:vAlign w:val="center"/>
          </w:tcPr>
          <w:p w14:paraId="701CBEB8" w14:textId="7576A6FF" w:rsidR="00643C28" w:rsidRPr="00901C24" w:rsidRDefault="00643C28" w:rsidP="00EE5536">
            <w:pPr>
              <w:spacing w:before="120" w:after="120" w:line="276" w:lineRule="auto"/>
              <w:rPr>
                <w:rFonts w:cstheme="minorHAnsi"/>
                <w:sz w:val="24"/>
                <w:szCs w:val="24"/>
              </w:rPr>
            </w:pPr>
            <w:r w:rsidRPr="00901C24">
              <w:rPr>
                <w:rFonts w:cstheme="minorHAnsi"/>
                <w:sz w:val="24"/>
                <w:szCs w:val="24"/>
              </w:rPr>
              <w:t>% Cierre</w:t>
            </w:r>
            <w:r w:rsidR="009923F7">
              <w:rPr>
                <w:rFonts w:cstheme="minorHAnsi"/>
                <w:sz w:val="24"/>
                <w:szCs w:val="24"/>
              </w:rPr>
              <w:t xml:space="preserve"> de</w:t>
            </w:r>
            <w:r w:rsidRPr="00901C24">
              <w:rPr>
                <w:rFonts w:cstheme="minorHAnsi"/>
                <w:sz w:val="24"/>
                <w:szCs w:val="24"/>
              </w:rPr>
              <w:t xml:space="preserve"> oportunidades de mejora con nivel </w:t>
            </w:r>
            <w:r w:rsidR="00473774">
              <w:rPr>
                <w:rFonts w:cstheme="minorHAnsi"/>
                <w:sz w:val="24"/>
                <w:szCs w:val="24"/>
              </w:rPr>
              <w:t xml:space="preserve">de </w:t>
            </w:r>
            <w:r w:rsidRPr="00901C24">
              <w:rPr>
                <w:rFonts w:cstheme="minorHAnsi"/>
                <w:sz w:val="24"/>
                <w:szCs w:val="24"/>
              </w:rPr>
              <w:t>riesgo alto</w:t>
            </w:r>
          </w:p>
        </w:tc>
        <w:tc>
          <w:tcPr>
            <w:tcW w:w="1417" w:type="dxa"/>
            <w:shd w:val="clear" w:color="auto" w:fill="BDD6EE" w:themeFill="accent1" w:themeFillTint="66"/>
            <w:noWrap/>
            <w:vAlign w:val="center"/>
          </w:tcPr>
          <w:p w14:paraId="19CD7C20"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0.00%</w:t>
            </w:r>
          </w:p>
        </w:tc>
        <w:tc>
          <w:tcPr>
            <w:tcW w:w="1418" w:type="dxa"/>
            <w:shd w:val="clear" w:color="auto" w:fill="BDD6EE" w:themeFill="accent1" w:themeFillTint="66"/>
            <w:noWrap/>
            <w:vAlign w:val="center"/>
          </w:tcPr>
          <w:p w14:paraId="7B1FA506"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0.00%</w:t>
            </w:r>
          </w:p>
        </w:tc>
        <w:tc>
          <w:tcPr>
            <w:tcW w:w="1559" w:type="dxa"/>
            <w:shd w:val="clear" w:color="auto" w:fill="BDD6EE" w:themeFill="accent1" w:themeFillTint="66"/>
            <w:noWrap/>
            <w:vAlign w:val="center"/>
          </w:tcPr>
          <w:p w14:paraId="080AC960" w14:textId="77777777" w:rsidR="00643C28" w:rsidRPr="00901C24" w:rsidRDefault="00643C28" w:rsidP="00473774">
            <w:pPr>
              <w:spacing w:before="40" w:after="40" w:line="276" w:lineRule="auto"/>
              <w:contextualSpacing/>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01C24">
              <w:rPr>
                <w:rFonts w:eastAsia="Times New Roman" w:cstheme="minorHAnsi"/>
                <w:sz w:val="24"/>
                <w:szCs w:val="24"/>
                <w:lang w:eastAsia="es-DO"/>
              </w:rPr>
              <w:t>0.00%</w:t>
            </w:r>
          </w:p>
        </w:tc>
      </w:tr>
    </w:tbl>
    <w:p w14:paraId="0F8D3C3A" w14:textId="77777777" w:rsidR="00C9127C" w:rsidRDefault="00C9127C" w:rsidP="00EE5536">
      <w:pPr>
        <w:spacing w:after="0" w:line="276" w:lineRule="auto"/>
        <w:jc w:val="both"/>
        <w:rPr>
          <w:rFonts w:cstheme="minorHAnsi"/>
          <w:sz w:val="24"/>
          <w:szCs w:val="24"/>
        </w:rPr>
      </w:pPr>
    </w:p>
    <w:p w14:paraId="613C933C" w14:textId="77777777" w:rsidR="00C9127C" w:rsidRDefault="00C9127C" w:rsidP="00C9127C">
      <w:pPr>
        <w:spacing w:before="120" w:after="120" w:line="276" w:lineRule="auto"/>
        <w:jc w:val="both"/>
        <w:rPr>
          <w:rFonts w:cstheme="minorHAnsi"/>
          <w:sz w:val="24"/>
          <w:szCs w:val="24"/>
        </w:rPr>
      </w:pPr>
    </w:p>
    <w:p w14:paraId="73674795" w14:textId="77777777" w:rsidR="00C9127C" w:rsidRDefault="00C9127C" w:rsidP="00C9127C">
      <w:pPr>
        <w:spacing w:before="120" w:after="120" w:line="276" w:lineRule="auto"/>
        <w:jc w:val="both"/>
        <w:rPr>
          <w:rFonts w:cstheme="minorHAnsi"/>
          <w:sz w:val="24"/>
          <w:szCs w:val="24"/>
        </w:rPr>
      </w:pPr>
    </w:p>
    <w:p w14:paraId="6922FEE9" w14:textId="43D5AC02" w:rsidR="00FB3418" w:rsidRDefault="00FB3418" w:rsidP="00C9127C">
      <w:pPr>
        <w:spacing w:before="120" w:after="120" w:line="276" w:lineRule="auto"/>
        <w:jc w:val="both"/>
        <w:rPr>
          <w:rFonts w:cstheme="minorHAnsi"/>
          <w:sz w:val="24"/>
          <w:szCs w:val="24"/>
        </w:rPr>
      </w:pPr>
      <w:r>
        <w:rPr>
          <w:rFonts w:cstheme="minorHAnsi"/>
          <w:sz w:val="24"/>
          <w:szCs w:val="24"/>
        </w:rPr>
        <w:t>E</w:t>
      </w:r>
      <w:r w:rsidRPr="00B4330C">
        <w:rPr>
          <w:rFonts w:cstheme="minorHAnsi"/>
          <w:sz w:val="24"/>
          <w:szCs w:val="24"/>
        </w:rPr>
        <w:t xml:space="preserve">n </w:t>
      </w:r>
      <w:r>
        <w:rPr>
          <w:rFonts w:cstheme="minorHAnsi"/>
          <w:sz w:val="24"/>
          <w:szCs w:val="24"/>
        </w:rPr>
        <w:t xml:space="preserve">el siguiente gráfico se visualiza el avance del cumplimiento del POA de Auditoría de Interna: </w:t>
      </w:r>
    </w:p>
    <w:p w14:paraId="22D8BA14" w14:textId="228D994A" w:rsidR="00F456A1" w:rsidRDefault="00206A44" w:rsidP="00F456A1">
      <w:pPr>
        <w:spacing w:before="120" w:after="120" w:line="360" w:lineRule="auto"/>
        <w:jc w:val="both"/>
        <w:rPr>
          <w:rFonts w:cstheme="minorHAnsi"/>
          <w:sz w:val="24"/>
          <w:szCs w:val="24"/>
        </w:rPr>
      </w:pPr>
      <w:r w:rsidRPr="000967C8">
        <w:rPr>
          <w:noProof/>
          <w:shd w:val="clear" w:color="auto" w:fill="BDD6EE" w:themeFill="accent1" w:themeFillTint="66"/>
          <w:lang w:val="es-ES" w:eastAsia="es-ES"/>
        </w:rPr>
        <w:drawing>
          <wp:inline distT="0" distB="0" distL="0" distR="0" wp14:anchorId="2771A167" wp14:editId="3063A152">
            <wp:extent cx="5781675" cy="2257425"/>
            <wp:effectExtent l="0" t="0" r="0" b="0"/>
            <wp:docPr id="25" name="Gráfico 25">
              <a:extLst xmlns:a="http://schemas.openxmlformats.org/drawingml/2006/main">
                <a:ext uri="{FF2B5EF4-FFF2-40B4-BE49-F238E27FC236}">
                  <a16:creationId xmlns:a16="http://schemas.microsoft.com/office/drawing/2014/main" id="{81ED6F68-CC6F-465D-97B6-DD8AE063842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1FACA50B" w14:textId="3EB994B4" w:rsidR="00EB71B0" w:rsidRPr="00994AAB" w:rsidRDefault="00EB71B0" w:rsidP="00F77031">
      <w:pPr>
        <w:spacing w:before="240" w:after="240" w:line="276" w:lineRule="auto"/>
        <w:jc w:val="both"/>
        <w:rPr>
          <w:sz w:val="24"/>
          <w:szCs w:val="24"/>
        </w:rPr>
      </w:pPr>
      <w:r w:rsidRPr="00994AAB">
        <w:rPr>
          <w:sz w:val="24"/>
          <w:szCs w:val="24"/>
        </w:rPr>
        <w:t xml:space="preserve">A continuación, se comparte una lista de las principales actividades </w:t>
      </w:r>
      <w:r w:rsidR="00604528" w:rsidRPr="00994AAB">
        <w:rPr>
          <w:sz w:val="24"/>
          <w:szCs w:val="24"/>
        </w:rPr>
        <w:t>completadas</w:t>
      </w:r>
      <w:r w:rsidRPr="00994AAB">
        <w:rPr>
          <w:sz w:val="24"/>
          <w:szCs w:val="24"/>
        </w:rPr>
        <w:t xml:space="preserve"> durante el cierre del primer trimestre (enero - marzo) del 2022 por el equipo de Auditoría Interna: </w:t>
      </w:r>
    </w:p>
    <w:tbl>
      <w:tblPr>
        <w:tblStyle w:val="Tabladelista4-nfasis5"/>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949"/>
        <w:gridCol w:w="3118"/>
      </w:tblGrid>
      <w:tr w:rsidR="00616C0B" w:rsidRPr="00985198" w14:paraId="0780B1D2" w14:textId="77777777" w:rsidTr="00697E42">
        <w:trPr>
          <w:cnfStyle w:val="100000000000" w:firstRow="1" w:lastRow="0" w:firstColumn="0" w:lastColumn="0" w:oddVBand="0" w:evenVBand="0" w:oddHBand="0" w:evenHBand="0" w:firstRowFirstColumn="0" w:firstRowLastColumn="0" w:lastRowFirstColumn="0" w:lastRowLastColumn="0"/>
          <w:trHeight w:val="454"/>
          <w:tblHeader/>
        </w:trPr>
        <w:tc>
          <w:tcPr>
            <w:cnfStyle w:val="001000000000" w:firstRow="0" w:lastRow="0" w:firstColumn="1" w:lastColumn="0" w:oddVBand="0" w:evenVBand="0" w:oddHBand="0" w:evenHBand="0" w:firstRowFirstColumn="0" w:firstRowLastColumn="0" w:lastRowFirstColumn="0" w:lastRowLastColumn="0"/>
            <w:tcW w:w="5949" w:type="dxa"/>
            <w:tcBorders>
              <w:top w:val="none" w:sz="0" w:space="0" w:color="auto"/>
              <w:left w:val="none" w:sz="0" w:space="0" w:color="auto"/>
              <w:bottom w:val="none" w:sz="0" w:space="0" w:color="auto"/>
            </w:tcBorders>
            <w:shd w:val="clear" w:color="auto" w:fill="002060"/>
            <w:vAlign w:val="center"/>
            <w:hideMark/>
          </w:tcPr>
          <w:p w14:paraId="6D3BAFA8" w14:textId="77777777" w:rsidR="00616C0B" w:rsidRPr="00994AAB" w:rsidRDefault="00616C0B" w:rsidP="00736B22">
            <w:pPr>
              <w:jc w:val="center"/>
              <w:rPr>
                <w:rFonts w:eastAsia="Times New Roman" w:cstheme="minorHAnsi"/>
                <w:sz w:val="24"/>
                <w:szCs w:val="24"/>
                <w:lang w:eastAsia="es-DO"/>
              </w:rPr>
            </w:pPr>
            <w:r w:rsidRPr="00994AAB">
              <w:rPr>
                <w:rFonts w:eastAsia="Times New Roman" w:cstheme="minorHAnsi"/>
                <w:sz w:val="24"/>
                <w:szCs w:val="24"/>
                <w:lang w:eastAsia="es-DO"/>
              </w:rPr>
              <w:t>Actividad</w:t>
            </w:r>
          </w:p>
        </w:tc>
        <w:tc>
          <w:tcPr>
            <w:tcW w:w="3118" w:type="dxa"/>
            <w:tcBorders>
              <w:top w:val="none" w:sz="0" w:space="0" w:color="auto"/>
              <w:bottom w:val="none" w:sz="0" w:space="0" w:color="auto"/>
              <w:right w:val="none" w:sz="0" w:space="0" w:color="auto"/>
            </w:tcBorders>
            <w:shd w:val="clear" w:color="auto" w:fill="002060"/>
            <w:vAlign w:val="center"/>
            <w:hideMark/>
          </w:tcPr>
          <w:p w14:paraId="25CEBEF6" w14:textId="77777777" w:rsidR="00616C0B" w:rsidRPr="00994AAB" w:rsidRDefault="00616C0B" w:rsidP="00736B22">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Responsable</w:t>
            </w:r>
          </w:p>
        </w:tc>
      </w:tr>
      <w:tr w:rsidR="00616C0B" w:rsidRPr="00985198" w14:paraId="08E1B6E5" w14:textId="77777777" w:rsidTr="00697E4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5949" w:type="dxa"/>
            <w:shd w:val="clear" w:color="auto" w:fill="BDD6EE" w:themeFill="accent1" w:themeFillTint="66"/>
            <w:vAlign w:val="center"/>
          </w:tcPr>
          <w:p w14:paraId="6F327F95" w14:textId="3C32EAC4" w:rsidR="00616C0B" w:rsidRPr="00994AAB" w:rsidRDefault="00616C0B" w:rsidP="002340EB">
            <w:pPr>
              <w:spacing w:line="276" w:lineRule="auto"/>
              <w:jc w:val="both"/>
              <w:rPr>
                <w:rFonts w:cstheme="minorHAnsi"/>
                <w:b w:val="0"/>
                <w:bCs w:val="0"/>
                <w:sz w:val="24"/>
                <w:szCs w:val="24"/>
              </w:rPr>
            </w:pPr>
            <w:r w:rsidRPr="00994AAB">
              <w:rPr>
                <w:rFonts w:cstheme="minorHAnsi"/>
                <w:b w:val="0"/>
                <w:bCs w:val="0"/>
                <w:sz w:val="24"/>
                <w:szCs w:val="24"/>
              </w:rPr>
              <w:t>Seguimiento y cierre de trabajos realizados en el 2021.</w:t>
            </w:r>
          </w:p>
        </w:tc>
        <w:tc>
          <w:tcPr>
            <w:tcW w:w="3118" w:type="dxa"/>
            <w:shd w:val="clear" w:color="auto" w:fill="BDD6EE" w:themeFill="accent1" w:themeFillTint="66"/>
            <w:vAlign w:val="center"/>
          </w:tcPr>
          <w:p w14:paraId="7F555D1A" w14:textId="4F40176F" w:rsidR="00616C0B" w:rsidRPr="00994AAB" w:rsidRDefault="005C6A5A" w:rsidP="002340E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994AAB">
              <w:rPr>
                <w:rFonts w:eastAsia="Times New Roman" w:cstheme="minorHAnsi"/>
                <w:color w:val="000000"/>
                <w:sz w:val="24"/>
                <w:szCs w:val="24"/>
                <w:lang w:eastAsia="es-DO"/>
              </w:rPr>
              <w:t>Auditoría de Procesos</w:t>
            </w:r>
          </w:p>
        </w:tc>
      </w:tr>
      <w:tr w:rsidR="00616C0B" w:rsidRPr="00985198" w14:paraId="66EA3509" w14:textId="77777777" w:rsidTr="00697E42">
        <w:trPr>
          <w:trHeight w:val="340"/>
        </w:trPr>
        <w:tc>
          <w:tcPr>
            <w:cnfStyle w:val="001000000000" w:firstRow="0" w:lastRow="0" w:firstColumn="1" w:lastColumn="0" w:oddVBand="0" w:evenVBand="0" w:oddHBand="0" w:evenHBand="0" w:firstRowFirstColumn="0" w:firstRowLastColumn="0" w:lastRowFirstColumn="0" w:lastRowLastColumn="0"/>
            <w:tcW w:w="5949" w:type="dxa"/>
            <w:shd w:val="clear" w:color="auto" w:fill="auto"/>
            <w:vAlign w:val="center"/>
          </w:tcPr>
          <w:p w14:paraId="563219D3" w14:textId="20877349" w:rsidR="00616C0B" w:rsidRPr="005F4403" w:rsidRDefault="005F4403" w:rsidP="002340EB">
            <w:pPr>
              <w:spacing w:line="276" w:lineRule="auto"/>
              <w:jc w:val="both"/>
              <w:rPr>
                <w:rFonts w:cstheme="minorHAnsi"/>
                <w:sz w:val="24"/>
                <w:szCs w:val="24"/>
              </w:rPr>
            </w:pPr>
            <w:r w:rsidRPr="00994AAB">
              <w:rPr>
                <w:rFonts w:cstheme="minorHAnsi"/>
                <w:b w:val="0"/>
                <w:bCs w:val="0"/>
                <w:sz w:val="24"/>
                <w:szCs w:val="24"/>
              </w:rPr>
              <w:t>Auditoría Inventario de fin de año 2021</w:t>
            </w:r>
          </w:p>
        </w:tc>
        <w:tc>
          <w:tcPr>
            <w:tcW w:w="3118" w:type="dxa"/>
            <w:shd w:val="clear" w:color="auto" w:fill="auto"/>
            <w:vAlign w:val="center"/>
          </w:tcPr>
          <w:p w14:paraId="5B159B0D" w14:textId="1129D07D" w:rsidR="005F4403" w:rsidRPr="00994AAB" w:rsidRDefault="005F4403" w:rsidP="002340E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r w:rsidRPr="00994AAB">
              <w:rPr>
                <w:rFonts w:eastAsia="Times New Roman" w:cstheme="minorHAnsi"/>
                <w:color w:val="000000"/>
                <w:sz w:val="24"/>
                <w:szCs w:val="24"/>
                <w:lang w:eastAsia="es-DO"/>
              </w:rPr>
              <w:t>Administrativa y Financiera</w:t>
            </w:r>
          </w:p>
        </w:tc>
      </w:tr>
      <w:tr w:rsidR="00616C0B" w:rsidRPr="00985198" w14:paraId="1752CA5B" w14:textId="77777777" w:rsidTr="00697E4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5949" w:type="dxa"/>
            <w:shd w:val="clear" w:color="auto" w:fill="BDD6EE" w:themeFill="accent1" w:themeFillTint="66"/>
            <w:vAlign w:val="center"/>
          </w:tcPr>
          <w:p w14:paraId="42018904" w14:textId="084C08AB" w:rsidR="005F4403" w:rsidRPr="00994AAB" w:rsidRDefault="005F4403" w:rsidP="002340EB">
            <w:pPr>
              <w:spacing w:line="276" w:lineRule="auto"/>
              <w:jc w:val="both"/>
              <w:rPr>
                <w:rFonts w:cstheme="minorHAnsi"/>
                <w:b w:val="0"/>
                <w:bCs w:val="0"/>
                <w:sz w:val="24"/>
                <w:szCs w:val="24"/>
              </w:rPr>
            </w:pPr>
            <w:r w:rsidRPr="00994AAB">
              <w:rPr>
                <w:rFonts w:cstheme="minorHAnsi"/>
                <w:b w:val="0"/>
                <w:bCs w:val="0"/>
                <w:sz w:val="24"/>
                <w:szCs w:val="24"/>
              </w:rPr>
              <w:t>Auditoría a la Dirección de Tecnología de la Información</w:t>
            </w:r>
          </w:p>
        </w:tc>
        <w:tc>
          <w:tcPr>
            <w:tcW w:w="3118" w:type="dxa"/>
            <w:shd w:val="clear" w:color="auto" w:fill="BDD6EE" w:themeFill="accent1" w:themeFillTint="66"/>
            <w:vAlign w:val="center"/>
          </w:tcPr>
          <w:p w14:paraId="4FF223C3" w14:textId="62E2BEB2" w:rsidR="00616C0B" w:rsidRPr="00994AAB" w:rsidRDefault="005F4403" w:rsidP="005F4403">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994AAB">
              <w:rPr>
                <w:rFonts w:eastAsia="Times New Roman" w:cstheme="minorHAnsi"/>
                <w:color w:val="000000"/>
                <w:sz w:val="24"/>
                <w:szCs w:val="24"/>
                <w:lang w:eastAsia="es-DO"/>
              </w:rPr>
              <w:t>Sistemas Informáticos</w:t>
            </w:r>
          </w:p>
        </w:tc>
      </w:tr>
      <w:tr w:rsidR="00616C0B" w:rsidRPr="00985198" w14:paraId="7873EDD2" w14:textId="77777777" w:rsidTr="00697E42">
        <w:trPr>
          <w:trHeight w:val="170"/>
        </w:trPr>
        <w:tc>
          <w:tcPr>
            <w:cnfStyle w:val="001000000000" w:firstRow="0" w:lastRow="0" w:firstColumn="1" w:lastColumn="0" w:oddVBand="0" w:evenVBand="0" w:oddHBand="0" w:evenHBand="0" w:firstRowFirstColumn="0" w:firstRowLastColumn="0" w:lastRowFirstColumn="0" w:lastRowLastColumn="0"/>
            <w:tcW w:w="5949" w:type="dxa"/>
            <w:shd w:val="clear" w:color="auto" w:fill="auto"/>
            <w:vAlign w:val="center"/>
          </w:tcPr>
          <w:p w14:paraId="5E29C8B8" w14:textId="2D0808F2" w:rsidR="00616C0B" w:rsidRPr="00994AAB" w:rsidRDefault="00616C0B" w:rsidP="00892E6D">
            <w:pPr>
              <w:spacing w:line="276" w:lineRule="auto"/>
              <w:jc w:val="both"/>
              <w:rPr>
                <w:rFonts w:cstheme="minorHAnsi"/>
                <w:b w:val="0"/>
                <w:bCs w:val="0"/>
                <w:sz w:val="24"/>
                <w:szCs w:val="24"/>
              </w:rPr>
            </w:pPr>
            <w:r w:rsidRPr="00994AAB">
              <w:rPr>
                <w:rFonts w:cstheme="minorHAnsi"/>
                <w:b w:val="0"/>
                <w:bCs w:val="0"/>
                <w:sz w:val="24"/>
                <w:szCs w:val="24"/>
              </w:rPr>
              <w:t>Auditoría a la Dirección de Logística</w:t>
            </w:r>
          </w:p>
        </w:tc>
        <w:tc>
          <w:tcPr>
            <w:tcW w:w="3118" w:type="dxa"/>
            <w:shd w:val="clear" w:color="auto" w:fill="auto"/>
            <w:vAlign w:val="center"/>
          </w:tcPr>
          <w:p w14:paraId="04061583" w14:textId="123A1B8A" w:rsidR="00616C0B" w:rsidRPr="00994AAB" w:rsidRDefault="002340EB" w:rsidP="00892E6D">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r w:rsidRPr="00994AAB">
              <w:rPr>
                <w:rFonts w:eastAsia="Times New Roman" w:cstheme="minorHAnsi"/>
                <w:color w:val="000000"/>
                <w:sz w:val="24"/>
                <w:szCs w:val="24"/>
                <w:lang w:eastAsia="es-DO"/>
              </w:rPr>
              <w:t>Administrativa y Financiera</w:t>
            </w:r>
          </w:p>
        </w:tc>
      </w:tr>
      <w:tr w:rsidR="00616C0B" w:rsidRPr="00985198" w14:paraId="79E6DBA0" w14:textId="77777777" w:rsidTr="00025D8E">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5949" w:type="dxa"/>
            <w:tcBorders>
              <w:bottom w:val="single" w:sz="4" w:space="0" w:color="auto"/>
            </w:tcBorders>
            <w:shd w:val="clear" w:color="auto" w:fill="BDD6EE" w:themeFill="accent1" w:themeFillTint="66"/>
            <w:vAlign w:val="center"/>
          </w:tcPr>
          <w:p w14:paraId="12778A14" w14:textId="2AE99016" w:rsidR="00616C0B" w:rsidRPr="00994AAB" w:rsidRDefault="00616C0B" w:rsidP="002340EB">
            <w:pPr>
              <w:spacing w:line="276" w:lineRule="auto"/>
              <w:jc w:val="both"/>
              <w:rPr>
                <w:rFonts w:cstheme="minorHAnsi"/>
                <w:b w:val="0"/>
                <w:bCs w:val="0"/>
                <w:sz w:val="24"/>
                <w:szCs w:val="24"/>
              </w:rPr>
            </w:pPr>
            <w:r w:rsidRPr="00994AAB">
              <w:rPr>
                <w:rFonts w:cstheme="minorHAnsi"/>
                <w:b w:val="0"/>
                <w:bCs w:val="0"/>
                <w:sz w:val="24"/>
                <w:szCs w:val="24"/>
              </w:rPr>
              <w:t>Auditoría a la Dirección Comercial</w:t>
            </w:r>
            <w:r w:rsidR="0048043F">
              <w:rPr>
                <w:rFonts w:cstheme="minorHAnsi"/>
                <w:b w:val="0"/>
                <w:bCs w:val="0"/>
                <w:sz w:val="24"/>
                <w:szCs w:val="24"/>
              </w:rPr>
              <w:t xml:space="preserve"> </w:t>
            </w:r>
          </w:p>
        </w:tc>
        <w:tc>
          <w:tcPr>
            <w:tcW w:w="3118" w:type="dxa"/>
            <w:tcBorders>
              <w:bottom w:val="single" w:sz="4" w:space="0" w:color="auto"/>
            </w:tcBorders>
            <w:shd w:val="clear" w:color="auto" w:fill="BDD6EE" w:themeFill="accent1" w:themeFillTint="66"/>
            <w:vAlign w:val="center"/>
          </w:tcPr>
          <w:p w14:paraId="0EF8CD40" w14:textId="6210C522" w:rsidR="00616C0B" w:rsidRPr="00994AAB" w:rsidRDefault="002340EB" w:rsidP="002340EB">
            <w:pPr>
              <w:spacing w:before="60" w:after="6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sidRPr="00994AAB">
              <w:rPr>
                <w:rFonts w:eastAsia="Times New Roman" w:cstheme="minorHAnsi"/>
                <w:color w:val="000000"/>
                <w:sz w:val="24"/>
                <w:szCs w:val="24"/>
                <w:lang w:eastAsia="es-DO"/>
              </w:rPr>
              <w:t>Comercial y Técnica</w:t>
            </w:r>
          </w:p>
        </w:tc>
      </w:tr>
      <w:tr w:rsidR="00F217B9" w:rsidRPr="00985198" w14:paraId="32E43220" w14:textId="77777777" w:rsidTr="00025D8E">
        <w:trPr>
          <w:trHeight w:val="340"/>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auto"/>
              <w:left w:val="single" w:sz="4" w:space="0" w:color="auto"/>
              <w:bottom w:val="single" w:sz="4" w:space="0" w:color="auto"/>
              <w:right w:val="single" w:sz="4" w:space="0" w:color="auto"/>
            </w:tcBorders>
            <w:shd w:val="clear" w:color="auto" w:fill="auto"/>
            <w:vAlign w:val="center"/>
          </w:tcPr>
          <w:p w14:paraId="0B49B3B5" w14:textId="09D0AEC2" w:rsidR="00F217B9" w:rsidRPr="00994AAB" w:rsidRDefault="00F217B9" w:rsidP="002340EB">
            <w:pPr>
              <w:spacing w:line="276" w:lineRule="auto"/>
              <w:jc w:val="both"/>
              <w:rPr>
                <w:rFonts w:cstheme="minorHAnsi"/>
                <w:b w:val="0"/>
                <w:bCs w:val="0"/>
                <w:sz w:val="24"/>
                <w:szCs w:val="24"/>
              </w:rPr>
            </w:pPr>
            <w:r w:rsidRPr="00994AAB">
              <w:rPr>
                <w:rFonts w:cstheme="minorHAnsi"/>
                <w:b w:val="0"/>
                <w:bCs w:val="0"/>
                <w:sz w:val="24"/>
                <w:szCs w:val="24"/>
              </w:rPr>
              <w:t>Auditoría a la Dirección de Proyectos Financiados</w:t>
            </w:r>
          </w:p>
        </w:tc>
        <w:tc>
          <w:tcPr>
            <w:tcW w:w="3118" w:type="dxa"/>
            <w:tcBorders>
              <w:top w:val="single" w:sz="4" w:space="0" w:color="auto"/>
              <w:left w:val="single" w:sz="4" w:space="0" w:color="auto"/>
              <w:bottom w:val="single" w:sz="4" w:space="0" w:color="auto"/>
              <w:right w:val="single" w:sz="4" w:space="0" w:color="auto"/>
            </w:tcBorders>
            <w:shd w:val="clear" w:color="auto" w:fill="auto"/>
            <w:vAlign w:val="center"/>
          </w:tcPr>
          <w:p w14:paraId="257FCCE5" w14:textId="55419737" w:rsidR="00F217B9" w:rsidRPr="00994AAB" w:rsidRDefault="002340EB" w:rsidP="002340EB">
            <w:pPr>
              <w:spacing w:before="60" w:after="60"/>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r w:rsidRPr="00994AAB">
              <w:rPr>
                <w:rFonts w:eastAsia="Times New Roman" w:cstheme="minorHAnsi"/>
                <w:color w:val="000000"/>
                <w:sz w:val="24"/>
                <w:szCs w:val="24"/>
                <w:lang w:eastAsia="es-DO"/>
              </w:rPr>
              <w:t>Comercial y Técnica</w:t>
            </w:r>
          </w:p>
        </w:tc>
      </w:tr>
    </w:tbl>
    <w:p w14:paraId="5BC9E173" w14:textId="2A33E958" w:rsidR="009B3690" w:rsidRDefault="009B3690" w:rsidP="009B3690">
      <w:pPr>
        <w:spacing w:line="276" w:lineRule="auto"/>
        <w:jc w:val="both"/>
        <w:rPr>
          <w:rFonts w:cstheme="minorHAnsi"/>
          <w:sz w:val="4"/>
          <w:szCs w:val="4"/>
        </w:rPr>
      </w:pPr>
    </w:p>
    <w:p w14:paraId="248BAC0A" w14:textId="076FAB0B" w:rsidR="000F0FF0" w:rsidRDefault="000F0FF0" w:rsidP="009B3690">
      <w:pPr>
        <w:spacing w:line="276" w:lineRule="auto"/>
        <w:jc w:val="both"/>
        <w:rPr>
          <w:rFonts w:cstheme="minorHAnsi"/>
          <w:sz w:val="4"/>
          <w:szCs w:val="4"/>
        </w:rPr>
      </w:pPr>
    </w:p>
    <w:p w14:paraId="62018CA0" w14:textId="707CC8D6" w:rsidR="00465BEB" w:rsidRDefault="00465BEB" w:rsidP="009B3690">
      <w:pPr>
        <w:spacing w:line="276" w:lineRule="auto"/>
        <w:jc w:val="both"/>
        <w:rPr>
          <w:rFonts w:cstheme="minorHAnsi"/>
          <w:sz w:val="4"/>
          <w:szCs w:val="4"/>
        </w:rPr>
      </w:pPr>
    </w:p>
    <w:p w14:paraId="7E31BD76" w14:textId="553E64A8" w:rsidR="00465BEB" w:rsidRDefault="00465BEB" w:rsidP="009B3690">
      <w:pPr>
        <w:spacing w:line="276" w:lineRule="auto"/>
        <w:jc w:val="both"/>
        <w:rPr>
          <w:rFonts w:cstheme="minorHAnsi"/>
          <w:sz w:val="4"/>
          <w:szCs w:val="4"/>
        </w:rPr>
      </w:pPr>
    </w:p>
    <w:p w14:paraId="55A8668F" w14:textId="38735A82" w:rsidR="00465BEB" w:rsidRDefault="00465BEB" w:rsidP="009B3690">
      <w:pPr>
        <w:spacing w:line="276" w:lineRule="auto"/>
        <w:jc w:val="both"/>
        <w:rPr>
          <w:rFonts w:cstheme="minorHAnsi"/>
          <w:sz w:val="4"/>
          <w:szCs w:val="4"/>
        </w:rPr>
      </w:pPr>
    </w:p>
    <w:p w14:paraId="3C640FE8" w14:textId="65C31996" w:rsidR="00465BEB" w:rsidRDefault="00465BEB" w:rsidP="009B3690">
      <w:pPr>
        <w:spacing w:line="276" w:lineRule="auto"/>
        <w:jc w:val="both"/>
        <w:rPr>
          <w:rFonts w:cstheme="minorHAnsi"/>
          <w:sz w:val="4"/>
          <w:szCs w:val="4"/>
        </w:rPr>
      </w:pPr>
    </w:p>
    <w:p w14:paraId="08B97553" w14:textId="4DD69EDC" w:rsidR="00465BEB" w:rsidRDefault="00465BEB" w:rsidP="009B3690">
      <w:pPr>
        <w:spacing w:line="276" w:lineRule="auto"/>
        <w:jc w:val="both"/>
        <w:rPr>
          <w:rFonts w:cstheme="minorHAnsi"/>
          <w:sz w:val="4"/>
          <w:szCs w:val="4"/>
        </w:rPr>
      </w:pPr>
    </w:p>
    <w:p w14:paraId="3D99301E" w14:textId="38D7D2B4" w:rsidR="00465BEB" w:rsidRDefault="00465BEB" w:rsidP="009B3690">
      <w:pPr>
        <w:spacing w:line="276" w:lineRule="auto"/>
        <w:jc w:val="both"/>
        <w:rPr>
          <w:rFonts w:cstheme="minorHAnsi"/>
          <w:sz w:val="4"/>
          <w:szCs w:val="4"/>
        </w:rPr>
      </w:pPr>
    </w:p>
    <w:p w14:paraId="4ABB1B22" w14:textId="070CB5BB" w:rsidR="00465BEB" w:rsidRDefault="00465BEB" w:rsidP="009B3690">
      <w:pPr>
        <w:spacing w:line="276" w:lineRule="auto"/>
        <w:jc w:val="both"/>
        <w:rPr>
          <w:rFonts w:cstheme="minorHAnsi"/>
          <w:sz w:val="4"/>
          <w:szCs w:val="4"/>
        </w:rPr>
      </w:pPr>
    </w:p>
    <w:p w14:paraId="0DA47A43" w14:textId="79F32012" w:rsidR="00465BEB" w:rsidRDefault="00465BEB" w:rsidP="009B3690">
      <w:pPr>
        <w:spacing w:line="276" w:lineRule="auto"/>
        <w:jc w:val="both"/>
        <w:rPr>
          <w:rFonts w:cstheme="minorHAnsi"/>
          <w:sz w:val="4"/>
          <w:szCs w:val="4"/>
        </w:rPr>
      </w:pPr>
    </w:p>
    <w:p w14:paraId="7F225A88" w14:textId="63F80752" w:rsidR="00465BEB" w:rsidRDefault="00465BEB" w:rsidP="009B3690">
      <w:pPr>
        <w:spacing w:line="276" w:lineRule="auto"/>
        <w:jc w:val="both"/>
        <w:rPr>
          <w:rFonts w:cstheme="minorHAnsi"/>
          <w:sz w:val="4"/>
          <w:szCs w:val="4"/>
        </w:rPr>
      </w:pPr>
    </w:p>
    <w:p w14:paraId="3D3DAEA1" w14:textId="0261282A" w:rsidR="00465BEB" w:rsidRDefault="00465BEB" w:rsidP="009B3690">
      <w:pPr>
        <w:spacing w:line="276" w:lineRule="auto"/>
        <w:jc w:val="both"/>
        <w:rPr>
          <w:rFonts w:cstheme="minorHAnsi"/>
          <w:sz w:val="4"/>
          <w:szCs w:val="4"/>
        </w:rPr>
      </w:pPr>
    </w:p>
    <w:p w14:paraId="644E8648" w14:textId="6D971C9E" w:rsidR="00465BEB" w:rsidRDefault="00465BEB" w:rsidP="009B3690">
      <w:pPr>
        <w:spacing w:line="276" w:lineRule="auto"/>
        <w:jc w:val="both"/>
        <w:rPr>
          <w:rFonts w:cstheme="minorHAnsi"/>
          <w:sz w:val="4"/>
          <w:szCs w:val="4"/>
        </w:rPr>
      </w:pPr>
    </w:p>
    <w:p w14:paraId="5931D122" w14:textId="6730E961" w:rsidR="00B72CA7" w:rsidRDefault="00B72CA7" w:rsidP="009B3690">
      <w:pPr>
        <w:spacing w:line="276" w:lineRule="auto"/>
        <w:jc w:val="both"/>
        <w:rPr>
          <w:rFonts w:cstheme="minorHAnsi"/>
          <w:sz w:val="4"/>
          <w:szCs w:val="4"/>
        </w:rPr>
      </w:pPr>
    </w:p>
    <w:p w14:paraId="5A761AE2" w14:textId="77777777" w:rsidR="00B72CA7" w:rsidRDefault="00B72CA7" w:rsidP="009B3690">
      <w:pPr>
        <w:spacing w:line="276" w:lineRule="auto"/>
        <w:jc w:val="both"/>
        <w:rPr>
          <w:rFonts w:cstheme="minorHAnsi"/>
          <w:sz w:val="4"/>
          <w:szCs w:val="4"/>
        </w:rPr>
      </w:pPr>
    </w:p>
    <w:p w14:paraId="2D92BE25" w14:textId="7195545A" w:rsidR="00465BEB" w:rsidRDefault="00465BEB" w:rsidP="009B3690">
      <w:pPr>
        <w:spacing w:line="276" w:lineRule="auto"/>
        <w:jc w:val="both"/>
        <w:rPr>
          <w:rFonts w:cstheme="minorHAnsi"/>
          <w:sz w:val="4"/>
          <w:szCs w:val="4"/>
        </w:rPr>
      </w:pPr>
    </w:p>
    <w:p w14:paraId="08D1E268" w14:textId="76E75DDC" w:rsidR="00465BEB" w:rsidRDefault="00465BEB" w:rsidP="009B3690">
      <w:pPr>
        <w:spacing w:line="276" w:lineRule="auto"/>
        <w:jc w:val="both"/>
        <w:rPr>
          <w:rFonts w:cstheme="minorHAnsi"/>
          <w:sz w:val="4"/>
          <w:szCs w:val="4"/>
        </w:rPr>
      </w:pPr>
    </w:p>
    <w:p w14:paraId="2508B5F6" w14:textId="5A396DB7" w:rsidR="00465BEB" w:rsidRPr="00025D8E" w:rsidRDefault="00465BEB" w:rsidP="009B3690">
      <w:pPr>
        <w:spacing w:line="276" w:lineRule="auto"/>
        <w:jc w:val="both"/>
        <w:rPr>
          <w:rFonts w:cstheme="minorHAnsi"/>
          <w:sz w:val="2"/>
          <w:szCs w:val="2"/>
        </w:rPr>
      </w:pPr>
    </w:p>
    <w:p w14:paraId="56F5A9DC" w14:textId="77777777" w:rsidR="00EB71B0" w:rsidRPr="009B3690" w:rsidRDefault="00EB71B0" w:rsidP="000B6421">
      <w:pPr>
        <w:spacing w:after="0" w:line="240" w:lineRule="auto"/>
        <w:jc w:val="both"/>
        <w:rPr>
          <w:rFonts w:cstheme="minorHAnsi"/>
          <w:sz w:val="2"/>
          <w:szCs w:val="2"/>
        </w:rPr>
      </w:pPr>
    </w:p>
    <w:p w14:paraId="1CF2FB44" w14:textId="3A69CF55" w:rsidR="00EB71B0" w:rsidRDefault="00A731E2" w:rsidP="00CB3EDB">
      <w:pPr>
        <w:pStyle w:val="Ttulo2"/>
        <w:numPr>
          <w:ilvl w:val="1"/>
          <w:numId w:val="17"/>
        </w:numPr>
        <w:spacing w:before="120" w:line="360" w:lineRule="auto"/>
        <w:ind w:left="567" w:hanging="567"/>
        <w:jc w:val="both"/>
        <w:rPr>
          <w:rFonts w:asciiTheme="minorHAnsi" w:eastAsia="MS Mincho" w:hAnsiTheme="minorHAnsi" w:cstheme="minorHAnsi"/>
          <w:b/>
          <w:bCs/>
          <w:color w:val="00B0F0"/>
          <w:sz w:val="32"/>
          <w:szCs w:val="32"/>
          <w:lang w:val="es-ES_tradnl" w:eastAsia="es-ES"/>
        </w:rPr>
      </w:pPr>
      <w:bookmarkStart w:id="171" w:name="_Toc100331262"/>
      <w:r w:rsidRPr="00EB71B0">
        <w:rPr>
          <w:rFonts w:cstheme="minorHAnsi"/>
          <w:noProof/>
        </w:rPr>
        <w:t xml:space="preserve"> </w:t>
      </w:r>
      <w:bookmarkStart w:id="172" w:name="_Toc102038044"/>
      <w:bookmarkStart w:id="173" w:name="_Toc102038728"/>
      <w:bookmarkStart w:id="174" w:name="_Toc102048150"/>
      <w:bookmarkStart w:id="175" w:name="_Toc102048179"/>
      <w:bookmarkStart w:id="176" w:name="_Toc102134689"/>
      <w:r w:rsidR="00EB71B0" w:rsidRPr="004D4C9C">
        <w:rPr>
          <w:rFonts w:asciiTheme="minorHAnsi" w:eastAsia="MS Mincho" w:hAnsiTheme="minorHAnsi" w:cstheme="minorHAnsi"/>
          <w:b/>
          <w:bCs/>
          <w:color w:val="00B0F0"/>
          <w:sz w:val="32"/>
          <w:szCs w:val="32"/>
          <w:lang w:val="es-ES_tradnl" w:eastAsia="es-ES"/>
        </w:rPr>
        <w:t>Resultados Grandes Clientes y Ayuntamiento</w:t>
      </w:r>
      <w:bookmarkEnd w:id="171"/>
      <w:bookmarkEnd w:id="172"/>
      <w:bookmarkEnd w:id="173"/>
      <w:bookmarkEnd w:id="174"/>
      <w:bookmarkEnd w:id="175"/>
      <w:bookmarkEnd w:id="176"/>
    </w:p>
    <w:p w14:paraId="72B9D37B" w14:textId="3DF00BBE" w:rsidR="00893421" w:rsidRPr="00893421" w:rsidRDefault="00893421" w:rsidP="00D0089D">
      <w:pPr>
        <w:spacing w:after="0" w:line="276" w:lineRule="auto"/>
        <w:jc w:val="both"/>
        <w:rPr>
          <w:rFonts w:cstheme="minorHAnsi"/>
          <w:sz w:val="24"/>
          <w:szCs w:val="24"/>
        </w:rPr>
      </w:pPr>
      <w:r w:rsidRPr="00893421">
        <w:rPr>
          <w:rFonts w:cstheme="minorHAnsi"/>
          <w:sz w:val="24"/>
          <w:szCs w:val="24"/>
        </w:rPr>
        <w:t xml:space="preserve">A continuación, se muestra </w:t>
      </w:r>
      <w:r w:rsidR="006E3BB3">
        <w:rPr>
          <w:rFonts w:cstheme="minorHAnsi"/>
          <w:sz w:val="24"/>
          <w:szCs w:val="24"/>
        </w:rPr>
        <w:t>el cumplimiento</w:t>
      </w:r>
      <w:r w:rsidR="006E3BB3" w:rsidRPr="00D65CE8">
        <w:rPr>
          <w:rFonts w:cstheme="minorHAnsi"/>
          <w:sz w:val="24"/>
          <w:szCs w:val="24"/>
        </w:rPr>
        <w:t xml:space="preserve"> </w:t>
      </w:r>
      <w:r w:rsidRPr="00893421">
        <w:rPr>
          <w:rFonts w:cstheme="minorHAnsi"/>
          <w:sz w:val="24"/>
          <w:szCs w:val="24"/>
        </w:rPr>
        <w:t>de los indicadores de resultados de la dirección:</w:t>
      </w:r>
    </w:p>
    <w:tbl>
      <w:tblPr>
        <w:tblStyle w:val="Tablaconcuadrcula5oscura-nfasis56"/>
        <w:tblpPr w:leftFromText="141" w:rightFromText="141" w:vertAnchor="text" w:horzAnchor="margin" w:tblpY="92"/>
        <w:tblW w:w="9042"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ook w:val="04A0" w:firstRow="1" w:lastRow="0" w:firstColumn="1" w:lastColumn="0" w:noHBand="0" w:noVBand="1"/>
      </w:tblPr>
      <w:tblGrid>
        <w:gridCol w:w="4223"/>
        <w:gridCol w:w="1559"/>
        <w:gridCol w:w="1559"/>
        <w:gridCol w:w="1701"/>
      </w:tblGrid>
      <w:tr w:rsidR="00D81956" w:rsidRPr="00EB71B0" w14:paraId="757601E8" w14:textId="77777777" w:rsidTr="00BA388D">
        <w:trPr>
          <w:cnfStyle w:val="100000000000" w:firstRow="1" w:lastRow="0" w:firstColumn="0" w:lastColumn="0" w:oddVBand="0" w:evenVBand="0" w:oddHBand="0" w:evenHBand="0" w:firstRowFirstColumn="0" w:firstRowLastColumn="0" w:lastRowFirstColumn="0" w:lastRowLastColumn="0"/>
          <w:trHeight w:val="652"/>
        </w:trPr>
        <w:tc>
          <w:tcPr>
            <w:cnfStyle w:val="001000000000" w:firstRow="0" w:lastRow="0" w:firstColumn="1" w:lastColumn="0" w:oddVBand="0" w:evenVBand="0" w:oddHBand="0" w:evenHBand="0" w:firstRowFirstColumn="0" w:firstRowLastColumn="0" w:lastRowFirstColumn="0" w:lastRowLastColumn="0"/>
            <w:tcW w:w="4223"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640119C7" w14:textId="77777777" w:rsidR="00D81956" w:rsidRPr="006C3074" w:rsidRDefault="00D81956" w:rsidP="00D0089D">
            <w:pPr>
              <w:rPr>
                <w:rFonts w:eastAsia="Times New Roman" w:cstheme="minorHAnsi"/>
                <w:sz w:val="24"/>
                <w:szCs w:val="24"/>
                <w:lang w:eastAsia="es-DO"/>
              </w:rPr>
            </w:pPr>
            <w:r w:rsidRPr="006C3074">
              <w:rPr>
                <w:rFonts w:eastAsia="Times New Roman" w:cstheme="minorHAnsi"/>
                <w:sz w:val="24"/>
                <w:szCs w:val="24"/>
                <w:lang w:eastAsia="es-DO"/>
              </w:rPr>
              <w:t>Indicadores</w:t>
            </w:r>
          </w:p>
        </w:tc>
        <w:tc>
          <w:tcPr>
            <w:tcW w:w="1559"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1946CD33" w14:textId="77777777" w:rsidR="00D81956" w:rsidRPr="006C3074" w:rsidRDefault="00D81956" w:rsidP="00D0089D">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C3074">
              <w:rPr>
                <w:rFonts w:eastAsia="Times New Roman" w:cstheme="minorHAnsi"/>
                <w:sz w:val="24"/>
                <w:szCs w:val="24"/>
                <w:lang w:eastAsia="es-DO"/>
              </w:rPr>
              <w:t>Marzo</w:t>
            </w:r>
          </w:p>
        </w:tc>
        <w:tc>
          <w:tcPr>
            <w:tcW w:w="1559"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4C3AD234" w14:textId="77777777" w:rsidR="00D81956" w:rsidRPr="006C3074" w:rsidRDefault="00D81956" w:rsidP="00D0089D">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C3074">
              <w:rPr>
                <w:rFonts w:eastAsia="Times New Roman" w:cstheme="minorHAnsi"/>
                <w:sz w:val="24"/>
                <w:szCs w:val="24"/>
                <w:lang w:eastAsia="es-DO"/>
              </w:rPr>
              <w:t>Acumulado T1</w:t>
            </w:r>
          </w:p>
        </w:tc>
        <w:tc>
          <w:tcPr>
            <w:tcW w:w="1701"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079EE2F8" w14:textId="77777777" w:rsidR="00D81956" w:rsidRPr="006C3074" w:rsidRDefault="00D81956" w:rsidP="00D0089D">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6C3074">
              <w:rPr>
                <w:rFonts w:eastAsia="Times New Roman" w:cstheme="minorHAnsi"/>
                <w:sz w:val="24"/>
                <w:szCs w:val="24"/>
                <w:lang w:eastAsia="es-DO"/>
              </w:rPr>
              <w:t>Acumulado Año</w:t>
            </w:r>
          </w:p>
        </w:tc>
      </w:tr>
      <w:tr w:rsidR="00D81956" w:rsidRPr="00EB71B0" w14:paraId="1BBD7056" w14:textId="77777777" w:rsidTr="00BA388D">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23" w:type="dxa"/>
            <w:tcBorders>
              <w:left w:val="single" w:sz="24" w:space="0" w:color="FFFFFF" w:themeColor="background1"/>
            </w:tcBorders>
            <w:shd w:val="clear" w:color="auto" w:fill="002060"/>
            <w:vAlign w:val="center"/>
          </w:tcPr>
          <w:p w14:paraId="4B341BDD" w14:textId="77777777" w:rsidR="00D81956" w:rsidRPr="009D4E86" w:rsidRDefault="00D81956" w:rsidP="00D0089D">
            <w:pPr>
              <w:spacing w:line="276" w:lineRule="auto"/>
              <w:ind w:left="1560" w:hanging="1560"/>
              <w:jc w:val="both"/>
              <w:rPr>
                <w:rFonts w:cstheme="minorHAnsi"/>
                <w:sz w:val="24"/>
                <w:szCs w:val="24"/>
              </w:rPr>
            </w:pPr>
            <w:r w:rsidRPr="009D4E86">
              <w:rPr>
                <w:rFonts w:cstheme="minorHAnsi"/>
                <w:sz w:val="24"/>
                <w:szCs w:val="24"/>
              </w:rPr>
              <w:t>% de Cobranza</w:t>
            </w:r>
          </w:p>
        </w:tc>
        <w:tc>
          <w:tcPr>
            <w:tcW w:w="1559" w:type="dxa"/>
            <w:shd w:val="clear" w:color="auto" w:fill="BDD6EE" w:themeFill="accent1" w:themeFillTint="66"/>
            <w:noWrap/>
            <w:vAlign w:val="center"/>
          </w:tcPr>
          <w:p w14:paraId="291DCD6B" w14:textId="77777777" w:rsidR="00D81956" w:rsidRPr="009D4E86" w:rsidRDefault="00D81956" w:rsidP="00D0089D">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94AAB">
              <w:rPr>
                <w:rFonts w:eastAsia="Times New Roman" w:cstheme="minorHAnsi"/>
                <w:sz w:val="24"/>
                <w:szCs w:val="24"/>
                <w:lang w:eastAsia="es-DO"/>
              </w:rPr>
              <w:t>97.29%</w:t>
            </w:r>
          </w:p>
        </w:tc>
        <w:tc>
          <w:tcPr>
            <w:tcW w:w="1559" w:type="dxa"/>
            <w:shd w:val="clear" w:color="auto" w:fill="BDD6EE" w:themeFill="accent1" w:themeFillTint="66"/>
            <w:noWrap/>
            <w:vAlign w:val="center"/>
          </w:tcPr>
          <w:p w14:paraId="775E5D6E" w14:textId="77777777" w:rsidR="00D81956" w:rsidRPr="009D4E86" w:rsidRDefault="00D81956" w:rsidP="00D0089D">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96.46</w:t>
            </w:r>
            <w:r w:rsidRPr="00994AAB">
              <w:rPr>
                <w:rFonts w:eastAsia="Times New Roman" w:cstheme="minorHAnsi"/>
                <w:sz w:val="24"/>
                <w:szCs w:val="24"/>
                <w:lang w:eastAsia="es-DO"/>
              </w:rPr>
              <w:t>%</w:t>
            </w:r>
          </w:p>
        </w:tc>
        <w:tc>
          <w:tcPr>
            <w:tcW w:w="1701" w:type="dxa"/>
            <w:shd w:val="clear" w:color="auto" w:fill="BDD6EE" w:themeFill="accent1" w:themeFillTint="66"/>
            <w:noWrap/>
            <w:vAlign w:val="center"/>
          </w:tcPr>
          <w:p w14:paraId="7A3343D0" w14:textId="77777777" w:rsidR="00D81956" w:rsidRPr="009D4E86" w:rsidRDefault="00D81956" w:rsidP="00D0089D">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24.11</w:t>
            </w:r>
            <w:r w:rsidRPr="00994AAB">
              <w:rPr>
                <w:rFonts w:eastAsia="Times New Roman" w:cstheme="minorHAnsi"/>
                <w:sz w:val="24"/>
                <w:szCs w:val="24"/>
                <w:lang w:eastAsia="es-DO"/>
              </w:rPr>
              <w:t>%</w:t>
            </w:r>
          </w:p>
        </w:tc>
      </w:tr>
      <w:tr w:rsidR="00D81956" w:rsidRPr="00EB71B0" w14:paraId="516D60B6" w14:textId="77777777" w:rsidTr="00BA388D">
        <w:trPr>
          <w:trHeight w:val="567"/>
        </w:trPr>
        <w:tc>
          <w:tcPr>
            <w:cnfStyle w:val="001000000000" w:firstRow="0" w:lastRow="0" w:firstColumn="1" w:lastColumn="0" w:oddVBand="0" w:evenVBand="0" w:oddHBand="0" w:evenHBand="0" w:firstRowFirstColumn="0" w:firstRowLastColumn="0" w:lastRowFirstColumn="0" w:lastRowLastColumn="0"/>
            <w:tcW w:w="4223" w:type="dxa"/>
            <w:tcBorders>
              <w:left w:val="single" w:sz="24" w:space="0" w:color="FFFFFF" w:themeColor="background1"/>
            </w:tcBorders>
            <w:shd w:val="clear" w:color="auto" w:fill="002060"/>
            <w:vAlign w:val="center"/>
          </w:tcPr>
          <w:p w14:paraId="4D8B4AC3" w14:textId="77777777" w:rsidR="00D81956" w:rsidRPr="009D4E86" w:rsidRDefault="00D81956" w:rsidP="00D0089D">
            <w:pPr>
              <w:spacing w:line="276" w:lineRule="auto"/>
              <w:rPr>
                <w:rFonts w:cstheme="minorHAnsi"/>
                <w:sz w:val="24"/>
                <w:szCs w:val="24"/>
              </w:rPr>
            </w:pPr>
            <w:r w:rsidRPr="009D4E86">
              <w:rPr>
                <w:rFonts w:cstheme="minorHAnsi"/>
                <w:sz w:val="24"/>
                <w:szCs w:val="24"/>
              </w:rPr>
              <w:t>% Pérdidas de Energía</w:t>
            </w:r>
          </w:p>
        </w:tc>
        <w:tc>
          <w:tcPr>
            <w:tcW w:w="1559" w:type="dxa"/>
            <w:shd w:val="clear" w:color="auto" w:fill="BDD6EE" w:themeFill="accent1" w:themeFillTint="66"/>
            <w:noWrap/>
            <w:vAlign w:val="center"/>
          </w:tcPr>
          <w:p w14:paraId="73C00B87" w14:textId="77777777" w:rsidR="00D81956" w:rsidRPr="009D4E86" w:rsidRDefault="00D81956" w:rsidP="00D0089D">
            <w:pPr>
              <w:spacing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D4E86">
              <w:rPr>
                <w:rFonts w:eastAsia="Times New Roman" w:cstheme="minorHAnsi"/>
                <w:sz w:val="24"/>
                <w:szCs w:val="24"/>
                <w:lang w:eastAsia="es-DO"/>
              </w:rPr>
              <w:t>100.00%</w:t>
            </w:r>
          </w:p>
        </w:tc>
        <w:tc>
          <w:tcPr>
            <w:tcW w:w="1559" w:type="dxa"/>
            <w:shd w:val="clear" w:color="auto" w:fill="BDD6EE" w:themeFill="accent1" w:themeFillTint="66"/>
            <w:noWrap/>
            <w:vAlign w:val="center"/>
          </w:tcPr>
          <w:p w14:paraId="29874171" w14:textId="77777777" w:rsidR="00D81956" w:rsidRPr="009D4E86" w:rsidRDefault="00D81956" w:rsidP="00D0089D">
            <w:pPr>
              <w:spacing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D4E86">
              <w:rPr>
                <w:rFonts w:eastAsia="Times New Roman" w:cstheme="minorHAnsi"/>
                <w:sz w:val="24"/>
                <w:szCs w:val="24"/>
                <w:lang w:eastAsia="es-DO"/>
              </w:rPr>
              <w:t>100.00%</w:t>
            </w:r>
          </w:p>
        </w:tc>
        <w:tc>
          <w:tcPr>
            <w:tcW w:w="1701" w:type="dxa"/>
            <w:shd w:val="clear" w:color="auto" w:fill="BDD6EE" w:themeFill="accent1" w:themeFillTint="66"/>
            <w:noWrap/>
            <w:vAlign w:val="center"/>
          </w:tcPr>
          <w:p w14:paraId="44E64838" w14:textId="77777777" w:rsidR="00D81956" w:rsidRPr="009D4E86" w:rsidRDefault="00D81956" w:rsidP="00D0089D">
            <w:pPr>
              <w:spacing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9D4E86">
              <w:rPr>
                <w:rFonts w:eastAsia="Times New Roman" w:cstheme="minorHAnsi"/>
                <w:sz w:val="24"/>
                <w:szCs w:val="24"/>
                <w:lang w:eastAsia="es-DO"/>
              </w:rPr>
              <w:t>25.00%</w:t>
            </w:r>
          </w:p>
        </w:tc>
      </w:tr>
      <w:tr w:rsidR="00D81956" w:rsidRPr="00EB71B0" w14:paraId="5476FE58" w14:textId="77777777" w:rsidTr="00BA388D">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23" w:type="dxa"/>
            <w:tcBorders>
              <w:left w:val="single" w:sz="24" w:space="0" w:color="FFFFFF" w:themeColor="background1"/>
            </w:tcBorders>
            <w:shd w:val="clear" w:color="auto" w:fill="002060"/>
            <w:vAlign w:val="center"/>
          </w:tcPr>
          <w:p w14:paraId="6C24142F" w14:textId="77777777" w:rsidR="00D81956" w:rsidRPr="009D4E86" w:rsidRDefault="00D81956" w:rsidP="00D0089D">
            <w:pPr>
              <w:spacing w:line="276" w:lineRule="auto"/>
              <w:rPr>
                <w:rFonts w:cstheme="minorHAnsi"/>
                <w:sz w:val="24"/>
                <w:szCs w:val="24"/>
              </w:rPr>
            </w:pPr>
            <w:r w:rsidRPr="009D4E86">
              <w:rPr>
                <w:rFonts w:cstheme="minorHAnsi"/>
                <w:sz w:val="24"/>
                <w:szCs w:val="24"/>
              </w:rPr>
              <w:t>Calidad de Servicio</w:t>
            </w:r>
          </w:p>
        </w:tc>
        <w:tc>
          <w:tcPr>
            <w:tcW w:w="1559" w:type="dxa"/>
            <w:shd w:val="clear" w:color="auto" w:fill="BDD6EE" w:themeFill="accent1" w:themeFillTint="66"/>
            <w:noWrap/>
            <w:vAlign w:val="center"/>
          </w:tcPr>
          <w:p w14:paraId="3F2748C2" w14:textId="77777777" w:rsidR="00D81956" w:rsidRPr="009D4E86" w:rsidRDefault="00D81956" w:rsidP="00D0089D">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D4E86">
              <w:rPr>
                <w:rFonts w:eastAsia="Times New Roman" w:cstheme="minorHAnsi"/>
                <w:sz w:val="24"/>
                <w:szCs w:val="24"/>
                <w:lang w:eastAsia="es-DO"/>
              </w:rPr>
              <w:t>94.99%</w:t>
            </w:r>
          </w:p>
        </w:tc>
        <w:tc>
          <w:tcPr>
            <w:tcW w:w="1559" w:type="dxa"/>
            <w:shd w:val="clear" w:color="auto" w:fill="BDD6EE" w:themeFill="accent1" w:themeFillTint="66"/>
            <w:noWrap/>
            <w:vAlign w:val="center"/>
          </w:tcPr>
          <w:p w14:paraId="611F13B7" w14:textId="77777777" w:rsidR="00D81956" w:rsidRPr="009D4E86" w:rsidRDefault="00D81956" w:rsidP="00D0089D">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D4E86">
              <w:rPr>
                <w:rFonts w:eastAsia="Times New Roman" w:cstheme="minorHAnsi"/>
                <w:sz w:val="24"/>
                <w:szCs w:val="24"/>
                <w:lang w:eastAsia="es-DO"/>
              </w:rPr>
              <w:t>96.66%</w:t>
            </w:r>
          </w:p>
        </w:tc>
        <w:tc>
          <w:tcPr>
            <w:tcW w:w="1701" w:type="dxa"/>
            <w:shd w:val="clear" w:color="auto" w:fill="BDD6EE" w:themeFill="accent1" w:themeFillTint="66"/>
            <w:noWrap/>
            <w:vAlign w:val="center"/>
          </w:tcPr>
          <w:p w14:paraId="00443A23" w14:textId="77777777" w:rsidR="00D81956" w:rsidRPr="009D4E86" w:rsidRDefault="00D81956" w:rsidP="00D0089D">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9D4E86">
              <w:rPr>
                <w:rFonts w:eastAsia="Times New Roman" w:cstheme="minorHAnsi"/>
                <w:sz w:val="24"/>
                <w:szCs w:val="24"/>
                <w:lang w:eastAsia="es-DO"/>
              </w:rPr>
              <w:t>24.16%</w:t>
            </w:r>
          </w:p>
        </w:tc>
      </w:tr>
      <w:tr w:rsidR="00D81956" w:rsidRPr="00EB71B0" w14:paraId="19470BF4" w14:textId="77777777" w:rsidTr="00BA388D">
        <w:trPr>
          <w:trHeight w:val="567"/>
        </w:trPr>
        <w:tc>
          <w:tcPr>
            <w:cnfStyle w:val="001000000000" w:firstRow="0" w:lastRow="0" w:firstColumn="1" w:lastColumn="0" w:oddVBand="0" w:evenVBand="0" w:oddHBand="0" w:evenHBand="0" w:firstRowFirstColumn="0" w:firstRowLastColumn="0" w:lastRowFirstColumn="0" w:lastRowLastColumn="0"/>
            <w:tcW w:w="4223" w:type="dxa"/>
            <w:tcBorders>
              <w:left w:val="single" w:sz="24" w:space="0" w:color="FFFFFF" w:themeColor="background1"/>
            </w:tcBorders>
            <w:shd w:val="clear" w:color="auto" w:fill="002060"/>
            <w:vAlign w:val="center"/>
          </w:tcPr>
          <w:p w14:paraId="7408678F" w14:textId="77777777" w:rsidR="00D81956" w:rsidRPr="009D4E86" w:rsidRDefault="00D81956" w:rsidP="00D0089D">
            <w:pPr>
              <w:spacing w:line="276" w:lineRule="auto"/>
              <w:rPr>
                <w:rFonts w:cstheme="minorHAnsi"/>
                <w:sz w:val="24"/>
                <w:szCs w:val="24"/>
              </w:rPr>
            </w:pPr>
            <w:r w:rsidRPr="009D4E86">
              <w:rPr>
                <w:rFonts w:cstheme="minorHAnsi"/>
                <w:sz w:val="24"/>
                <w:szCs w:val="24"/>
              </w:rPr>
              <w:t>% Energía Cobrada</w:t>
            </w:r>
          </w:p>
        </w:tc>
        <w:tc>
          <w:tcPr>
            <w:tcW w:w="1559" w:type="dxa"/>
            <w:shd w:val="clear" w:color="auto" w:fill="BDD6EE" w:themeFill="accent1" w:themeFillTint="66"/>
            <w:noWrap/>
            <w:vAlign w:val="center"/>
          </w:tcPr>
          <w:p w14:paraId="0179CF44" w14:textId="77777777" w:rsidR="00D81956" w:rsidRPr="009D4E86" w:rsidRDefault="00D81956" w:rsidP="00D0089D">
            <w:pPr>
              <w:spacing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559" w:type="dxa"/>
            <w:shd w:val="clear" w:color="auto" w:fill="BDD6EE" w:themeFill="accent1" w:themeFillTint="66"/>
            <w:noWrap/>
            <w:vAlign w:val="center"/>
          </w:tcPr>
          <w:p w14:paraId="39110FFD" w14:textId="77777777" w:rsidR="00D81956" w:rsidRPr="009D4E86" w:rsidRDefault="00D81956" w:rsidP="00D0089D">
            <w:pPr>
              <w:spacing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94.28%</w:t>
            </w:r>
          </w:p>
        </w:tc>
        <w:tc>
          <w:tcPr>
            <w:tcW w:w="1701" w:type="dxa"/>
            <w:shd w:val="clear" w:color="auto" w:fill="BDD6EE" w:themeFill="accent1" w:themeFillTint="66"/>
            <w:noWrap/>
            <w:vAlign w:val="center"/>
          </w:tcPr>
          <w:p w14:paraId="5E9F1DCC" w14:textId="6F65B8C5" w:rsidR="00D81956" w:rsidRPr="009D4E86" w:rsidRDefault="00D81956" w:rsidP="00D0089D">
            <w:pPr>
              <w:spacing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23.57</w:t>
            </w:r>
            <w:r w:rsidR="00E232CF">
              <w:rPr>
                <w:rFonts w:eastAsia="Times New Roman" w:cstheme="minorHAnsi"/>
                <w:sz w:val="24"/>
                <w:szCs w:val="24"/>
                <w:lang w:eastAsia="es-DO"/>
              </w:rPr>
              <w:t>%</w:t>
            </w:r>
          </w:p>
        </w:tc>
      </w:tr>
      <w:tr w:rsidR="00D81956" w:rsidRPr="00EB71B0" w14:paraId="62BB6A3F" w14:textId="77777777" w:rsidTr="00BA388D">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23" w:type="dxa"/>
            <w:tcBorders>
              <w:left w:val="single" w:sz="24" w:space="0" w:color="FFFFFF" w:themeColor="background1"/>
            </w:tcBorders>
            <w:shd w:val="clear" w:color="auto" w:fill="002060"/>
            <w:vAlign w:val="center"/>
          </w:tcPr>
          <w:p w14:paraId="55A2583F" w14:textId="77777777" w:rsidR="00D81956" w:rsidRPr="009D4E86" w:rsidRDefault="00D81956" w:rsidP="00D0089D">
            <w:pPr>
              <w:spacing w:line="276" w:lineRule="auto"/>
              <w:rPr>
                <w:rFonts w:cstheme="minorHAnsi"/>
                <w:sz w:val="24"/>
                <w:szCs w:val="24"/>
              </w:rPr>
            </w:pPr>
            <w:r w:rsidRPr="009D4E86">
              <w:rPr>
                <w:rFonts w:cstheme="minorHAnsi"/>
                <w:sz w:val="24"/>
                <w:szCs w:val="24"/>
              </w:rPr>
              <w:t>Calidad del Servicio SAIDI (CTO. A)</w:t>
            </w:r>
          </w:p>
        </w:tc>
        <w:tc>
          <w:tcPr>
            <w:tcW w:w="1559" w:type="dxa"/>
            <w:shd w:val="clear" w:color="auto" w:fill="BDD6EE" w:themeFill="accent1" w:themeFillTint="66"/>
            <w:noWrap/>
            <w:vAlign w:val="center"/>
          </w:tcPr>
          <w:p w14:paraId="5020431A" w14:textId="1FCF9E70" w:rsidR="00D81956" w:rsidRPr="009D4E86" w:rsidRDefault="005C35E6" w:rsidP="00D0089D">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100.00%</w:t>
            </w:r>
          </w:p>
        </w:tc>
        <w:tc>
          <w:tcPr>
            <w:tcW w:w="1559" w:type="dxa"/>
            <w:shd w:val="clear" w:color="auto" w:fill="BDD6EE" w:themeFill="accent1" w:themeFillTint="66"/>
            <w:noWrap/>
            <w:vAlign w:val="center"/>
          </w:tcPr>
          <w:p w14:paraId="00BB0A9A" w14:textId="0C531311" w:rsidR="00D81956" w:rsidRPr="009D4E86" w:rsidRDefault="005C35E6" w:rsidP="00D0089D">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94.70%</w:t>
            </w:r>
          </w:p>
        </w:tc>
        <w:tc>
          <w:tcPr>
            <w:tcW w:w="1701" w:type="dxa"/>
            <w:shd w:val="clear" w:color="auto" w:fill="BDD6EE" w:themeFill="accent1" w:themeFillTint="66"/>
            <w:noWrap/>
            <w:vAlign w:val="center"/>
          </w:tcPr>
          <w:p w14:paraId="2292545E" w14:textId="43FA38DF" w:rsidR="00D81956" w:rsidRPr="009D4E86" w:rsidRDefault="005C35E6" w:rsidP="00D0089D">
            <w:pPr>
              <w:spacing w:line="276"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2</w:t>
            </w:r>
            <w:r w:rsidR="00B51A15">
              <w:rPr>
                <w:rFonts w:eastAsia="Times New Roman" w:cstheme="minorHAnsi"/>
                <w:sz w:val="24"/>
                <w:szCs w:val="24"/>
                <w:lang w:eastAsia="es-DO"/>
              </w:rPr>
              <w:t>3.67</w:t>
            </w:r>
            <w:r>
              <w:rPr>
                <w:rFonts w:eastAsia="Times New Roman" w:cstheme="minorHAnsi"/>
                <w:sz w:val="24"/>
                <w:szCs w:val="24"/>
                <w:lang w:eastAsia="es-DO"/>
              </w:rPr>
              <w:t>%</w:t>
            </w:r>
          </w:p>
        </w:tc>
      </w:tr>
      <w:tr w:rsidR="00D81956" w:rsidRPr="00EB71B0" w14:paraId="74E7236D" w14:textId="77777777" w:rsidTr="00BA388D">
        <w:trPr>
          <w:trHeight w:val="567"/>
        </w:trPr>
        <w:tc>
          <w:tcPr>
            <w:cnfStyle w:val="001000000000" w:firstRow="0" w:lastRow="0" w:firstColumn="1" w:lastColumn="0" w:oddVBand="0" w:evenVBand="0" w:oddHBand="0" w:evenHBand="0" w:firstRowFirstColumn="0" w:firstRowLastColumn="0" w:lastRowFirstColumn="0" w:lastRowLastColumn="0"/>
            <w:tcW w:w="4223" w:type="dxa"/>
            <w:tcBorders>
              <w:left w:val="single" w:sz="24" w:space="0" w:color="FFFFFF" w:themeColor="background1"/>
              <w:bottom w:val="single" w:sz="24" w:space="0" w:color="FFFFFF" w:themeColor="background1"/>
            </w:tcBorders>
            <w:shd w:val="clear" w:color="auto" w:fill="002060"/>
            <w:vAlign w:val="center"/>
          </w:tcPr>
          <w:p w14:paraId="4AE7DEE5" w14:textId="77777777" w:rsidR="00D81956" w:rsidRPr="009D4E86" w:rsidRDefault="00D81956" w:rsidP="00D0089D">
            <w:pPr>
              <w:spacing w:line="276" w:lineRule="auto"/>
              <w:rPr>
                <w:rFonts w:cstheme="minorHAnsi"/>
                <w:sz w:val="24"/>
                <w:szCs w:val="24"/>
              </w:rPr>
            </w:pPr>
            <w:r w:rsidRPr="009D4E86">
              <w:rPr>
                <w:rFonts w:cstheme="minorHAnsi"/>
                <w:sz w:val="24"/>
                <w:szCs w:val="24"/>
              </w:rPr>
              <w:t>Calidad del Servicio SAIFI (CTO. A)</w:t>
            </w:r>
          </w:p>
        </w:tc>
        <w:tc>
          <w:tcPr>
            <w:tcW w:w="1559" w:type="dxa"/>
            <w:shd w:val="clear" w:color="auto" w:fill="BDD6EE" w:themeFill="accent1" w:themeFillTint="66"/>
            <w:noWrap/>
            <w:vAlign w:val="center"/>
          </w:tcPr>
          <w:p w14:paraId="3C5EDDD8" w14:textId="10843767" w:rsidR="00D81956" w:rsidRPr="009D4E86" w:rsidRDefault="005C35E6" w:rsidP="00D0089D">
            <w:pPr>
              <w:spacing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56.00%</w:t>
            </w:r>
          </w:p>
        </w:tc>
        <w:tc>
          <w:tcPr>
            <w:tcW w:w="1559" w:type="dxa"/>
            <w:shd w:val="clear" w:color="auto" w:fill="BDD6EE" w:themeFill="accent1" w:themeFillTint="66"/>
            <w:noWrap/>
            <w:vAlign w:val="center"/>
          </w:tcPr>
          <w:p w14:paraId="1E717B77" w14:textId="3CFDB70B" w:rsidR="00D81956" w:rsidRPr="009D4E86" w:rsidRDefault="005C35E6" w:rsidP="00D0089D">
            <w:pPr>
              <w:spacing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56.00%</w:t>
            </w:r>
          </w:p>
        </w:tc>
        <w:tc>
          <w:tcPr>
            <w:tcW w:w="1701" w:type="dxa"/>
            <w:shd w:val="clear" w:color="auto" w:fill="BDD6EE" w:themeFill="accent1" w:themeFillTint="66"/>
            <w:noWrap/>
            <w:vAlign w:val="center"/>
          </w:tcPr>
          <w:p w14:paraId="029A4F76" w14:textId="15DCD79C" w:rsidR="00D81956" w:rsidRPr="009D4E86" w:rsidRDefault="00B51A15" w:rsidP="00D0089D">
            <w:pPr>
              <w:spacing w:line="276" w:lineRule="auto"/>
              <w:jc w:val="center"/>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Pr>
                <w:rFonts w:eastAsia="Times New Roman" w:cstheme="minorHAnsi"/>
                <w:sz w:val="24"/>
                <w:szCs w:val="24"/>
                <w:lang w:eastAsia="es-DO"/>
              </w:rPr>
              <w:t>14.00%</w:t>
            </w:r>
          </w:p>
        </w:tc>
      </w:tr>
    </w:tbl>
    <w:p w14:paraId="24C709E1" w14:textId="5C7CD7E6" w:rsidR="00EB71B0" w:rsidRPr="00EB0F49" w:rsidRDefault="00EB71B0" w:rsidP="00AC4DF8">
      <w:pPr>
        <w:spacing w:after="0"/>
        <w:rPr>
          <w:rFonts w:cstheme="minorHAnsi"/>
          <w:sz w:val="10"/>
          <w:szCs w:val="10"/>
        </w:rPr>
      </w:pPr>
    </w:p>
    <w:p w14:paraId="206EF33C" w14:textId="1DD6B1EF" w:rsidR="003E08C6" w:rsidRPr="00AC4DF8" w:rsidRDefault="000F0FF0" w:rsidP="00FF0EF6">
      <w:pPr>
        <w:spacing w:before="120" w:after="240" w:line="276" w:lineRule="auto"/>
        <w:jc w:val="both"/>
        <w:rPr>
          <w:rFonts w:cstheme="minorHAnsi"/>
          <w:sz w:val="24"/>
          <w:szCs w:val="24"/>
        </w:rPr>
      </w:pPr>
      <w:r>
        <w:rPr>
          <w:rFonts w:cstheme="minorHAnsi"/>
          <w:sz w:val="24"/>
          <w:szCs w:val="24"/>
        </w:rPr>
        <w:t>E</w:t>
      </w:r>
      <w:r w:rsidRPr="00B4330C">
        <w:rPr>
          <w:rFonts w:cstheme="minorHAnsi"/>
          <w:sz w:val="24"/>
          <w:szCs w:val="24"/>
        </w:rPr>
        <w:t xml:space="preserve">n </w:t>
      </w:r>
      <w:r>
        <w:rPr>
          <w:rFonts w:cstheme="minorHAnsi"/>
          <w:sz w:val="24"/>
          <w:szCs w:val="24"/>
        </w:rPr>
        <w:t xml:space="preserve">el siguiente gráfico se visualiza el nivel de cumplimiento del POA </w:t>
      </w:r>
      <w:r w:rsidR="002E11BA">
        <w:rPr>
          <w:rFonts w:cstheme="minorHAnsi"/>
          <w:sz w:val="24"/>
          <w:szCs w:val="24"/>
        </w:rPr>
        <w:t xml:space="preserve">de la dirección </w:t>
      </w:r>
      <w:r w:rsidR="004304D3">
        <w:rPr>
          <w:rFonts w:cstheme="minorHAnsi"/>
          <w:sz w:val="24"/>
          <w:szCs w:val="24"/>
        </w:rPr>
        <w:t xml:space="preserve">y el </w:t>
      </w:r>
      <w:r w:rsidR="002E11BA">
        <w:rPr>
          <w:rFonts w:cstheme="minorHAnsi"/>
          <w:sz w:val="24"/>
          <w:szCs w:val="24"/>
        </w:rPr>
        <w:t xml:space="preserve">resultado </w:t>
      </w:r>
      <w:r>
        <w:rPr>
          <w:rFonts w:cstheme="minorHAnsi"/>
          <w:sz w:val="24"/>
          <w:szCs w:val="24"/>
        </w:rPr>
        <w:t xml:space="preserve">de </w:t>
      </w:r>
      <w:r w:rsidR="002E11BA">
        <w:rPr>
          <w:rFonts w:cstheme="minorHAnsi"/>
          <w:sz w:val="24"/>
          <w:szCs w:val="24"/>
        </w:rPr>
        <w:t>cada una de las</w:t>
      </w:r>
      <w:r>
        <w:rPr>
          <w:rFonts w:cstheme="minorHAnsi"/>
          <w:sz w:val="24"/>
          <w:szCs w:val="24"/>
        </w:rPr>
        <w:t xml:space="preserve"> áreas </w:t>
      </w:r>
      <w:r>
        <w:rPr>
          <w:sz w:val="24"/>
          <w:szCs w:val="24"/>
        </w:rPr>
        <w:t>de</w:t>
      </w:r>
      <w:r w:rsidRPr="00F9444B">
        <w:rPr>
          <w:sz w:val="24"/>
          <w:szCs w:val="24"/>
        </w:rPr>
        <w:t xml:space="preserve"> Grandes Clientes y Ayuntamiento</w:t>
      </w:r>
      <w:r>
        <w:rPr>
          <w:rFonts w:cstheme="minorHAnsi"/>
          <w:sz w:val="24"/>
          <w:szCs w:val="24"/>
        </w:rPr>
        <w:t xml:space="preserve">: </w:t>
      </w:r>
    </w:p>
    <w:p w14:paraId="34307B9A" w14:textId="0D8E5C48" w:rsidR="003E08C6" w:rsidRDefault="00682B4B" w:rsidP="00D0089D">
      <w:pPr>
        <w:spacing w:after="120" w:line="360" w:lineRule="auto"/>
        <w:jc w:val="both"/>
        <w:rPr>
          <w:sz w:val="24"/>
          <w:szCs w:val="24"/>
        </w:rPr>
      </w:pPr>
      <w:r>
        <w:rPr>
          <w:noProof/>
          <w:lang w:val="es-ES" w:eastAsia="es-ES"/>
        </w:rPr>
        <mc:AlternateContent>
          <mc:Choice Requires="wpg">
            <w:drawing>
              <wp:anchor distT="0" distB="0" distL="114300" distR="114300" simplePos="0" relativeHeight="251837440" behindDoc="0" locked="0" layoutInCell="1" allowOverlap="1" wp14:anchorId="431E1C95" wp14:editId="4DD0375A">
                <wp:simplePos x="0" y="0"/>
                <wp:positionH relativeFrom="column">
                  <wp:posOffset>1462405</wp:posOffset>
                </wp:positionH>
                <wp:positionV relativeFrom="paragraph">
                  <wp:posOffset>2538730</wp:posOffset>
                </wp:positionV>
                <wp:extent cx="2699385" cy="720000"/>
                <wp:effectExtent l="0" t="0" r="5715" b="4445"/>
                <wp:wrapNone/>
                <wp:docPr id="30" name="Grupo 30"/>
                <wp:cNvGraphicFramePr/>
                <a:graphic xmlns:a="http://schemas.openxmlformats.org/drawingml/2006/main">
                  <a:graphicData uri="http://schemas.microsoft.com/office/word/2010/wordprocessingGroup">
                    <wpg:wgp>
                      <wpg:cNvGrpSpPr/>
                      <wpg:grpSpPr>
                        <a:xfrm>
                          <a:off x="0" y="0"/>
                          <a:ext cx="2699385" cy="720000"/>
                          <a:chOff x="0" y="0"/>
                          <a:chExt cx="2699385" cy="899795"/>
                        </a:xfrm>
                      </wpg:grpSpPr>
                      <wps:wsp>
                        <wps:cNvPr id="135" name="Diagrama de flujo: conector 78"/>
                        <wps:cNvSpPr/>
                        <wps:spPr>
                          <a:xfrm>
                            <a:off x="0" y="0"/>
                            <a:ext cx="899795" cy="899795"/>
                          </a:xfrm>
                          <a:prstGeom prst="rect">
                            <a:avLst/>
                          </a:prstGeom>
                          <a:solidFill>
                            <a:srgbClr val="002060"/>
                          </a:solidFill>
                          <a:ln w="38100" cap="flat" cmpd="sng" algn="ctr">
                            <a:noFill/>
                            <a:prstDash val="solid"/>
                            <a:miter lim="800000"/>
                          </a:ln>
                          <a:effectLst/>
                        </wps:spPr>
                        <wps:txbx>
                          <w:txbxContent>
                            <w:p w14:paraId="48CE598E" w14:textId="77777777" w:rsidR="00EB71B0" w:rsidRPr="00086C83"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086C83">
                                <w:rPr>
                                  <w:rFonts w:asciiTheme="minorHAnsi" w:eastAsia="Calibri" w:hAnsi="Calibri"/>
                                  <w:color w:val="FFFFFF"/>
                                  <w:kern w:val="24"/>
                                  <w:sz w:val="28"/>
                                  <w:szCs w:val="28"/>
                                  <w:u w:val="single"/>
                                  <w:lang w:val="es-ES"/>
                                </w:rPr>
                                <w:t>Enero</w:t>
                              </w:r>
                            </w:p>
                            <w:p w14:paraId="2F4E77ED" w14:textId="77777777" w:rsidR="00EB71B0" w:rsidRPr="00086C83" w:rsidRDefault="00EB71B0" w:rsidP="00EB71B0">
                              <w:pPr>
                                <w:pStyle w:val="NormalWeb"/>
                                <w:spacing w:before="0" w:beforeAutospacing="0" w:after="0" w:afterAutospacing="0" w:line="256" w:lineRule="auto"/>
                                <w:jc w:val="center"/>
                                <w:rPr>
                                  <w:b/>
                                  <w:bCs/>
                                  <w:sz w:val="28"/>
                                  <w:szCs w:val="28"/>
                                </w:rPr>
                              </w:pPr>
                              <w:r w:rsidRPr="00086C83">
                                <w:rPr>
                                  <w:rFonts w:asciiTheme="minorHAnsi" w:eastAsia="Calibri" w:hAnsi="Calibri"/>
                                  <w:b/>
                                  <w:bCs/>
                                  <w:color w:val="FFFFFF"/>
                                  <w:kern w:val="24"/>
                                  <w:sz w:val="28"/>
                                  <w:szCs w:val="28"/>
                                  <w:lang w:val="es-ES"/>
                                </w:rPr>
                                <w:t>82.18%</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6" name="Diagrama de flujo: conector 76"/>
                        <wps:cNvSpPr/>
                        <wps:spPr>
                          <a:xfrm>
                            <a:off x="899795" y="0"/>
                            <a:ext cx="899795" cy="899795"/>
                          </a:xfrm>
                          <a:prstGeom prst="rect">
                            <a:avLst/>
                          </a:prstGeom>
                          <a:solidFill>
                            <a:srgbClr val="0070C0"/>
                          </a:solidFill>
                          <a:ln w="38100" cap="flat" cmpd="sng" algn="ctr">
                            <a:noFill/>
                            <a:prstDash val="solid"/>
                            <a:miter lim="800000"/>
                          </a:ln>
                          <a:effectLst/>
                        </wps:spPr>
                        <wps:txbx>
                          <w:txbxContent>
                            <w:p w14:paraId="2D2FEB7B" w14:textId="77777777" w:rsidR="00EB71B0" w:rsidRPr="00086C83"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086C83">
                                <w:rPr>
                                  <w:rFonts w:asciiTheme="minorHAnsi" w:eastAsia="Calibri" w:hAnsi="Calibri"/>
                                  <w:color w:val="FFFFFF"/>
                                  <w:kern w:val="24"/>
                                  <w:sz w:val="28"/>
                                  <w:szCs w:val="28"/>
                                  <w:u w:val="single"/>
                                  <w:lang w:val="es-ES"/>
                                </w:rPr>
                                <w:t>Febrero</w:t>
                              </w:r>
                            </w:p>
                            <w:p w14:paraId="22699D90" w14:textId="77777777" w:rsidR="00EB71B0" w:rsidRPr="00086C83" w:rsidRDefault="00EB71B0" w:rsidP="00EB71B0">
                              <w:pPr>
                                <w:pStyle w:val="NormalWeb"/>
                                <w:spacing w:before="0" w:beforeAutospacing="0" w:after="0" w:afterAutospacing="0" w:line="256" w:lineRule="auto"/>
                                <w:jc w:val="center"/>
                                <w:rPr>
                                  <w:b/>
                                  <w:bCs/>
                                  <w:sz w:val="28"/>
                                  <w:szCs w:val="28"/>
                                </w:rPr>
                              </w:pPr>
                              <w:r w:rsidRPr="00086C83">
                                <w:rPr>
                                  <w:rFonts w:asciiTheme="minorHAnsi" w:eastAsia="Calibri" w:hAnsi="Calibri"/>
                                  <w:b/>
                                  <w:bCs/>
                                  <w:color w:val="FFFFFF"/>
                                  <w:kern w:val="24"/>
                                  <w:sz w:val="28"/>
                                  <w:szCs w:val="28"/>
                                  <w:lang w:val="es-ES"/>
                                </w:rPr>
                                <w:t>83.19%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8" name="Diagrama de flujo: conector 77"/>
                        <wps:cNvSpPr/>
                        <wps:spPr>
                          <a:xfrm>
                            <a:off x="1799590" y="0"/>
                            <a:ext cx="899795" cy="899795"/>
                          </a:xfrm>
                          <a:prstGeom prst="rect">
                            <a:avLst/>
                          </a:prstGeom>
                          <a:solidFill>
                            <a:schemeClr val="accent1">
                              <a:lumMod val="60000"/>
                              <a:lumOff val="40000"/>
                            </a:schemeClr>
                          </a:solidFill>
                          <a:ln w="38100" cap="flat" cmpd="sng" algn="ctr">
                            <a:noFill/>
                            <a:prstDash val="solid"/>
                            <a:miter lim="800000"/>
                          </a:ln>
                          <a:effectLst/>
                        </wps:spPr>
                        <wps:txbx>
                          <w:txbxContent>
                            <w:p w14:paraId="36B2C36C" w14:textId="77777777" w:rsidR="00EB71B0" w:rsidRPr="00086C83"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086C83">
                                <w:rPr>
                                  <w:rFonts w:asciiTheme="minorHAnsi" w:eastAsia="Calibri" w:hAnsi="Calibri"/>
                                  <w:color w:val="FFFFFF" w:themeColor="background1"/>
                                  <w:kern w:val="24"/>
                                  <w:sz w:val="28"/>
                                  <w:szCs w:val="28"/>
                                  <w:u w:val="single"/>
                                  <w:lang w:val="es-ES"/>
                                </w:rPr>
                                <w:t>Marzo</w:t>
                              </w:r>
                            </w:p>
                            <w:p w14:paraId="02FFDF8E" w14:textId="4D42C8CD" w:rsidR="00EB71B0" w:rsidRPr="00086C83" w:rsidRDefault="0032308E" w:rsidP="00EB71B0">
                              <w:pPr>
                                <w:pStyle w:val="NormalWeb"/>
                                <w:spacing w:before="0" w:beforeAutospacing="0" w:after="0" w:afterAutospacing="0" w:line="256" w:lineRule="auto"/>
                                <w:jc w:val="center"/>
                                <w:rPr>
                                  <w:b/>
                                  <w:bCs/>
                                  <w:color w:val="FFFFFF" w:themeColor="background1"/>
                                  <w:sz w:val="28"/>
                                  <w:szCs w:val="28"/>
                                </w:rPr>
                              </w:pPr>
                              <w:r w:rsidRPr="00086C83">
                                <w:rPr>
                                  <w:rFonts w:asciiTheme="minorHAnsi" w:eastAsia="Calibri" w:hAnsi="Calibri"/>
                                  <w:b/>
                                  <w:bCs/>
                                  <w:color w:val="FFFFFF" w:themeColor="background1"/>
                                  <w:kern w:val="24"/>
                                  <w:sz w:val="28"/>
                                  <w:szCs w:val="28"/>
                                  <w:lang w:val="es-ES"/>
                                </w:rPr>
                                <w:t>93.71</w:t>
                              </w:r>
                              <w:r w:rsidR="00EB71B0" w:rsidRPr="00086C83">
                                <w:rPr>
                                  <w:rFonts w:asciiTheme="minorHAnsi" w:eastAsia="Calibri" w:hAnsi="Calibri"/>
                                  <w:b/>
                                  <w:bCs/>
                                  <w:color w:val="FFFFFF" w:themeColor="background1"/>
                                  <w:kern w:val="24"/>
                                  <w:sz w:val="28"/>
                                  <w:szCs w:val="28"/>
                                  <w:lang w:val="es-E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431E1C95" id="Grupo 30" o:spid="_x0000_s1081" style="position:absolute;left:0;text-align:left;margin-left:115.15pt;margin-top:199.9pt;width:212.55pt;height:56.7pt;z-index:251837440;mso-width-relative:margin;mso-height-relative:margin" coordsize="26993,89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068SgMAANIMAAAOAAAAZHJzL2Uyb0RvYy54bWzsV1lPGzEQfq/U/2D5vWzuZFcEFIWCKlFA&#10;gopnx+s9Kl+1nWzor+/Yuw7nQ0RV2kq8bHzO8c18M87h8VZwtGHG1krOcf+ghxGTVOW1LOf4283p&#10;pxlG1hGZE64km+M7ZvHx0ccPh43O2EBViufMIBAibdboOa6c01mSWFoxQeyB0kzCZqGMIA6mpkxy&#10;QxqQLngy6PUmSaNMro2izFpYPWk38VGQXxSMusuisMwhPsdgmwtfE74r/02ODklWGqKrmnZmkFdY&#10;IUgtQelO1AlxBK1N/UyUqKlRVhXugCqRqKKoKQs+gDf93hNvzoxa6+BLmTWl3sEE0D7B6dVi6cXm&#10;zOhrfWUAiUaXgEWYeV+2hRH+F6xE2wDZ3Q4ytnWIwuJgkqbD2RgjCntTiEivw5RWAPyza7T6/NLF&#10;WZpO07EPRhLVJo+MaTSkh71HwP4eAtcV0SwAazNA4MqgOofsHYIfkghI05OaQFIIgnKGCr7+rjJE&#10;IX+pUwZNZ95QbxFc3SFnMwsg7gtb53BA7QXnSaaNdWdMCeQHc2xAdcgvsjm3rsUpHvE6reJ1flpz&#10;HiamXC25QRvik7436E1CTADaR8e4RM0cD2d9CBmiBMhXcOJgKDSAYWWJEeElsJo6E3RL5TWA8ta8&#10;E2KrVkcQ21JJ1A74zGsxxzOfDFEzl/4aC4zsPPAItpj5kduutiEKwzTCu1L5HYTGqJa1VtPTGtA4&#10;J9ZdEQM0Bbuh9MBupcxPjBqgMRj+Y00Mw4h/kZAlaX808rwPk9EYMhQj83Bn9XBHrsVSAWh9KFqa&#10;hqE/73gcFkaJW6g4C68VtoikoLuFqJssXVteoGZRtliEY8B1Tdy5vNbUC48I3mxvidFdiB1Q6kLF&#10;zCTZk0i3Z/1NqRZrp4o6pIGHrsUJuOMnwJI2Od+ALpO96DKJ8dyLLpEZz0tN3PGV5k9zZtpbxswN&#10;yR2p9Y9yBlK8K0n7cuYSiFNwBQVAdSOMPIteWn/n2F/kGLyf9mhJ0xj/vTjWn6bpOIXy9dYk8686&#10;tmtNhFImXVsO+Vp8VXnbTiaxb5AMlv0zInSyUVz2jSxKCi+G/4Ki/Riid4q+VRsMb0h4OIck6R75&#10;/mX+cB7a5v1fkaNfAAAA//8DAFBLAwQUAAYACAAAACEAtlOaMeIAAAALAQAADwAAAGRycy9kb3du&#10;cmV2LnhtbEyPTUvDQBCG74L/YRnBm918mGJjJqUU9VQEW0G8TbPTJDS7G7LbJP33ric9DvPwvs9b&#10;rGfdiZEH11qDEC8iEGwqq1pTI3weXh+eQDhPRlFnDSNc2cG6vL0pKFd2Mh887n0tQohxOSE03ve5&#10;lK5qWJNb2J5N+J3soMmHc6ilGmgK4bqTSRQtpabWhIaGet42XJ33F43wNtG0SeOXcXc+ba/fh+z9&#10;axcz4v3dvHkG4Xn2fzD86gd1KIPT0V6McqJDSNIoDShCulqFDYFYZtkjiCNCFqcJyLKQ/zeUPwAA&#10;AP//AwBQSwECLQAUAAYACAAAACEAtoM4kv4AAADhAQAAEwAAAAAAAAAAAAAAAAAAAAAAW0NvbnRl&#10;bnRfVHlwZXNdLnhtbFBLAQItABQABgAIAAAAIQA4/SH/1gAAAJQBAAALAAAAAAAAAAAAAAAAAC8B&#10;AABfcmVscy8ucmVsc1BLAQItABQABgAIAAAAIQABL068SgMAANIMAAAOAAAAAAAAAAAAAAAAAC4C&#10;AABkcnMvZTJvRG9jLnhtbFBLAQItABQABgAIAAAAIQC2U5ox4gAAAAsBAAAPAAAAAAAAAAAAAAAA&#10;AKQFAABkcnMvZG93bnJldi54bWxQSwUGAAAAAAQABADzAAAAswYAAAAA&#10;">
                <v:rect id="Diagrama de flujo: conector 78" o:spid="_x0000_s1082" style="position:absolute;width:8997;height:89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MJ+JxAAAANwAAAAPAAAAZHJzL2Rvd25yZXYueG1sRE9La8JA&#10;EL4X/A/LCL01Gy3aEt2ICGl7q1opeJtkJw/NzobsVuO/7xYK3ubje85yNZhWXKh3jWUFkygGQVxY&#10;3XCl4PCVPb2CcB5ZY2uZFNzIwSodPSwx0fbKO7rsfSVCCLsEFdTed4mUrqjJoItsRxy40vYGfYB9&#10;JXWP1xBuWjmN47k02HBoqLGjTU3Fef9jFEy/30udbw9v2ef26HKf5fPT+kWpx/GwXoDwNPi7+N/9&#10;ocP85xn8PRMukOkvAAAA//8DAFBLAQItABQABgAIAAAAIQDb4fbL7gAAAIUBAAATAAAAAAAAAAAA&#10;AAAAAAAAAABbQ29udGVudF9UeXBlc10ueG1sUEsBAi0AFAAGAAgAAAAhAFr0LFu/AAAAFQEAAAsA&#10;AAAAAAAAAAAAAAAAHwEAAF9yZWxzLy5yZWxzUEsBAi0AFAAGAAgAAAAhACgwn4nEAAAA3AAAAA8A&#10;AAAAAAAAAAAAAAAABwIAAGRycy9kb3ducmV2LnhtbFBLBQYAAAAAAwADALcAAAD4AgAAAAA=&#10;" fillcolor="#002060" stroked="f" strokeweight="3pt">
                  <v:textbox>
                    <w:txbxContent>
                      <w:p w14:paraId="48CE598E" w14:textId="77777777" w:rsidR="00EB71B0" w:rsidRPr="00086C83"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086C83">
                          <w:rPr>
                            <w:rFonts w:asciiTheme="minorHAnsi" w:eastAsia="Calibri" w:hAnsi="Calibri"/>
                            <w:color w:val="FFFFFF"/>
                            <w:kern w:val="24"/>
                            <w:sz w:val="28"/>
                            <w:szCs w:val="28"/>
                            <w:u w:val="single"/>
                            <w:lang w:val="es-ES"/>
                          </w:rPr>
                          <w:t>Enero</w:t>
                        </w:r>
                      </w:p>
                      <w:p w14:paraId="2F4E77ED" w14:textId="77777777" w:rsidR="00EB71B0" w:rsidRPr="00086C83" w:rsidRDefault="00EB71B0" w:rsidP="00EB71B0">
                        <w:pPr>
                          <w:pStyle w:val="NormalWeb"/>
                          <w:spacing w:before="0" w:beforeAutospacing="0" w:after="0" w:afterAutospacing="0" w:line="256" w:lineRule="auto"/>
                          <w:jc w:val="center"/>
                          <w:rPr>
                            <w:b/>
                            <w:bCs/>
                            <w:sz w:val="28"/>
                            <w:szCs w:val="28"/>
                          </w:rPr>
                        </w:pPr>
                        <w:r w:rsidRPr="00086C83">
                          <w:rPr>
                            <w:rFonts w:asciiTheme="minorHAnsi" w:eastAsia="Calibri" w:hAnsi="Calibri"/>
                            <w:b/>
                            <w:bCs/>
                            <w:color w:val="FFFFFF"/>
                            <w:kern w:val="24"/>
                            <w:sz w:val="28"/>
                            <w:szCs w:val="28"/>
                            <w:lang w:val="es-ES"/>
                          </w:rPr>
                          <w:t>82.18%</w:t>
                        </w:r>
                      </w:p>
                    </w:txbxContent>
                  </v:textbox>
                </v:rect>
                <v:rect id="Diagrama de flujo: conector 76" o:spid="_x0000_s1083" style="position:absolute;left:8997;width:8998;height:89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5cVSwgAAANwAAAAPAAAAZHJzL2Rvd25yZXYueG1sRE9Na8JA&#10;EL0X/A/LCL3VjQqhRFdRoUXaQ6kKXofsmESzs2F3TVJ/fVcQvM3jfc582ZtatOR8ZVnBeJSAIM6t&#10;rrhQcNh/vL2D8AFZY22ZFPyRh+Vi8DLHTNuOf6ndhULEEPYZKihDaDIpfV6SQT+yDXHkTtYZDBG6&#10;QmqHXQw3tZwkSSoNVhwbSmxoU1J+2V2NAvc9+bzd7E87vXa4TsOxOH9tV0q9DvvVDESgPjzFD/dW&#10;x/nTFO7PxAvk4h8AAP//AwBQSwECLQAUAAYACAAAACEA2+H2y+4AAACFAQAAEwAAAAAAAAAAAAAA&#10;AAAAAAAAW0NvbnRlbnRfVHlwZXNdLnhtbFBLAQItABQABgAIAAAAIQBa9CxbvwAAABUBAAALAAAA&#10;AAAAAAAAAAAAAB8BAABfcmVscy8ucmVsc1BLAQItABQABgAIAAAAIQBc5cVSwgAAANwAAAAPAAAA&#10;AAAAAAAAAAAAAAcCAABkcnMvZG93bnJldi54bWxQSwUGAAAAAAMAAwC3AAAA9gIAAAAA&#10;" fillcolor="#0070c0" stroked="f" strokeweight="3pt">
                  <v:textbox>
                    <w:txbxContent>
                      <w:p w14:paraId="2D2FEB7B" w14:textId="77777777" w:rsidR="00EB71B0" w:rsidRPr="00086C83" w:rsidRDefault="00EB71B0" w:rsidP="00EB71B0">
                        <w:pPr>
                          <w:pStyle w:val="NormalWeb"/>
                          <w:spacing w:before="0" w:beforeAutospacing="0" w:after="0" w:afterAutospacing="0" w:line="256" w:lineRule="auto"/>
                          <w:jc w:val="center"/>
                          <w:rPr>
                            <w:rFonts w:asciiTheme="minorHAnsi" w:eastAsia="Calibri" w:hAnsi="Calibri"/>
                            <w:color w:val="FFFFFF"/>
                            <w:kern w:val="24"/>
                            <w:sz w:val="28"/>
                            <w:szCs w:val="28"/>
                            <w:u w:val="single"/>
                            <w:lang w:val="es-ES"/>
                          </w:rPr>
                        </w:pPr>
                        <w:r w:rsidRPr="00086C83">
                          <w:rPr>
                            <w:rFonts w:asciiTheme="minorHAnsi" w:eastAsia="Calibri" w:hAnsi="Calibri"/>
                            <w:color w:val="FFFFFF"/>
                            <w:kern w:val="24"/>
                            <w:sz w:val="28"/>
                            <w:szCs w:val="28"/>
                            <w:u w:val="single"/>
                            <w:lang w:val="es-ES"/>
                          </w:rPr>
                          <w:t>Febrero</w:t>
                        </w:r>
                      </w:p>
                      <w:p w14:paraId="22699D90" w14:textId="77777777" w:rsidR="00EB71B0" w:rsidRPr="00086C83" w:rsidRDefault="00EB71B0" w:rsidP="00EB71B0">
                        <w:pPr>
                          <w:pStyle w:val="NormalWeb"/>
                          <w:spacing w:before="0" w:beforeAutospacing="0" w:after="0" w:afterAutospacing="0" w:line="256" w:lineRule="auto"/>
                          <w:jc w:val="center"/>
                          <w:rPr>
                            <w:b/>
                            <w:bCs/>
                            <w:sz w:val="28"/>
                            <w:szCs w:val="28"/>
                          </w:rPr>
                        </w:pPr>
                        <w:r w:rsidRPr="00086C83">
                          <w:rPr>
                            <w:rFonts w:asciiTheme="minorHAnsi" w:eastAsia="Calibri" w:hAnsi="Calibri"/>
                            <w:b/>
                            <w:bCs/>
                            <w:color w:val="FFFFFF"/>
                            <w:kern w:val="24"/>
                            <w:sz w:val="28"/>
                            <w:szCs w:val="28"/>
                            <w:lang w:val="es-ES"/>
                          </w:rPr>
                          <w:t>83.19%</w:t>
                        </w:r>
                      </w:p>
                    </w:txbxContent>
                  </v:textbox>
                </v:rect>
                <v:rect id="Diagrama de flujo: conector 77" o:spid="_x0000_s1084" style="position:absolute;left:17995;width:8998;height:89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j154wwAAANwAAAAPAAAAZHJzL2Rvd25yZXYueG1sRI9PSwNB&#10;DMXvBb/DEMFbm1VBy9rpImqhsidbwWvYifvHncwyM7brtzcHwVvCe3nvl001+9GcOKY+iIXrVQGG&#10;pQmul9bC+3G3XINJmcTRGIQt/HCCanux2FDpwlne+HTIrdEQSSVZ6HKeSsTUdOwprcLEotpniJ6y&#10;rrFFF+ms4X7Em6K4Q0+9aENHEz913Hwdvr2FuENXU12/IsrwPL3s7z+GIlp7dTk/PoDJPOd/89/1&#10;3in+rdLqMzoBbn8BAAD//wMAUEsBAi0AFAAGAAgAAAAhANvh9svuAAAAhQEAABMAAAAAAAAAAAAA&#10;AAAAAAAAAFtDb250ZW50X1R5cGVzXS54bWxQSwECLQAUAAYACAAAACEAWvQsW78AAAAVAQAACwAA&#10;AAAAAAAAAAAAAAAfAQAAX3JlbHMvLnJlbHNQSwECLQAUAAYACAAAACEAL49eeMMAAADcAAAADwAA&#10;AAAAAAAAAAAAAAAHAgAAZHJzL2Rvd25yZXYueG1sUEsFBgAAAAADAAMAtwAAAPcCAAAAAA==&#10;" fillcolor="#9cc2e5 [1940]" stroked="f" strokeweight="3pt">
                  <v:textbox>
                    <w:txbxContent>
                      <w:p w14:paraId="36B2C36C" w14:textId="77777777" w:rsidR="00EB71B0" w:rsidRPr="00086C83" w:rsidRDefault="00EB71B0" w:rsidP="00EB71B0">
                        <w:pPr>
                          <w:pStyle w:val="NormalWeb"/>
                          <w:spacing w:before="0" w:beforeAutospacing="0" w:after="0" w:afterAutospacing="0" w:line="256" w:lineRule="auto"/>
                          <w:jc w:val="center"/>
                          <w:rPr>
                            <w:rFonts w:asciiTheme="minorHAnsi" w:eastAsia="Calibri" w:hAnsi="Calibri"/>
                            <w:color w:val="FFFFFF" w:themeColor="background1"/>
                            <w:kern w:val="24"/>
                            <w:sz w:val="28"/>
                            <w:szCs w:val="28"/>
                            <w:u w:val="single"/>
                            <w:lang w:val="es-ES"/>
                          </w:rPr>
                        </w:pPr>
                        <w:r w:rsidRPr="00086C83">
                          <w:rPr>
                            <w:rFonts w:asciiTheme="minorHAnsi" w:eastAsia="Calibri" w:hAnsi="Calibri"/>
                            <w:color w:val="FFFFFF" w:themeColor="background1"/>
                            <w:kern w:val="24"/>
                            <w:sz w:val="28"/>
                            <w:szCs w:val="28"/>
                            <w:u w:val="single"/>
                            <w:lang w:val="es-ES"/>
                          </w:rPr>
                          <w:t>Marzo</w:t>
                        </w:r>
                      </w:p>
                      <w:p w14:paraId="02FFDF8E" w14:textId="4D42C8CD" w:rsidR="00EB71B0" w:rsidRPr="00086C83" w:rsidRDefault="0032308E" w:rsidP="00EB71B0">
                        <w:pPr>
                          <w:pStyle w:val="NormalWeb"/>
                          <w:spacing w:before="0" w:beforeAutospacing="0" w:after="0" w:afterAutospacing="0" w:line="256" w:lineRule="auto"/>
                          <w:jc w:val="center"/>
                          <w:rPr>
                            <w:b/>
                            <w:bCs/>
                            <w:color w:val="FFFFFF" w:themeColor="background1"/>
                            <w:sz w:val="28"/>
                            <w:szCs w:val="28"/>
                          </w:rPr>
                        </w:pPr>
                        <w:r w:rsidRPr="00086C83">
                          <w:rPr>
                            <w:rFonts w:asciiTheme="minorHAnsi" w:eastAsia="Calibri" w:hAnsi="Calibri"/>
                            <w:b/>
                            <w:bCs/>
                            <w:color w:val="FFFFFF" w:themeColor="background1"/>
                            <w:kern w:val="24"/>
                            <w:sz w:val="28"/>
                            <w:szCs w:val="28"/>
                            <w:lang w:val="es-ES"/>
                          </w:rPr>
                          <w:t>93.71</w:t>
                        </w:r>
                        <w:r w:rsidR="00EB71B0" w:rsidRPr="00086C83">
                          <w:rPr>
                            <w:rFonts w:asciiTheme="minorHAnsi" w:eastAsia="Calibri" w:hAnsi="Calibri"/>
                            <w:b/>
                            <w:bCs/>
                            <w:color w:val="FFFFFF" w:themeColor="background1"/>
                            <w:kern w:val="24"/>
                            <w:sz w:val="28"/>
                            <w:szCs w:val="28"/>
                            <w:lang w:val="es-ES"/>
                          </w:rPr>
                          <w:t>%</w:t>
                        </w:r>
                      </w:p>
                    </w:txbxContent>
                  </v:textbox>
                </v:rect>
              </v:group>
            </w:pict>
          </mc:Fallback>
        </mc:AlternateContent>
      </w:r>
      <w:r w:rsidR="003E08C6">
        <w:rPr>
          <w:noProof/>
          <w:lang w:val="es-ES" w:eastAsia="es-ES"/>
        </w:rPr>
        <w:drawing>
          <wp:inline distT="0" distB="0" distL="0" distR="0" wp14:anchorId="40BF71C6" wp14:editId="13E5B54E">
            <wp:extent cx="5788660" cy="2381250"/>
            <wp:effectExtent l="0" t="0" r="2540" b="0"/>
            <wp:docPr id="94" name="Imagen 94" descr="Gráfico&#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 name="Imagen 94" descr="Gráfico&#10;&#10;Descripción generada automáticamente"/>
                    <pic:cNvPicPr/>
                  </pic:nvPicPr>
                  <pic:blipFill rotWithShape="1">
                    <a:blip r:embed="rId38"/>
                    <a:srcRect l="2475" r="2619" b="4200"/>
                    <a:stretch/>
                  </pic:blipFill>
                  <pic:spPr bwMode="auto">
                    <a:xfrm>
                      <a:off x="0" y="0"/>
                      <a:ext cx="5866660" cy="2413336"/>
                    </a:xfrm>
                    <a:prstGeom prst="rect">
                      <a:avLst/>
                    </a:prstGeom>
                    <a:ln>
                      <a:noFill/>
                    </a:ln>
                    <a:extLst>
                      <a:ext uri="{53640926-AAD7-44D8-BBD7-CCE9431645EC}">
                        <a14:shadowObscured xmlns:a14="http://schemas.microsoft.com/office/drawing/2010/main"/>
                      </a:ext>
                    </a:extLst>
                  </pic:spPr>
                </pic:pic>
              </a:graphicData>
            </a:graphic>
          </wp:inline>
        </w:drawing>
      </w:r>
    </w:p>
    <w:p w14:paraId="2976F745" w14:textId="53F8E5FC" w:rsidR="008850A8" w:rsidRDefault="008850A8" w:rsidP="00D0089D">
      <w:pPr>
        <w:spacing w:after="120" w:line="360" w:lineRule="auto"/>
        <w:jc w:val="both"/>
        <w:rPr>
          <w:sz w:val="24"/>
          <w:szCs w:val="24"/>
        </w:rPr>
      </w:pPr>
    </w:p>
    <w:p w14:paraId="0E9BDF2C" w14:textId="0CCD60AC" w:rsidR="008850A8" w:rsidRDefault="008850A8" w:rsidP="00D0089D">
      <w:pPr>
        <w:spacing w:after="120" w:line="360" w:lineRule="auto"/>
        <w:jc w:val="both"/>
        <w:rPr>
          <w:sz w:val="24"/>
          <w:szCs w:val="24"/>
        </w:rPr>
      </w:pPr>
    </w:p>
    <w:p w14:paraId="3E02571D" w14:textId="77777777" w:rsidR="008850A8" w:rsidRDefault="008850A8" w:rsidP="00D0089D">
      <w:pPr>
        <w:spacing w:after="120" w:line="360" w:lineRule="auto"/>
        <w:jc w:val="both"/>
        <w:rPr>
          <w:sz w:val="24"/>
          <w:szCs w:val="24"/>
        </w:rPr>
      </w:pPr>
    </w:p>
    <w:p w14:paraId="3B8C57D7" w14:textId="25223D18" w:rsidR="00D0089D" w:rsidRPr="00F9444B" w:rsidRDefault="00D0089D" w:rsidP="00D0089D">
      <w:pPr>
        <w:spacing w:after="120" w:line="360" w:lineRule="auto"/>
        <w:jc w:val="both"/>
        <w:rPr>
          <w:sz w:val="24"/>
          <w:szCs w:val="24"/>
        </w:rPr>
      </w:pPr>
    </w:p>
    <w:p w14:paraId="07697D58" w14:textId="77777777" w:rsidR="00682B4B" w:rsidRDefault="00682B4B" w:rsidP="00953A1B">
      <w:pPr>
        <w:spacing w:before="120" w:after="120" w:line="276" w:lineRule="auto"/>
        <w:jc w:val="both"/>
        <w:rPr>
          <w:sz w:val="24"/>
          <w:szCs w:val="24"/>
        </w:rPr>
      </w:pPr>
    </w:p>
    <w:p w14:paraId="684BAA74" w14:textId="2FDB3413" w:rsidR="00EB71B0" w:rsidRPr="00953A1B" w:rsidRDefault="0032308E" w:rsidP="00953A1B">
      <w:pPr>
        <w:spacing w:before="120" w:after="120" w:line="276" w:lineRule="auto"/>
        <w:jc w:val="both"/>
        <w:rPr>
          <w:sz w:val="24"/>
          <w:szCs w:val="24"/>
        </w:rPr>
      </w:pPr>
      <w:r w:rsidRPr="00F9444B">
        <w:rPr>
          <w:sz w:val="24"/>
          <w:szCs w:val="24"/>
        </w:rPr>
        <w:t>A continuación, se presenta relación de las actividades o proyectos de la dirección, que al cierre del primer trimestre tienen una desviación de la meta con respecto al objetivo programado</w:t>
      </w:r>
      <w:r w:rsidR="00953A1B">
        <w:rPr>
          <w:sz w:val="24"/>
          <w:szCs w:val="24"/>
        </w:rPr>
        <w:t>, con un nivel de ejecución por debajo del 70%</w:t>
      </w:r>
      <w:r w:rsidRPr="00F9444B">
        <w:rPr>
          <w:sz w:val="24"/>
          <w:szCs w:val="24"/>
        </w:rPr>
        <w:t>:</w:t>
      </w:r>
      <w:r w:rsidR="00507C18">
        <w:rPr>
          <w:sz w:val="24"/>
          <w:szCs w:val="24"/>
        </w:rPr>
        <w:t xml:space="preserve"> </w:t>
      </w:r>
    </w:p>
    <w:p w14:paraId="39D71D00" w14:textId="77777777" w:rsidR="00EB71B0" w:rsidRPr="00EB71B0" w:rsidRDefault="00EB71B0" w:rsidP="00EB71B0">
      <w:pPr>
        <w:rPr>
          <w:rFonts w:cstheme="minorHAnsi"/>
          <w:sz w:val="4"/>
          <w:szCs w:val="4"/>
        </w:rPr>
      </w:pPr>
    </w:p>
    <w:tbl>
      <w:tblPr>
        <w:tblStyle w:val="Tabladelista4-nfasis5"/>
        <w:tblW w:w="893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96"/>
        <w:gridCol w:w="2835"/>
      </w:tblGrid>
      <w:tr w:rsidR="0010124F" w:rsidRPr="002219C2" w14:paraId="1FAD569F" w14:textId="77777777" w:rsidTr="00B830B1">
        <w:trPr>
          <w:cnfStyle w:val="100000000000" w:firstRow="1" w:lastRow="0" w:firstColumn="0" w:lastColumn="0" w:oddVBand="0" w:evenVBand="0" w:oddHBand="0" w:evenHBand="0" w:firstRowFirstColumn="0" w:firstRowLastColumn="0" w:lastRowFirstColumn="0" w:lastRowLastColumn="0"/>
          <w:trHeight w:val="454"/>
          <w:tblHeader/>
        </w:trPr>
        <w:tc>
          <w:tcPr>
            <w:cnfStyle w:val="001000000000" w:firstRow="0" w:lastRow="0" w:firstColumn="1" w:lastColumn="0" w:oddVBand="0" w:evenVBand="0" w:oddHBand="0" w:evenHBand="0" w:firstRowFirstColumn="0" w:firstRowLastColumn="0" w:lastRowFirstColumn="0" w:lastRowLastColumn="0"/>
            <w:tcW w:w="6096" w:type="dxa"/>
            <w:tcBorders>
              <w:top w:val="single" w:sz="4" w:space="0" w:color="auto"/>
              <w:left w:val="single" w:sz="4" w:space="0" w:color="auto"/>
              <w:bottom w:val="single" w:sz="4" w:space="0" w:color="auto"/>
              <w:right w:val="single" w:sz="4" w:space="0" w:color="auto"/>
            </w:tcBorders>
            <w:shd w:val="clear" w:color="auto" w:fill="002060"/>
            <w:vAlign w:val="center"/>
            <w:hideMark/>
          </w:tcPr>
          <w:p w14:paraId="564B396E" w14:textId="77777777" w:rsidR="0010124F" w:rsidRPr="002219C2" w:rsidRDefault="0010124F" w:rsidP="004D6296">
            <w:pPr>
              <w:jc w:val="center"/>
              <w:rPr>
                <w:rFonts w:eastAsia="Times New Roman" w:cstheme="minorHAnsi"/>
                <w:sz w:val="24"/>
                <w:szCs w:val="24"/>
                <w:lang w:eastAsia="es-DO"/>
              </w:rPr>
            </w:pPr>
            <w:r w:rsidRPr="002219C2">
              <w:rPr>
                <w:rFonts w:eastAsia="Times New Roman" w:cstheme="minorHAnsi"/>
                <w:sz w:val="24"/>
                <w:szCs w:val="24"/>
                <w:lang w:eastAsia="es-DO"/>
              </w:rPr>
              <w:t>Actividad</w:t>
            </w:r>
          </w:p>
        </w:tc>
        <w:tc>
          <w:tcPr>
            <w:tcW w:w="2835" w:type="dxa"/>
            <w:tcBorders>
              <w:top w:val="single" w:sz="4" w:space="0" w:color="auto"/>
              <w:left w:val="single" w:sz="4" w:space="0" w:color="auto"/>
              <w:bottom w:val="single" w:sz="4" w:space="0" w:color="auto"/>
              <w:right w:val="single" w:sz="4" w:space="0" w:color="auto"/>
            </w:tcBorders>
            <w:shd w:val="clear" w:color="auto" w:fill="002060"/>
            <w:vAlign w:val="center"/>
            <w:hideMark/>
          </w:tcPr>
          <w:p w14:paraId="1EE704BC" w14:textId="77777777" w:rsidR="0010124F" w:rsidRPr="002219C2" w:rsidRDefault="0010124F" w:rsidP="004D6296">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2219C2">
              <w:rPr>
                <w:rFonts w:eastAsia="Times New Roman" w:cstheme="minorHAnsi"/>
                <w:sz w:val="24"/>
                <w:szCs w:val="24"/>
                <w:lang w:eastAsia="es-DO"/>
              </w:rPr>
              <w:t>Responsable</w:t>
            </w:r>
          </w:p>
        </w:tc>
      </w:tr>
      <w:tr w:rsidR="0010124F" w:rsidRPr="00E275DC" w14:paraId="2F88762C" w14:textId="77777777" w:rsidTr="00B830B1">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6096" w:type="dxa"/>
            <w:tcBorders>
              <w:top w:val="single" w:sz="4" w:space="0" w:color="auto"/>
            </w:tcBorders>
            <w:shd w:val="clear" w:color="auto" w:fill="BDD6EE" w:themeFill="accent1" w:themeFillTint="66"/>
            <w:vAlign w:val="center"/>
          </w:tcPr>
          <w:p w14:paraId="57E0DFB0" w14:textId="3A530CE2" w:rsidR="0010124F" w:rsidRPr="0010124F" w:rsidRDefault="0010124F" w:rsidP="0010124F">
            <w:pPr>
              <w:jc w:val="both"/>
              <w:rPr>
                <w:rFonts w:cstheme="minorHAnsi"/>
                <w:b w:val="0"/>
                <w:bCs w:val="0"/>
                <w:sz w:val="24"/>
                <w:szCs w:val="24"/>
              </w:rPr>
            </w:pPr>
            <w:r w:rsidRPr="0010124F">
              <w:rPr>
                <w:rFonts w:cstheme="minorHAnsi"/>
                <w:b w:val="0"/>
                <w:bCs w:val="0"/>
                <w:sz w:val="24"/>
                <w:szCs w:val="24"/>
              </w:rPr>
              <w:t>Realizar asesoría y consultoría a grandes clientes</w:t>
            </w:r>
          </w:p>
        </w:tc>
        <w:tc>
          <w:tcPr>
            <w:tcW w:w="2835" w:type="dxa"/>
            <w:tcBorders>
              <w:top w:val="single" w:sz="4" w:space="0" w:color="auto"/>
            </w:tcBorders>
            <w:shd w:val="clear" w:color="auto" w:fill="BDD6EE" w:themeFill="accent1" w:themeFillTint="66"/>
            <w:vAlign w:val="center"/>
          </w:tcPr>
          <w:p w14:paraId="68F2392E" w14:textId="4D370F75" w:rsidR="0010124F" w:rsidRPr="00E275DC" w:rsidRDefault="0010124F" w:rsidP="004D629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s-DO"/>
              </w:rPr>
            </w:pPr>
            <w:r>
              <w:rPr>
                <w:rFonts w:eastAsia="Times New Roman" w:cstheme="minorHAnsi"/>
                <w:color w:val="000000"/>
                <w:sz w:val="24"/>
                <w:szCs w:val="24"/>
                <w:lang w:eastAsia="es-DO"/>
              </w:rPr>
              <w:t>Grandes Clientes y Ayuntamiento</w:t>
            </w:r>
          </w:p>
        </w:tc>
      </w:tr>
      <w:tr w:rsidR="0010124F" w:rsidRPr="00E275DC" w14:paraId="2AC39C74" w14:textId="77777777" w:rsidTr="00B830B1">
        <w:trPr>
          <w:trHeight w:val="340"/>
        </w:trPr>
        <w:tc>
          <w:tcPr>
            <w:cnfStyle w:val="001000000000" w:firstRow="0" w:lastRow="0" w:firstColumn="1" w:lastColumn="0" w:oddVBand="0" w:evenVBand="0" w:oddHBand="0" w:evenHBand="0" w:firstRowFirstColumn="0" w:firstRowLastColumn="0" w:lastRowFirstColumn="0" w:lastRowLastColumn="0"/>
            <w:tcW w:w="6096" w:type="dxa"/>
            <w:shd w:val="clear" w:color="auto" w:fill="FFFFFF" w:themeFill="background1"/>
            <w:vAlign w:val="center"/>
          </w:tcPr>
          <w:p w14:paraId="212A555F" w14:textId="4FF30D53" w:rsidR="0010124F" w:rsidRPr="0010124F" w:rsidRDefault="0010124F" w:rsidP="0010124F">
            <w:pPr>
              <w:jc w:val="both"/>
              <w:rPr>
                <w:rFonts w:cstheme="minorHAnsi"/>
                <w:b w:val="0"/>
                <w:bCs w:val="0"/>
                <w:sz w:val="24"/>
                <w:szCs w:val="24"/>
              </w:rPr>
            </w:pPr>
            <w:r w:rsidRPr="0010124F">
              <w:rPr>
                <w:rFonts w:cstheme="minorHAnsi"/>
                <w:b w:val="0"/>
                <w:bCs w:val="0"/>
                <w:sz w:val="24"/>
                <w:szCs w:val="24"/>
              </w:rPr>
              <w:t>Implementar un control para la correcta aplicación de las cuotas de reembolso de los AFR a favor del cliente</w:t>
            </w:r>
          </w:p>
        </w:tc>
        <w:tc>
          <w:tcPr>
            <w:tcW w:w="2835" w:type="dxa"/>
            <w:shd w:val="clear" w:color="auto" w:fill="FFFFFF" w:themeFill="background1"/>
            <w:vAlign w:val="center"/>
          </w:tcPr>
          <w:p w14:paraId="7019D9C0" w14:textId="727E3A4A" w:rsidR="0010124F" w:rsidRPr="00E275DC" w:rsidRDefault="0010124F" w:rsidP="004D6296">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24"/>
                <w:szCs w:val="24"/>
                <w:lang w:eastAsia="es-DO"/>
              </w:rPr>
            </w:pPr>
            <w:r>
              <w:rPr>
                <w:rFonts w:eastAsia="Times New Roman" w:cstheme="minorHAnsi"/>
                <w:color w:val="000000"/>
                <w:sz w:val="24"/>
                <w:szCs w:val="24"/>
                <w:lang w:eastAsia="es-DO"/>
              </w:rPr>
              <w:t>Grandes Clientes y Ayuntamiento</w:t>
            </w:r>
          </w:p>
        </w:tc>
      </w:tr>
    </w:tbl>
    <w:p w14:paraId="221D56F1" w14:textId="5A9D12B2" w:rsidR="00E16299" w:rsidRDefault="00E16299" w:rsidP="00AD184B">
      <w:pPr>
        <w:spacing w:after="0"/>
        <w:rPr>
          <w:rFonts w:cstheme="minorHAnsi"/>
          <w:sz w:val="2"/>
          <w:szCs w:val="2"/>
        </w:rPr>
      </w:pPr>
    </w:p>
    <w:p w14:paraId="56E32AE0" w14:textId="63F0C903" w:rsidR="00E16299" w:rsidRDefault="00E16299" w:rsidP="00AD184B">
      <w:pPr>
        <w:spacing w:after="0"/>
        <w:rPr>
          <w:rFonts w:cstheme="minorHAnsi"/>
          <w:sz w:val="2"/>
          <w:szCs w:val="2"/>
        </w:rPr>
      </w:pPr>
    </w:p>
    <w:p w14:paraId="275C58AD" w14:textId="1CC29D7F" w:rsidR="00E16299" w:rsidRDefault="00E16299" w:rsidP="00AD184B">
      <w:pPr>
        <w:spacing w:after="0"/>
        <w:rPr>
          <w:rFonts w:cstheme="minorHAnsi"/>
          <w:sz w:val="2"/>
          <w:szCs w:val="2"/>
        </w:rPr>
      </w:pPr>
    </w:p>
    <w:p w14:paraId="7120D0E6" w14:textId="12FAF780" w:rsidR="00E16299" w:rsidRDefault="00E16299" w:rsidP="00AD184B">
      <w:pPr>
        <w:spacing w:after="0"/>
        <w:rPr>
          <w:rFonts w:cstheme="minorHAnsi"/>
          <w:sz w:val="2"/>
          <w:szCs w:val="2"/>
        </w:rPr>
      </w:pPr>
    </w:p>
    <w:p w14:paraId="40F5AB5D" w14:textId="2BBBDBAA" w:rsidR="00E16299" w:rsidRDefault="00E16299" w:rsidP="00AD184B">
      <w:pPr>
        <w:spacing w:after="0"/>
        <w:rPr>
          <w:rFonts w:cstheme="minorHAnsi"/>
          <w:sz w:val="2"/>
          <w:szCs w:val="2"/>
        </w:rPr>
      </w:pPr>
    </w:p>
    <w:p w14:paraId="60E6CA2B" w14:textId="10E6C36B" w:rsidR="00E16299" w:rsidRDefault="00E16299" w:rsidP="00AD184B">
      <w:pPr>
        <w:spacing w:after="0"/>
        <w:rPr>
          <w:rFonts w:cstheme="minorHAnsi"/>
          <w:sz w:val="2"/>
          <w:szCs w:val="2"/>
        </w:rPr>
      </w:pPr>
    </w:p>
    <w:p w14:paraId="7FE393A5" w14:textId="58A40E7C" w:rsidR="00E16299" w:rsidRDefault="00E16299" w:rsidP="00AD184B">
      <w:pPr>
        <w:spacing w:after="0"/>
        <w:rPr>
          <w:rFonts w:cstheme="minorHAnsi"/>
          <w:sz w:val="2"/>
          <w:szCs w:val="2"/>
        </w:rPr>
      </w:pPr>
    </w:p>
    <w:p w14:paraId="28CC9A78" w14:textId="4C4EA4E4" w:rsidR="00E16299" w:rsidRDefault="00E16299" w:rsidP="00AD184B">
      <w:pPr>
        <w:spacing w:after="0"/>
        <w:rPr>
          <w:rFonts w:cstheme="minorHAnsi"/>
          <w:sz w:val="2"/>
          <w:szCs w:val="2"/>
        </w:rPr>
      </w:pPr>
    </w:p>
    <w:p w14:paraId="00189A9F" w14:textId="4AF0666E" w:rsidR="00E16299" w:rsidRDefault="00E16299" w:rsidP="00AD184B">
      <w:pPr>
        <w:spacing w:after="0"/>
        <w:rPr>
          <w:rFonts w:cstheme="minorHAnsi"/>
          <w:sz w:val="2"/>
          <w:szCs w:val="2"/>
        </w:rPr>
      </w:pPr>
    </w:p>
    <w:p w14:paraId="03966B4C" w14:textId="3C9F01D9" w:rsidR="00E16299" w:rsidRDefault="00E16299" w:rsidP="00AD184B">
      <w:pPr>
        <w:spacing w:after="0"/>
        <w:rPr>
          <w:rFonts w:cstheme="minorHAnsi"/>
          <w:sz w:val="2"/>
          <w:szCs w:val="2"/>
        </w:rPr>
      </w:pPr>
    </w:p>
    <w:p w14:paraId="3B16C75C" w14:textId="73EAF2FB" w:rsidR="00E16299" w:rsidRDefault="00E16299" w:rsidP="00AD184B">
      <w:pPr>
        <w:spacing w:after="0"/>
        <w:rPr>
          <w:rFonts w:cstheme="minorHAnsi"/>
          <w:sz w:val="2"/>
          <w:szCs w:val="2"/>
        </w:rPr>
      </w:pPr>
    </w:p>
    <w:p w14:paraId="177869DE" w14:textId="018225AC" w:rsidR="00E16299" w:rsidRDefault="00E16299" w:rsidP="00AD184B">
      <w:pPr>
        <w:spacing w:after="0"/>
        <w:rPr>
          <w:rFonts w:cstheme="minorHAnsi"/>
          <w:sz w:val="2"/>
          <w:szCs w:val="2"/>
        </w:rPr>
      </w:pPr>
    </w:p>
    <w:p w14:paraId="3924F62B" w14:textId="5A04B2AD" w:rsidR="00E16299" w:rsidRDefault="00E16299" w:rsidP="00AD184B">
      <w:pPr>
        <w:spacing w:after="0"/>
        <w:rPr>
          <w:rFonts w:cstheme="minorHAnsi"/>
          <w:sz w:val="2"/>
          <w:szCs w:val="2"/>
        </w:rPr>
      </w:pPr>
    </w:p>
    <w:p w14:paraId="014775A3" w14:textId="2D789913" w:rsidR="00E16299" w:rsidRDefault="00E16299" w:rsidP="00AD184B">
      <w:pPr>
        <w:spacing w:after="0"/>
        <w:rPr>
          <w:rFonts w:cstheme="minorHAnsi"/>
          <w:sz w:val="2"/>
          <w:szCs w:val="2"/>
        </w:rPr>
      </w:pPr>
    </w:p>
    <w:p w14:paraId="069543DA" w14:textId="2758A7EC" w:rsidR="00E16299" w:rsidRDefault="00E16299" w:rsidP="00AD184B">
      <w:pPr>
        <w:spacing w:after="0"/>
        <w:rPr>
          <w:rFonts w:cstheme="minorHAnsi"/>
          <w:sz w:val="2"/>
          <w:szCs w:val="2"/>
        </w:rPr>
      </w:pPr>
    </w:p>
    <w:p w14:paraId="0F2EE0E4" w14:textId="147645FD" w:rsidR="00E16299" w:rsidRDefault="00E16299" w:rsidP="00AD184B">
      <w:pPr>
        <w:spacing w:after="0"/>
        <w:rPr>
          <w:rFonts w:cstheme="minorHAnsi"/>
          <w:sz w:val="2"/>
          <w:szCs w:val="2"/>
        </w:rPr>
      </w:pPr>
    </w:p>
    <w:p w14:paraId="1867AAC1" w14:textId="5C0E73E8" w:rsidR="00E16299" w:rsidRDefault="00E16299" w:rsidP="00AD184B">
      <w:pPr>
        <w:spacing w:after="0"/>
        <w:rPr>
          <w:rFonts w:cstheme="minorHAnsi"/>
          <w:sz w:val="2"/>
          <w:szCs w:val="2"/>
        </w:rPr>
      </w:pPr>
    </w:p>
    <w:p w14:paraId="2F330F46" w14:textId="54DDB8E2" w:rsidR="00E16299" w:rsidRDefault="00E16299" w:rsidP="00AD184B">
      <w:pPr>
        <w:spacing w:after="0"/>
        <w:rPr>
          <w:rFonts w:cstheme="minorHAnsi"/>
          <w:sz w:val="2"/>
          <w:szCs w:val="2"/>
        </w:rPr>
      </w:pPr>
    </w:p>
    <w:p w14:paraId="590AA8BE" w14:textId="08F8576B" w:rsidR="00E16299" w:rsidRDefault="00E16299" w:rsidP="00AD184B">
      <w:pPr>
        <w:spacing w:after="0"/>
        <w:rPr>
          <w:rFonts w:cstheme="minorHAnsi"/>
          <w:sz w:val="2"/>
          <w:szCs w:val="2"/>
        </w:rPr>
      </w:pPr>
    </w:p>
    <w:p w14:paraId="3A3E67E8" w14:textId="77777777" w:rsidR="00E16299" w:rsidRPr="00EB71B0" w:rsidRDefault="00E16299" w:rsidP="00AD184B">
      <w:pPr>
        <w:spacing w:after="0"/>
        <w:rPr>
          <w:rFonts w:cstheme="minorHAnsi"/>
          <w:sz w:val="2"/>
          <w:szCs w:val="2"/>
        </w:rPr>
      </w:pPr>
    </w:p>
    <w:p w14:paraId="61181E37" w14:textId="76B1DA13" w:rsidR="00EB71B0" w:rsidRDefault="00EB71B0" w:rsidP="00CB3EDB">
      <w:pPr>
        <w:pStyle w:val="Ttulo2"/>
        <w:numPr>
          <w:ilvl w:val="1"/>
          <w:numId w:val="17"/>
        </w:numPr>
        <w:spacing w:before="120" w:line="360" w:lineRule="auto"/>
        <w:ind w:left="567" w:hanging="567"/>
        <w:jc w:val="both"/>
        <w:rPr>
          <w:rFonts w:asciiTheme="minorHAnsi" w:eastAsia="MS Mincho" w:hAnsiTheme="minorHAnsi" w:cstheme="minorHAnsi"/>
          <w:b/>
          <w:bCs/>
          <w:color w:val="00B0F0"/>
          <w:sz w:val="32"/>
          <w:szCs w:val="32"/>
          <w:lang w:val="es-ES_tradnl" w:eastAsia="es-ES"/>
        </w:rPr>
      </w:pPr>
      <w:bookmarkStart w:id="177" w:name="_Toc100331263"/>
      <w:bookmarkStart w:id="178" w:name="_Toc102038045"/>
      <w:bookmarkStart w:id="179" w:name="_Toc102038729"/>
      <w:bookmarkStart w:id="180" w:name="_Toc102048151"/>
      <w:bookmarkStart w:id="181" w:name="_Toc102048180"/>
      <w:bookmarkStart w:id="182" w:name="_Toc102134690"/>
      <w:r w:rsidRPr="004D4C9C">
        <w:rPr>
          <w:rFonts w:asciiTheme="minorHAnsi" w:eastAsia="MS Mincho" w:hAnsiTheme="minorHAnsi" w:cstheme="minorHAnsi"/>
          <w:b/>
          <w:bCs/>
          <w:color w:val="00B0F0"/>
          <w:sz w:val="32"/>
          <w:szCs w:val="32"/>
          <w:lang w:val="es-ES_tradnl" w:eastAsia="es-ES"/>
        </w:rPr>
        <w:t>Resultados Oficina Acceso a la Información</w:t>
      </w:r>
      <w:bookmarkEnd w:id="177"/>
      <w:bookmarkEnd w:id="178"/>
      <w:bookmarkEnd w:id="179"/>
      <w:bookmarkEnd w:id="180"/>
      <w:bookmarkEnd w:id="181"/>
      <w:bookmarkEnd w:id="182"/>
      <w:r w:rsidRPr="004D4C9C">
        <w:rPr>
          <w:rFonts w:asciiTheme="minorHAnsi" w:eastAsia="MS Mincho" w:hAnsiTheme="minorHAnsi" w:cstheme="minorHAnsi"/>
          <w:b/>
          <w:bCs/>
          <w:color w:val="00B0F0"/>
          <w:sz w:val="32"/>
          <w:szCs w:val="32"/>
          <w:lang w:val="es-ES_tradnl" w:eastAsia="es-ES"/>
        </w:rPr>
        <w:t xml:space="preserve"> </w:t>
      </w:r>
    </w:p>
    <w:p w14:paraId="6F80800C" w14:textId="6738C902" w:rsidR="00D65CE8" w:rsidRPr="00D65CE8" w:rsidRDefault="00D65CE8" w:rsidP="003F25E8">
      <w:pPr>
        <w:spacing w:after="120" w:line="240" w:lineRule="atLeast"/>
        <w:rPr>
          <w:rFonts w:cstheme="minorHAnsi"/>
          <w:sz w:val="24"/>
          <w:szCs w:val="24"/>
        </w:rPr>
      </w:pPr>
      <w:r w:rsidRPr="00D65CE8">
        <w:rPr>
          <w:rFonts w:cstheme="minorHAnsi"/>
          <w:sz w:val="24"/>
          <w:szCs w:val="24"/>
        </w:rPr>
        <w:t xml:space="preserve">A continuación, se muestra </w:t>
      </w:r>
      <w:r w:rsidR="006E3BB3">
        <w:rPr>
          <w:rFonts w:cstheme="minorHAnsi"/>
          <w:sz w:val="24"/>
          <w:szCs w:val="24"/>
        </w:rPr>
        <w:t>el cumplimiento</w:t>
      </w:r>
      <w:r w:rsidRPr="00D65CE8">
        <w:rPr>
          <w:rFonts w:cstheme="minorHAnsi"/>
          <w:sz w:val="24"/>
          <w:szCs w:val="24"/>
        </w:rPr>
        <w:t xml:space="preserve"> de los indicadores de resultados de la </w:t>
      </w:r>
      <w:r w:rsidR="00913B42">
        <w:rPr>
          <w:rFonts w:cstheme="minorHAnsi"/>
          <w:sz w:val="24"/>
          <w:szCs w:val="24"/>
        </w:rPr>
        <w:t>OAI</w:t>
      </w:r>
      <w:r w:rsidRPr="00D65CE8">
        <w:rPr>
          <w:rFonts w:cstheme="minorHAnsi"/>
          <w:sz w:val="24"/>
          <w:szCs w:val="24"/>
        </w:rPr>
        <w:t>:</w:t>
      </w:r>
    </w:p>
    <w:tbl>
      <w:tblPr>
        <w:tblStyle w:val="Tablaconcuadrcula5oscura-nfasis56"/>
        <w:tblpPr w:leftFromText="141" w:rightFromText="141" w:vertAnchor="text" w:horzAnchor="margin" w:tblpY="123"/>
        <w:tblW w:w="8759" w:type="dxa"/>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Layout w:type="fixed"/>
        <w:tblLook w:val="04A0" w:firstRow="1" w:lastRow="0" w:firstColumn="1" w:lastColumn="0" w:noHBand="0" w:noVBand="1"/>
      </w:tblPr>
      <w:tblGrid>
        <w:gridCol w:w="4454"/>
        <w:gridCol w:w="1389"/>
        <w:gridCol w:w="1357"/>
        <w:gridCol w:w="1559"/>
      </w:tblGrid>
      <w:tr w:rsidR="00457BC4" w:rsidRPr="00EB71B0" w14:paraId="63D77692" w14:textId="77777777" w:rsidTr="00B830B1">
        <w:trPr>
          <w:cnfStyle w:val="100000000000" w:firstRow="1" w:lastRow="0" w:firstColumn="0" w:lastColumn="0" w:oddVBand="0" w:evenVBand="0" w:oddHBand="0" w:evenHBand="0" w:firstRowFirstColumn="0" w:firstRowLastColumn="0" w:lastRowFirstColumn="0" w:lastRowLastColumn="0"/>
          <w:trHeight w:val="662"/>
        </w:trPr>
        <w:tc>
          <w:tcPr>
            <w:cnfStyle w:val="001000000000" w:firstRow="0" w:lastRow="0" w:firstColumn="1" w:lastColumn="0" w:oddVBand="0" w:evenVBand="0" w:oddHBand="0" w:evenHBand="0" w:firstRowFirstColumn="0" w:firstRowLastColumn="0" w:lastRowFirstColumn="0" w:lastRowLastColumn="0"/>
            <w:tcW w:w="4454"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4BD4F644" w14:textId="77777777" w:rsidR="00457BC4" w:rsidRPr="00E6452A" w:rsidRDefault="00457BC4" w:rsidP="00457BC4">
            <w:pPr>
              <w:rPr>
                <w:rFonts w:eastAsia="Times New Roman" w:cstheme="minorHAnsi"/>
                <w:sz w:val="24"/>
                <w:szCs w:val="24"/>
                <w:lang w:eastAsia="es-DO"/>
              </w:rPr>
            </w:pPr>
            <w:r w:rsidRPr="00E6452A">
              <w:rPr>
                <w:rFonts w:eastAsia="Times New Roman" w:cstheme="minorHAnsi"/>
                <w:sz w:val="24"/>
                <w:szCs w:val="24"/>
                <w:lang w:eastAsia="es-DO"/>
              </w:rPr>
              <w:t>Indicador</w:t>
            </w:r>
          </w:p>
        </w:tc>
        <w:tc>
          <w:tcPr>
            <w:tcW w:w="1389" w:type="dxa"/>
            <w:tcBorders>
              <w:top w:val="single" w:sz="24" w:space="0" w:color="FFFFFF" w:themeColor="background1"/>
              <w:left w:val="single" w:sz="24" w:space="0" w:color="FFFFFF" w:themeColor="background1"/>
              <w:right w:val="single" w:sz="24" w:space="0" w:color="FFFFFF" w:themeColor="background1"/>
            </w:tcBorders>
            <w:shd w:val="clear" w:color="auto" w:fill="002060"/>
            <w:noWrap/>
            <w:vAlign w:val="center"/>
            <w:hideMark/>
          </w:tcPr>
          <w:p w14:paraId="43F859DB" w14:textId="77777777" w:rsidR="00457BC4" w:rsidRPr="00E6452A" w:rsidRDefault="00457BC4" w:rsidP="00457BC4">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6452A">
              <w:rPr>
                <w:rFonts w:eastAsia="Times New Roman" w:cstheme="minorHAnsi"/>
                <w:sz w:val="24"/>
                <w:szCs w:val="24"/>
                <w:lang w:eastAsia="es-DO"/>
              </w:rPr>
              <w:t>Marzo</w:t>
            </w:r>
          </w:p>
        </w:tc>
        <w:tc>
          <w:tcPr>
            <w:tcW w:w="1357"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299C0784" w14:textId="77777777" w:rsidR="00457BC4" w:rsidRPr="00E6452A" w:rsidRDefault="00457BC4" w:rsidP="00457BC4">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6452A">
              <w:rPr>
                <w:rFonts w:eastAsia="Times New Roman" w:cstheme="minorHAnsi"/>
                <w:sz w:val="24"/>
                <w:szCs w:val="24"/>
                <w:lang w:eastAsia="es-DO"/>
              </w:rPr>
              <w:t>Acumulado T1</w:t>
            </w:r>
          </w:p>
        </w:tc>
        <w:tc>
          <w:tcPr>
            <w:tcW w:w="1559" w:type="dxa"/>
            <w:tcBorders>
              <w:top w:val="single" w:sz="24" w:space="0" w:color="FFFFFF" w:themeColor="background1"/>
              <w:left w:val="single" w:sz="24" w:space="0" w:color="FFFFFF" w:themeColor="background1"/>
              <w:right w:val="single" w:sz="24" w:space="0" w:color="FFFFFF" w:themeColor="background1"/>
            </w:tcBorders>
            <w:shd w:val="clear" w:color="auto" w:fill="002060"/>
            <w:hideMark/>
          </w:tcPr>
          <w:p w14:paraId="61D92E70" w14:textId="77777777" w:rsidR="00457BC4" w:rsidRPr="00E6452A" w:rsidRDefault="00457BC4" w:rsidP="00457BC4">
            <w:pPr>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s-DO"/>
              </w:rPr>
            </w:pPr>
            <w:r w:rsidRPr="00E6452A">
              <w:rPr>
                <w:rFonts w:eastAsia="Times New Roman" w:cstheme="minorHAnsi"/>
                <w:sz w:val="24"/>
                <w:szCs w:val="24"/>
                <w:lang w:eastAsia="es-DO"/>
              </w:rPr>
              <w:t>Acumulado Año</w:t>
            </w:r>
          </w:p>
        </w:tc>
      </w:tr>
      <w:tr w:rsidR="00457BC4" w:rsidRPr="00EB71B0" w14:paraId="4BACDB78" w14:textId="77777777" w:rsidTr="00B830B1">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454" w:type="dxa"/>
            <w:tcBorders>
              <w:left w:val="single" w:sz="24" w:space="0" w:color="FFFFFF" w:themeColor="background1"/>
            </w:tcBorders>
            <w:shd w:val="clear" w:color="auto" w:fill="002060"/>
            <w:vAlign w:val="center"/>
          </w:tcPr>
          <w:p w14:paraId="5BECB0DB" w14:textId="77777777" w:rsidR="00457BC4" w:rsidRPr="00E6452A" w:rsidRDefault="00457BC4" w:rsidP="00457BC4">
            <w:pPr>
              <w:spacing w:before="60" w:after="60"/>
              <w:rPr>
                <w:rFonts w:cstheme="minorHAnsi"/>
                <w:sz w:val="24"/>
                <w:szCs w:val="24"/>
              </w:rPr>
            </w:pPr>
            <w:r w:rsidRPr="00E6452A">
              <w:rPr>
                <w:rFonts w:cstheme="minorHAnsi"/>
                <w:sz w:val="24"/>
                <w:szCs w:val="24"/>
              </w:rPr>
              <w:t>Cumplimiento Portal de Transparencia</w:t>
            </w:r>
          </w:p>
        </w:tc>
        <w:tc>
          <w:tcPr>
            <w:tcW w:w="1389" w:type="dxa"/>
            <w:shd w:val="clear" w:color="auto" w:fill="BDD6EE" w:themeFill="accent1" w:themeFillTint="66"/>
            <w:noWrap/>
            <w:vAlign w:val="center"/>
          </w:tcPr>
          <w:p w14:paraId="22499807" w14:textId="77777777" w:rsidR="00457BC4" w:rsidRPr="00E6452A" w:rsidRDefault="00457BC4" w:rsidP="00457BC4">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6452A">
              <w:rPr>
                <w:rFonts w:eastAsia="Times New Roman" w:cstheme="minorHAnsi"/>
                <w:sz w:val="24"/>
                <w:szCs w:val="24"/>
                <w:lang w:eastAsia="es-DO"/>
              </w:rPr>
              <w:t>100.00%</w:t>
            </w:r>
          </w:p>
        </w:tc>
        <w:tc>
          <w:tcPr>
            <w:tcW w:w="1357" w:type="dxa"/>
            <w:shd w:val="clear" w:color="auto" w:fill="BDD6EE" w:themeFill="accent1" w:themeFillTint="66"/>
            <w:noWrap/>
            <w:vAlign w:val="center"/>
          </w:tcPr>
          <w:p w14:paraId="7C5A0F8B" w14:textId="77777777" w:rsidR="00457BC4" w:rsidRPr="00E6452A" w:rsidRDefault="00457BC4" w:rsidP="00457BC4">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6452A">
              <w:rPr>
                <w:rFonts w:eastAsia="Times New Roman" w:cstheme="minorHAnsi"/>
                <w:sz w:val="24"/>
                <w:szCs w:val="24"/>
                <w:lang w:eastAsia="es-DO"/>
              </w:rPr>
              <w:t>100.00%</w:t>
            </w:r>
          </w:p>
        </w:tc>
        <w:tc>
          <w:tcPr>
            <w:tcW w:w="1559" w:type="dxa"/>
            <w:shd w:val="clear" w:color="auto" w:fill="BDD6EE" w:themeFill="accent1" w:themeFillTint="66"/>
            <w:noWrap/>
            <w:vAlign w:val="center"/>
          </w:tcPr>
          <w:p w14:paraId="261340E2" w14:textId="77777777" w:rsidR="00457BC4" w:rsidRPr="00E6452A" w:rsidRDefault="00457BC4" w:rsidP="00457BC4">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s-DO"/>
              </w:rPr>
            </w:pPr>
            <w:r w:rsidRPr="00E6452A">
              <w:rPr>
                <w:rFonts w:eastAsia="Times New Roman" w:cstheme="minorHAnsi"/>
                <w:sz w:val="24"/>
                <w:szCs w:val="24"/>
                <w:lang w:eastAsia="es-DO"/>
              </w:rPr>
              <w:t>25.00%</w:t>
            </w:r>
          </w:p>
        </w:tc>
      </w:tr>
    </w:tbl>
    <w:p w14:paraId="73D2A6A9" w14:textId="7350911C" w:rsidR="00E6452A" w:rsidRPr="00B830B1" w:rsidRDefault="00E6452A" w:rsidP="00FF0EF6">
      <w:pPr>
        <w:spacing w:after="0" w:line="240" w:lineRule="auto"/>
        <w:rPr>
          <w:rFonts w:cstheme="minorHAnsi"/>
          <w:b/>
          <w:bCs/>
          <w:sz w:val="16"/>
          <w:szCs w:val="16"/>
        </w:rPr>
      </w:pPr>
    </w:p>
    <w:p w14:paraId="74DBD8C7" w14:textId="6ECF5CEB" w:rsidR="00E6452A" w:rsidRDefault="00596D67" w:rsidP="002F6DC7">
      <w:pPr>
        <w:spacing w:after="0"/>
        <w:ind w:left="57"/>
        <w:rPr>
          <w:rFonts w:cstheme="minorHAnsi"/>
          <w:b/>
          <w:bCs/>
        </w:rPr>
      </w:pPr>
      <w:r>
        <w:rPr>
          <w:rFonts w:cstheme="minorHAnsi"/>
          <w:sz w:val="24"/>
          <w:szCs w:val="24"/>
        </w:rPr>
        <w:t>E</w:t>
      </w:r>
      <w:r w:rsidRPr="00B4330C">
        <w:rPr>
          <w:rFonts w:cstheme="minorHAnsi"/>
          <w:sz w:val="24"/>
          <w:szCs w:val="24"/>
        </w:rPr>
        <w:t xml:space="preserve">n </w:t>
      </w:r>
      <w:r>
        <w:rPr>
          <w:rFonts w:cstheme="minorHAnsi"/>
          <w:sz w:val="24"/>
          <w:szCs w:val="24"/>
        </w:rPr>
        <w:t>el siguiente gráfico se visualiza el nivel de cumplimiento del POA de la OAI desde enero hasta marzo:</w:t>
      </w:r>
    </w:p>
    <w:p w14:paraId="0ACF48D2" w14:textId="77777777" w:rsidR="00E6452A" w:rsidRPr="00B830B1" w:rsidRDefault="00E6452A" w:rsidP="00FF0EF6">
      <w:pPr>
        <w:spacing w:after="0" w:line="240" w:lineRule="auto"/>
        <w:rPr>
          <w:rFonts w:cstheme="minorHAnsi"/>
          <w:b/>
          <w:bCs/>
          <w:sz w:val="16"/>
          <w:szCs w:val="16"/>
        </w:rPr>
      </w:pPr>
    </w:p>
    <w:p w14:paraId="5C53706F" w14:textId="77777777" w:rsidR="00EB71B0" w:rsidRPr="00EB71B0" w:rsidRDefault="00EB71B0" w:rsidP="00D91343">
      <w:pPr>
        <w:spacing w:after="0" w:line="240" w:lineRule="auto"/>
        <w:jc w:val="both"/>
        <w:rPr>
          <w:rFonts w:cstheme="minorHAnsi"/>
          <w:sz w:val="28"/>
          <w:szCs w:val="28"/>
        </w:rPr>
      </w:pPr>
      <w:r w:rsidRPr="00EB71B0">
        <w:rPr>
          <w:noProof/>
          <w:lang w:val="es-ES" w:eastAsia="es-ES"/>
        </w:rPr>
        <w:drawing>
          <wp:inline distT="0" distB="0" distL="0" distR="0" wp14:anchorId="15901903" wp14:editId="47A63115">
            <wp:extent cx="5610225" cy="1952625"/>
            <wp:effectExtent l="0" t="0" r="0" b="0"/>
            <wp:docPr id="3" name="Gráfico 3">
              <a:extLst xmlns:a="http://schemas.openxmlformats.org/drawingml/2006/main">
                <a:ext uri="{FF2B5EF4-FFF2-40B4-BE49-F238E27FC236}">
                  <a16:creationId xmlns:a16="http://schemas.microsoft.com/office/drawing/2014/main" id="{E9A04943-4432-4BD3-8F4B-5386B16E8E3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080D3C6D" w14:textId="77777777" w:rsidR="00EB71B0" w:rsidRPr="00EB71B0" w:rsidRDefault="00EB71B0" w:rsidP="00EB71B0">
      <w:pPr>
        <w:spacing w:after="0" w:line="240" w:lineRule="auto"/>
        <w:jc w:val="both"/>
        <w:rPr>
          <w:rFonts w:cstheme="minorHAnsi"/>
          <w:sz w:val="28"/>
          <w:szCs w:val="28"/>
        </w:rPr>
      </w:pPr>
    </w:p>
    <w:p w14:paraId="05FEE989" w14:textId="74116372" w:rsidR="00A41557" w:rsidRDefault="00EB71B0" w:rsidP="00F77031">
      <w:pPr>
        <w:spacing w:after="0" w:line="276" w:lineRule="auto"/>
        <w:jc w:val="both"/>
        <w:rPr>
          <w:rFonts w:cstheme="minorHAnsi"/>
          <w:sz w:val="24"/>
          <w:szCs w:val="24"/>
        </w:rPr>
      </w:pPr>
      <w:r w:rsidRPr="00C66286">
        <w:rPr>
          <w:rFonts w:cstheme="minorHAnsi"/>
          <w:sz w:val="24"/>
          <w:szCs w:val="24"/>
        </w:rPr>
        <w:t>La Oficina de Libre Acceso a la Información presenta un cumplimiento de un 100% durante el trimestre de enero – marzo 2022. Se espera que mantenga el ritmo de sus operaciones, para continuar alcanzando los objetivos planificados.</w:t>
      </w:r>
      <w:r w:rsidR="002D0897">
        <w:rPr>
          <w:rFonts w:cstheme="minorHAnsi"/>
          <w:sz w:val="24"/>
          <w:szCs w:val="24"/>
        </w:rPr>
        <w:t xml:space="preserve"> </w:t>
      </w:r>
    </w:p>
    <w:p w14:paraId="5A210772" w14:textId="5FA1F014" w:rsidR="000A4D4C" w:rsidRDefault="000A4D4C" w:rsidP="00F77031">
      <w:pPr>
        <w:spacing w:after="0" w:line="276" w:lineRule="auto"/>
        <w:jc w:val="both"/>
        <w:rPr>
          <w:rFonts w:cstheme="minorHAnsi"/>
          <w:sz w:val="24"/>
          <w:szCs w:val="24"/>
        </w:rPr>
      </w:pPr>
    </w:p>
    <w:p w14:paraId="628406B5" w14:textId="7E02269E" w:rsidR="002B03CE" w:rsidRPr="006A3826" w:rsidRDefault="002B03CE" w:rsidP="00F77031">
      <w:pPr>
        <w:spacing w:after="0" w:line="276" w:lineRule="auto"/>
        <w:jc w:val="both"/>
        <w:rPr>
          <w:rFonts w:cstheme="minorHAnsi"/>
          <w:sz w:val="6"/>
          <w:szCs w:val="6"/>
        </w:rPr>
      </w:pPr>
    </w:p>
    <w:p w14:paraId="7D28CA4D" w14:textId="503F6DD9" w:rsidR="000A4D4C" w:rsidRDefault="002B03CE" w:rsidP="000363F7">
      <w:pPr>
        <w:pStyle w:val="Ttulo1"/>
        <w:spacing w:line="480" w:lineRule="auto"/>
        <w:jc w:val="both"/>
        <w:rPr>
          <w:rFonts w:asciiTheme="minorHAnsi" w:hAnsiTheme="minorHAnsi" w:cstheme="minorHAnsi"/>
          <w:b/>
          <w:bCs/>
          <w:color w:val="002060"/>
          <w:szCs w:val="28"/>
        </w:rPr>
      </w:pPr>
      <w:bookmarkStart w:id="183" w:name="_Toc102134691"/>
      <w:r w:rsidRPr="002B03CE">
        <w:rPr>
          <w:rFonts w:asciiTheme="minorHAnsi" w:hAnsiTheme="minorHAnsi" w:cstheme="minorHAnsi"/>
          <w:b/>
          <w:bCs/>
          <w:color w:val="002060"/>
          <w:szCs w:val="28"/>
        </w:rPr>
        <w:t>CONCLUSIÓN</w:t>
      </w:r>
      <w:bookmarkEnd w:id="183"/>
    </w:p>
    <w:p w14:paraId="217AE28C" w14:textId="73CBA3AE" w:rsidR="002B5A4C" w:rsidRPr="00207056" w:rsidRDefault="00C774E2" w:rsidP="0042198C">
      <w:pPr>
        <w:spacing w:before="120" w:after="240" w:line="360" w:lineRule="auto"/>
        <w:jc w:val="both"/>
        <w:rPr>
          <w:sz w:val="24"/>
          <w:szCs w:val="24"/>
        </w:rPr>
      </w:pPr>
      <w:r w:rsidRPr="00207056">
        <w:rPr>
          <w:sz w:val="24"/>
          <w:szCs w:val="24"/>
        </w:rPr>
        <w:t xml:space="preserve">Al cierre del primer trimestre 2022, Edenorte logró alcanzar un </w:t>
      </w:r>
      <w:r w:rsidR="00590B88">
        <w:rPr>
          <w:sz w:val="24"/>
          <w:szCs w:val="24"/>
        </w:rPr>
        <w:t xml:space="preserve">muy buen cumplimiento en el POA con un </w:t>
      </w:r>
      <w:r w:rsidRPr="00207056">
        <w:rPr>
          <w:sz w:val="24"/>
          <w:szCs w:val="24"/>
        </w:rPr>
        <w:t xml:space="preserve">promedio general </w:t>
      </w:r>
      <w:r w:rsidR="002544FE" w:rsidRPr="00207056">
        <w:rPr>
          <w:sz w:val="24"/>
          <w:szCs w:val="24"/>
        </w:rPr>
        <w:t>de</w:t>
      </w:r>
      <w:r w:rsidRPr="00207056">
        <w:rPr>
          <w:sz w:val="24"/>
          <w:szCs w:val="24"/>
        </w:rPr>
        <w:t xml:space="preserve"> 90.94%.</w:t>
      </w:r>
      <w:r w:rsidR="008E2381" w:rsidRPr="00207056">
        <w:rPr>
          <w:sz w:val="24"/>
          <w:szCs w:val="24"/>
        </w:rPr>
        <w:t xml:space="preserve"> </w:t>
      </w:r>
    </w:p>
    <w:p w14:paraId="23AC1A63" w14:textId="0FC5ABCA" w:rsidR="00171B6C" w:rsidRPr="00207056" w:rsidRDefault="006F7C85" w:rsidP="00AB040F">
      <w:pPr>
        <w:spacing w:before="120" w:after="240" w:line="360" w:lineRule="auto"/>
        <w:jc w:val="both"/>
        <w:rPr>
          <w:b/>
          <w:bCs/>
          <w:i/>
          <w:iCs/>
          <w:sz w:val="24"/>
          <w:szCs w:val="24"/>
        </w:rPr>
      </w:pPr>
      <w:r w:rsidRPr="00207056">
        <w:rPr>
          <w:sz w:val="24"/>
          <w:szCs w:val="24"/>
        </w:rPr>
        <w:t xml:space="preserve">No obstante, a las situaciones </w:t>
      </w:r>
      <w:r w:rsidR="00856A6E" w:rsidRPr="00207056">
        <w:rPr>
          <w:sz w:val="24"/>
          <w:szCs w:val="24"/>
        </w:rPr>
        <w:t>ocurridas</w:t>
      </w:r>
      <w:r w:rsidRPr="00207056">
        <w:rPr>
          <w:sz w:val="24"/>
          <w:szCs w:val="24"/>
        </w:rPr>
        <w:t xml:space="preserve"> con el proceso de aprobación del presupuesto general de la empresa y su repercusión sobre la entrada en vigencia del PACC y ajustes a los POAS, la </w:t>
      </w:r>
      <w:r w:rsidR="00856A6E" w:rsidRPr="00207056">
        <w:rPr>
          <w:sz w:val="24"/>
          <w:szCs w:val="24"/>
        </w:rPr>
        <w:t>institución</w:t>
      </w:r>
      <w:r w:rsidRPr="00207056">
        <w:rPr>
          <w:sz w:val="24"/>
          <w:szCs w:val="24"/>
        </w:rPr>
        <w:t xml:space="preserve"> presentó resultados ascendentes mensualmente</w:t>
      </w:r>
      <w:r w:rsidR="00914DE9" w:rsidRPr="00207056">
        <w:rPr>
          <w:sz w:val="24"/>
          <w:szCs w:val="24"/>
        </w:rPr>
        <w:t xml:space="preserve">, estos como sigue: </w:t>
      </w:r>
      <w:r w:rsidRPr="00207056">
        <w:rPr>
          <w:sz w:val="24"/>
          <w:szCs w:val="24"/>
        </w:rPr>
        <w:t xml:space="preserve">enero </w:t>
      </w:r>
      <w:r w:rsidRPr="00207056">
        <w:rPr>
          <w:b/>
          <w:bCs/>
          <w:i/>
          <w:iCs/>
          <w:sz w:val="24"/>
          <w:szCs w:val="24"/>
        </w:rPr>
        <w:t>(89.91%),</w:t>
      </w:r>
      <w:r w:rsidRPr="00207056">
        <w:rPr>
          <w:sz w:val="24"/>
          <w:szCs w:val="24"/>
        </w:rPr>
        <w:t xml:space="preserve"> febrero </w:t>
      </w:r>
      <w:r w:rsidRPr="00207056">
        <w:rPr>
          <w:b/>
          <w:bCs/>
          <w:i/>
          <w:iCs/>
          <w:sz w:val="24"/>
          <w:szCs w:val="24"/>
        </w:rPr>
        <w:t>(91.04%)</w:t>
      </w:r>
      <w:r w:rsidRPr="00207056">
        <w:rPr>
          <w:sz w:val="24"/>
          <w:szCs w:val="24"/>
        </w:rPr>
        <w:t xml:space="preserve"> y marzo </w:t>
      </w:r>
      <w:r w:rsidRPr="00207056">
        <w:rPr>
          <w:b/>
          <w:bCs/>
          <w:i/>
          <w:iCs/>
          <w:sz w:val="24"/>
          <w:szCs w:val="24"/>
        </w:rPr>
        <w:t>(91.89%).</w:t>
      </w:r>
    </w:p>
    <w:p w14:paraId="2B50C5EF" w14:textId="05D15025" w:rsidR="006F7C85" w:rsidRPr="00207056" w:rsidRDefault="006F7C85" w:rsidP="0042198C">
      <w:pPr>
        <w:spacing w:before="120" w:after="120" w:line="360" w:lineRule="auto"/>
        <w:jc w:val="both"/>
        <w:rPr>
          <w:sz w:val="24"/>
          <w:szCs w:val="24"/>
        </w:rPr>
      </w:pPr>
      <w:r w:rsidRPr="00207056">
        <w:rPr>
          <w:sz w:val="24"/>
          <w:szCs w:val="24"/>
        </w:rPr>
        <w:t xml:space="preserve">Se espera que con el esfuerzo e integración de cada una de las áreas de la </w:t>
      </w:r>
      <w:r w:rsidR="003609F2">
        <w:rPr>
          <w:sz w:val="24"/>
          <w:szCs w:val="24"/>
        </w:rPr>
        <w:t>organización</w:t>
      </w:r>
      <w:r w:rsidRPr="00207056">
        <w:rPr>
          <w:sz w:val="24"/>
          <w:szCs w:val="24"/>
        </w:rPr>
        <w:t xml:space="preserve"> los niveles de cumplimiento de los trimestres subsiguientes sean superiores al reportado en el primer trimestre.</w:t>
      </w:r>
    </w:p>
    <w:p w14:paraId="65EE563A" w14:textId="036EE83C" w:rsidR="006E5387" w:rsidRPr="007A64EA" w:rsidRDefault="006E5387" w:rsidP="007A64EA">
      <w:pPr>
        <w:spacing w:before="120" w:after="120" w:line="276" w:lineRule="auto"/>
        <w:jc w:val="both"/>
        <w:rPr>
          <w:sz w:val="24"/>
          <w:szCs w:val="24"/>
        </w:rPr>
      </w:pPr>
    </w:p>
    <w:p w14:paraId="50CFEE42" w14:textId="5217C315" w:rsidR="006E5387" w:rsidRPr="006A3826" w:rsidRDefault="006E5387" w:rsidP="006E5387">
      <w:pPr>
        <w:spacing w:before="120" w:after="120" w:line="276" w:lineRule="auto"/>
        <w:jc w:val="both"/>
      </w:pPr>
    </w:p>
    <w:sectPr w:rsidR="006E5387" w:rsidRPr="006A3826" w:rsidSect="00536A30">
      <w:type w:val="continuous"/>
      <w:pgSz w:w="12240" w:h="15840" w:code="1"/>
      <w:pgMar w:top="1417" w:right="1608" w:bottom="1417" w:left="1701" w:header="708" w:footer="708" w:gutter="0"/>
      <w:pgNumType w:start="4"/>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C042353" w14:textId="77777777" w:rsidR="0007116F" w:rsidRDefault="0007116F" w:rsidP="00C83E6E">
      <w:pPr>
        <w:spacing w:after="0" w:line="240" w:lineRule="auto"/>
      </w:pPr>
      <w:r>
        <w:separator/>
      </w:r>
    </w:p>
  </w:endnote>
  <w:endnote w:type="continuationSeparator" w:id="0">
    <w:p w14:paraId="20CA255E" w14:textId="77777777" w:rsidR="0007116F" w:rsidRDefault="0007116F" w:rsidP="00C83E6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Open Sans">
    <w:charset w:val="00"/>
    <w:family w:val="swiss"/>
    <w:pitch w:val="variable"/>
    <w:sig w:usb0="E00002EF" w:usb1="4000205B" w:usb2="00000028" w:usb3="00000000" w:csb0="0000019F" w:csb1="00000000"/>
  </w:font>
  <w:font w:name="Calibri">
    <w:panose1 w:val="020F0502020204030204"/>
    <w:charset w:val="00"/>
    <w:family w:val="swiss"/>
    <w:pitch w:val="variable"/>
    <w:sig w:usb0="E0002E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A8554" w14:textId="2173B999" w:rsidR="00AB5885" w:rsidRPr="00CA5854" w:rsidRDefault="0002041D" w:rsidP="00AB5885">
    <w:pPr>
      <w:pStyle w:val="Piedepgina"/>
      <w:jc w:val="center"/>
      <w:rPr>
        <w:b/>
        <w:bCs/>
        <w:caps/>
        <w:color w:val="00AFDB"/>
        <w:sz w:val="24"/>
        <w:szCs w:val="24"/>
      </w:rPr>
    </w:pPr>
    <w:r>
      <w:rPr>
        <w:b/>
        <w:bCs/>
        <w:caps/>
        <w:color w:val="00AFDB"/>
        <w:sz w:val="24"/>
        <w:szCs w:val="24"/>
      </w:rPr>
      <w:fldChar w:fldCharType="begin"/>
    </w:r>
    <w:r>
      <w:rPr>
        <w:b/>
        <w:bCs/>
        <w:caps/>
        <w:color w:val="00AFDB"/>
        <w:sz w:val="24"/>
        <w:szCs w:val="24"/>
      </w:rPr>
      <w:instrText xml:space="preserve"> PAGE   \* MERGEFORMAT </w:instrText>
    </w:r>
    <w:r>
      <w:rPr>
        <w:b/>
        <w:bCs/>
        <w:caps/>
        <w:color w:val="00AFDB"/>
        <w:sz w:val="24"/>
        <w:szCs w:val="24"/>
      </w:rPr>
      <w:fldChar w:fldCharType="separate"/>
    </w:r>
    <w:r w:rsidR="000F5B31">
      <w:rPr>
        <w:b/>
        <w:bCs/>
        <w:caps/>
        <w:noProof/>
        <w:color w:val="00AFDB"/>
        <w:sz w:val="24"/>
        <w:szCs w:val="24"/>
      </w:rPr>
      <w:t>33</w:t>
    </w:r>
    <w:r>
      <w:rPr>
        <w:b/>
        <w:bCs/>
        <w:caps/>
        <w:color w:val="00AFDB"/>
        <w:sz w:val="24"/>
        <w:szCs w:val="24"/>
      </w:rPr>
      <w:fldChar w:fldCharType="end"/>
    </w:r>
  </w:p>
  <w:p w14:paraId="1455ED5C" w14:textId="645DCCFC" w:rsidR="00C412C1" w:rsidRDefault="00C412C1" w:rsidP="00561297">
    <w:pPr>
      <w:pStyle w:val="Piedepgina"/>
      <w:tabs>
        <w:tab w:val="clear" w:pos="8504"/>
        <w:tab w:val="left" w:pos="7980"/>
      </w:tab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A481223" w14:textId="77777777" w:rsidR="0007116F" w:rsidRDefault="0007116F" w:rsidP="00C83E6E">
      <w:pPr>
        <w:spacing w:after="0" w:line="240" w:lineRule="auto"/>
      </w:pPr>
      <w:r>
        <w:separator/>
      </w:r>
    </w:p>
  </w:footnote>
  <w:footnote w:type="continuationSeparator" w:id="0">
    <w:p w14:paraId="4A15E604" w14:textId="77777777" w:rsidR="0007116F" w:rsidRDefault="0007116F" w:rsidP="00C83E6E">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EE0181" w14:textId="1082D36C" w:rsidR="00C412C1" w:rsidRDefault="00C412C1">
    <w:pPr>
      <w:pStyle w:val="Encabezado"/>
    </w:pPr>
    <w:r>
      <w:rPr>
        <w:noProof/>
        <w:lang w:val="es-ES" w:eastAsia="es-ES"/>
      </w:rPr>
      <w:drawing>
        <wp:anchor distT="0" distB="0" distL="114300" distR="114300" simplePos="0" relativeHeight="251658240" behindDoc="1" locked="0" layoutInCell="1" allowOverlap="1" wp14:anchorId="69231C48" wp14:editId="2C843323">
          <wp:simplePos x="0" y="0"/>
          <wp:positionH relativeFrom="column">
            <wp:posOffset>-1583690</wp:posOffset>
          </wp:positionH>
          <wp:positionV relativeFrom="paragraph">
            <wp:posOffset>-448945</wp:posOffset>
          </wp:positionV>
          <wp:extent cx="8343358" cy="11088000"/>
          <wp:effectExtent l="0" t="0" r="0" b="0"/>
          <wp:wrapNone/>
          <wp:docPr id="83" name="Imagen 83" descr="Patrón de fondo&#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agen 3" descr="Patrón de fondo&#10;&#10;Descripción generada automáticamente con confianza media"/>
                  <pic:cNvPicPr/>
                </pic:nvPicPr>
                <pic:blipFill>
                  <a:blip r:embed="rId1" cstate="print">
                    <a:extLst>
                      <a:ext uri="{28A0092B-C50C-407E-A947-70E740481C1C}">
                        <a14:useLocalDpi xmlns:a14="http://schemas.microsoft.com/office/drawing/2010/main" val="0"/>
                      </a:ext>
                    </a:extLst>
                  </a:blip>
                  <a:stretch>
                    <a:fillRect/>
                  </a:stretch>
                </pic:blipFill>
                <pic:spPr>
                  <a:xfrm>
                    <a:off x="0" y="0"/>
                    <a:ext cx="8343358" cy="110880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A94C6E"/>
    <w:multiLevelType w:val="hybridMultilevel"/>
    <w:tmpl w:val="9B1641BC"/>
    <w:lvl w:ilvl="0" w:tplc="8C066C18">
      <w:start w:val="1"/>
      <w:numFmt w:val="bullet"/>
      <w:lvlText w:val=""/>
      <w:lvlJc w:val="left"/>
      <w:pPr>
        <w:ind w:left="1083" w:hanging="360"/>
      </w:pPr>
      <w:rPr>
        <w:rFonts w:ascii="Wingdings" w:hAnsi="Wingdings" w:hint="default"/>
        <w:color w:val="00B0F0"/>
      </w:rPr>
    </w:lvl>
    <w:lvl w:ilvl="1" w:tplc="1C0A0003" w:tentative="1">
      <w:start w:val="1"/>
      <w:numFmt w:val="bullet"/>
      <w:lvlText w:val="o"/>
      <w:lvlJc w:val="left"/>
      <w:pPr>
        <w:ind w:left="1803" w:hanging="360"/>
      </w:pPr>
      <w:rPr>
        <w:rFonts w:ascii="Courier New" w:hAnsi="Courier New" w:cs="Courier New" w:hint="default"/>
      </w:rPr>
    </w:lvl>
    <w:lvl w:ilvl="2" w:tplc="1C0A0005" w:tentative="1">
      <w:start w:val="1"/>
      <w:numFmt w:val="bullet"/>
      <w:lvlText w:val=""/>
      <w:lvlJc w:val="left"/>
      <w:pPr>
        <w:ind w:left="2523" w:hanging="360"/>
      </w:pPr>
      <w:rPr>
        <w:rFonts w:ascii="Wingdings" w:hAnsi="Wingdings" w:hint="default"/>
      </w:rPr>
    </w:lvl>
    <w:lvl w:ilvl="3" w:tplc="1C0A0001" w:tentative="1">
      <w:start w:val="1"/>
      <w:numFmt w:val="bullet"/>
      <w:lvlText w:val=""/>
      <w:lvlJc w:val="left"/>
      <w:pPr>
        <w:ind w:left="3243" w:hanging="360"/>
      </w:pPr>
      <w:rPr>
        <w:rFonts w:ascii="Symbol" w:hAnsi="Symbol" w:hint="default"/>
      </w:rPr>
    </w:lvl>
    <w:lvl w:ilvl="4" w:tplc="1C0A0003" w:tentative="1">
      <w:start w:val="1"/>
      <w:numFmt w:val="bullet"/>
      <w:lvlText w:val="o"/>
      <w:lvlJc w:val="left"/>
      <w:pPr>
        <w:ind w:left="3963" w:hanging="360"/>
      </w:pPr>
      <w:rPr>
        <w:rFonts w:ascii="Courier New" w:hAnsi="Courier New" w:cs="Courier New" w:hint="default"/>
      </w:rPr>
    </w:lvl>
    <w:lvl w:ilvl="5" w:tplc="1C0A0005" w:tentative="1">
      <w:start w:val="1"/>
      <w:numFmt w:val="bullet"/>
      <w:lvlText w:val=""/>
      <w:lvlJc w:val="left"/>
      <w:pPr>
        <w:ind w:left="4683" w:hanging="360"/>
      </w:pPr>
      <w:rPr>
        <w:rFonts w:ascii="Wingdings" w:hAnsi="Wingdings" w:hint="default"/>
      </w:rPr>
    </w:lvl>
    <w:lvl w:ilvl="6" w:tplc="1C0A0001" w:tentative="1">
      <w:start w:val="1"/>
      <w:numFmt w:val="bullet"/>
      <w:lvlText w:val=""/>
      <w:lvlJc w:val="left"/>
      <w:pPr>
        <w:ind w:left="5403" w:hanging="360"/>
      </w:pPr>
      <w:rPr>
        <w:rFonts w:ascii="Symbol" w:hAnsi="Symbol" w:hint="default"/>
      </w:rPr>
    </w:lvl>
    <w:lvl w:ilvl="7" w:tplc="1C0A0003" w:tentative="1">
      <w:start w:val="1"/>
      <w:numFmt w:val="bullet"/>
      <w:lvlText w:val="o"/>
      <w:lvlJc w:val="left"/>
      <w:pPr>
        <w:ind w:left="6123" w:hanging="360"/>
      </w:pPr>
      <w:rPr>
        <w:rFonts w:ascii="Courier New" w:hAnsi="Courier New" w:cs="Courier New" w:hint="default"/>
      </w:rPr>
    </w:lvl>
    <w:lvl w:ilvl="8" w:tplc="1C0A0005" w:tentative="1">
      <w:start w:val="1"/>
      <w:numFmt w:val="bullet"/>
      <w:lvlText w:val=""/>
      <w:lvlJc w:val="left"/>
      <w:pPr>
        <w:ind w:left="6843" w:hanging="360"/>
      </w:pPr>
      <w:rPr>
        <w:rFonts w:ascii="Wingdings" w:hAnsi="Wingdings" w:hint="default"/>
      </w:rPr>
    </w:lvl>
  </w:abstractNum>
  <w:abstractNum w:abstractNumId="1" w15:restartNumberingAfterBreak="0">
    <w:nsid w:val="0D214F75"/>
    <w:multiLevelType w:val="hybridMultilevel"/>
    <w:tmpl w:val="F2F06084"/>
    <w:lvl w:ilvl="0" w:tplc="1C0A000F">
      <w:start w:val="1"/>
      <w:numFmt w:val="decimal"/>
      <w:lvlText w:val="%1."/>
      <w:lvlJc w:val="left"/>
      <w:pPr>
        <w:ind w:left="720" w:hanging="360"/>
      </w:pPr>
    </w:lvl>
    <w:lvl w:ilvl="1" w:tplc="1C0A0019" w:tentative="1">
      <w:start w:val="1"/>
      <w:numFmt w:val="lowerLetter"/>
      <w:lvlText w:val="%2."/>
      <w:lvlJc w:val="left"/>
      <w:pPr>
        <w:ind w:left="1440" w:hanging="360"/>
      </w:pPr>
    </w:lvl>
    <w:lvl w:ilvl="2" w:tplc="1C0A001B" w:tentative="1">
      <w:start w:val="1"/>
      <w:numFmt w:val="lowerRoman"/>
      <w:lvlText w:val="%3."/>
      <w:lvlJc w:val="right"/>
      <w:pPr>
        <w:ind w:left="2160" w:hanging="180"/>
      </w:pPr>
    </w:lvl>
    <w:lvl w:ilvl="3" w:tplc="1C0A000F" w:tentative="1">
      <w:start w:val="1"/>
      <w:numFmt w:val="decimal"/>
      <w:lvlText w:val="%4."/>
      <w:lvlJc w:val="left"/>
      <w:pPr>
        <w:ind w:left="2880" w:hanging="360"/>
      </w:pPr>
    </w:lvl>
    <w:lvl w:ilvl="4" w:tplc="1C0A0019" w:tentative="1">
      <w:start w:val="1"/>
      <w:numFmt w:val="lowerLetter"/>
      <w:lvlText w:val="%5."/>
      <w:lvlJc w:val="left"/>
      <w:pPr>
        <w:ind w:left="3600" w:hanging="360"/>
      </w:pPr>
    </w:lvl>
    <w:lvl w:ilvl="5" w:tplc="1C0A001B" w:tentative="1">
      <w:start w:val="1"/>
      <w:numFmt w:val="lowerRoman"/>
      <w:lvlText w:val="%6."/>
      <w:lvlJc w:val="right"/>
      <w:pPr>
        <w:ind w:left="4320" w:hanging="180"/>
      </w:pPr>
    </w:lvl>
    <w:lvl w:ilvl="6" w:tplc="1C0A000F" w:tentative="1">
      <w:start w:val="1"/>
      <w:numFmt w:val="decimal"/>
      <w:lvlText w:val="%7."/>
      <w:lvlJc w:val="left"/>
      <w:pPr>
        <w:ind w:left="5040" w:hanging="360"/>
      </w:pPr>
    </w:lvl>
    <w:lvl w:ilvl="7" w:tplc="1C0A0019" w:tentative="1">
      <w:start w:val="1"/>
      <w:numFmt w:val="lowerLetter"/>
      <w:lvlText w:val="%8."/>
      <w:lvlJc w:val="left"/>
      <w:pPr>
        <w:ind w:left="5760" w:hanging="360"/>
      </w:pPr>
    </w:lvl>
    <w:lvl w:ilvl="8" w:tplc="1C0A001B" w:tentative="1">
      <w:start w:val="1"/>
      <w:numFmt w:val="lowerRoman"/>
      <w:lvlText w:val="%9."/>
      <w:lvlJc w:val="right"/>
      <w:pPr>
        <w:ind w:left="6480" w:hanging="180"/>
      </w:pPr>
    </w:lvl>
  </w:abstractNum>
  <w:abstractNum w:abstractNumId="2" w15:restartNumberingAfterBreak="0">
    <w:nsid w:val="0F07282C"/>
    <w:multiLevelType w:val="hybridMultilevel"/>
    <w:tmpl w:val="BAD2A0C8"/>
    <w:lvl w:ilvl="0" w:tplc="8C066C18">
      <w:start w:val="1"/>
      <w:numFmt w:val="bullet"/>
      <w:lvlText w:val=""/>
      <w:lvlJc w:val="left"/>
      <w:pPr>
        <w:ind w:left="720" w:hanging="360"/>
      </w:pPr>
      <w:rPr>
        <w:rFonts w:ascii="Wingdings" w:hAnsi="Wingdings" w:hint="default"/>
        <w:color w:val="00B0F0"/>
      </w:rPr>
    </w:lvl>
    <w:lvl w:ilvl="1" w:tplc="1C0A0003" w:tentative="1">
      <w:start w:val="1"/>
      <w:numFmt w:val="bullet"/>
      <w:lvlText w:val="o"/>
      <w:lvlJc w:val="left"/>
      <w:pPr>
        <w:ind w:left="1440" w:hanging="360"/>
      </w:pPr>
      <w:rPr>
        <w:rFonts w:ascii="Courier New" w:hAnsi="Courier New" w:cs="Courier New" w:hint="default"/>
      </w:rPr>
    </w:lvl>
    <w:lvl w:ilvl="2" w:tplc="1C0A0005" w:tentative="1">
      <w:start w:val="1"/>
      <w:numFmt w:val="bullet"/>
      <w:lvlText w:val=""/>
      <w:lvlJc w:val="left"/>
      <w:pPr>
        <w:ind w:left="2160" w:hanging="360"/>
      </w:pPr>
      <w:rPr>
        <w:rFonts w:ascii="Wingdings" w:hAnsi="Wingdings" w:hint="default"/>
      </w:rPr>
    </w:lvl>
    <w:lvl w:ilvl="3" w:tplc="1C0A0001" w:tentative="1">
      <w:start w:val="1"/>
      <w:numFmt w:val="bullet"/>
      <w:lvlText w:val=""/>
      <w:lvlJc w:val="left"/>
      <w:pPr>
        <w:ind w:left="2880" w:hanging="360"/>
      </w:pPr>
      <w:rPr>
        <w:rFonts w:ascii="Symbol" w:hAnsi="Symbol" w:hint="default"/>
      </w:rPr>
    </w:lvl>
    <w:lvl w:ilvl="4" w:tplc="1C0A0003" w:tentative="1">
      <w:start w:val="1"/>
      <w:numFmt w:val="bullet"/>
      <w:lvlText w:val="o"/>
      <w:lvlJc w:val="left"/>
      <w:pPr>
        <w:ind w:left="3600" w:hanging="360"/>
      </w:pPr>
      <w:rPr>
        <w:rFonts w:ascii="Courier New" w:hAnsi="Courier New" w:cs="Courier New" w:hint="default"/>
      </w:rPr>
    </w:lvl>
    <w:lvl w:ilvl="5" w:tplc="1C0A0005" w:tentative="1">
      <w:start w:val="1"/>
      <w:numFmt w:val="bullet"/>
      <w:lvlText w:val=""/>
      <w:lvlJc w:val="left"/>
      <w:pPr>
        <w:ind w:left="4320" w:hanging="360"/>
      </w:pPr>
      <w:rPr>
        <w:rFonts w:ascii="Wingdings" w:hAnsi="Wingdings" w:hint="default"/>
      </w:rPr>
    </w:lvl>
    <w:lvl w:ilvl="6" w:tplc="1C0A0001" w:tentative="1">
      <w:start w:val="1"/>
      <w:numFmt w:val="bullet"/>
      <w:lvlText w:val=""/>
      <w:lvlJc w:val="left"/>
      <w:pPr>
        <w:ind w:left="5040" w:hanging="360"/>
      </w:pPr>
      <w:rPr>
        <w:rFonts w:ascii="Symbol" w:hAnsi="Symbol" w:hint="default"/>
      </w:rPr>
    </w:lvl>
    <w:lvl w:ilvl="7" w:tplc="1C0A0003" w:tentative="1">
      <w:start w:val="1"/>
      <w:numFmt w:val="bullet"/>
      <w:lvlText w:val="o"/>
      <w:lvlJc w:val="left"/>
      <w:pPr>
        <w:ind w:left="5760" w:hanging="360"/>
      </w:pPr>
      <w:rPr>
        <w:rFonts w:ascii="Courier New" w:hAnsi="Courier New" w:cs="Courier New" w:hint="default"/>
      </w:rPr>
    </w:lvl>
    <w:lvl w:ilvl="8" w:tplc="1C0A0005" w:tentative="1">
      <w:start w:val="1"/>
      <w:numFmt w:val="bullet"/>
      <w:lvlText w:val=""/>
      <w:lvlJc w:val="left"/>
      <w:pPr>
        <w:ind w:left="6480" w:hanging="360"/>
      </w:pPr>
      <w:rPr>
        <w:rFonts w:ascii="Wingdings" w:hAnsi="Wingdings" w:hint="default"/>
      </w:rPr>
    </w:lvl>
  </w:abstractNum>
  <w:abstractNum w:abstractNumId="3" w15:restartNumberingAfterBreak="0">
    <w:nsid w:val="1E5C6A94"/>
    <w:multiLevelType w:val="hybridMultilevel"/>
    <w:tmpl w:val="F92E195C"/>
    <w:lvl w:ilvl="0" w:tplc="8C066C18">
      <w:start w:val="1"/>
      <w:numFmt w:val="bullet"/>
      <w:lvlText w:val=""/>
      <w:lvlJc w:val="left"/>
      <w:pPr>
        <w:ind w:left="720" w:hanging="360"/>
      </w:pPr>
      <w:rPr>
        <w:rFonts w:ascii="Wingdings" w:hAnsi="Wingdings" w:hint="default"/>
        <w:color w:val="00B0F0"/>
      </w:rPr>
    </w:lvl>
    <w:lvl w:ilvl="1" w:tplc="1C0A0003" w:tentative="1">
      <w:start w:val="1"/>
      <w:numFmt w:val="bullet"/>
      <w:lvlText w:val="o"/>
      <w:lvlJc w:val="left"/>
      <w:pPr>
        <w:ind w:left="1440" w:hanging="360"/>
      </w:pPr>
      <w:rPr>
        <w:rFonts w:ascii="Courier New" w:hAnsi="Courier New" w:cs="Courier New" w:hint="default"/>
      </w:rPr>
    </w:lvl>
    <w:lvl w:ilvl="2" w:tplc="1C0A0005" w:tentative="1">
      <w:start w:val="1"/>
      <w:numFmt w:val="bullet"/>
      <w:lvlText w:val=""/>
      <w:lvlJc w:val="left"/>
      <w:pPr>
        <w:ind w:left="2160" w:hanging="360"/>
      </w:pPr>
      <w:rPr>
        <w:rFonts w:ascii="Wingdings" w:hAnsi="Wingdings" w:hint="default"/>
      </w:rPr>
    </w:lvl>
    <w:lvl w:ilvl="3" w:tplc="1C0A0001" w:tentative="1">
      <w:start w:val="1"/>
      <w:numFmt w:val="bullet"/>
      <w:lvlText w:val=""/>
      <w:lvlJc w:val="left"/>
      <w:pPr>
        <w:ind w:left="2880" w:hanging="360"/>
      </w:pPr>
      <w:rPr>
        <w:rFonts w:ascii="Symbol" w:hAnsi="Symbol" w:hint="default"/>
      </w:rPr>
    </w:lvl>
    <w:lvl w:ilvl="4" w:tplc="1C0A0003" w:tentative="1">
      <w:start w:val="1"/>
      <w:numFmt w:val="bullet"/>
      <w:lvlText w:val="o"/>
      <w:lvlJc w:val="left"/>
      <w:pPr>
        <w:ind w:left="3600" w:hanging="360"/>
      </w:pPr>
      <w:rPr>
        <w:rFonts w:ascii="Courier New" w:hAnsi="Courier New" w:cs="Courier New" w:hint="default"/>
      </w:rPr>
    </w:lvl>
    <w:lvl w:ilvl="5" w:tplc="1C0A0005" w:tentative="1">
      <w:start w:val="1"/>
      <w:numFmt w:val="bullet"/>
      <w:lvlText w:val=""/>
      <w:lvlJc w:val="left"/>
      <w:pPr>
        <w:ind w:left="4320" w:hanging="360"/>
      </w:pPr>
      <w:rPr>
        <w:rFonts w:ascii="Wingdings" w:hAnsi="Wingdings" w:hint="default"/>
      </w:rPr>
    </w:lvl>
    <w:lvl w:ilvl="6" w:tplc="1C0A0001" w:tentative="1">
      <w:start w:val="1"/>
      <w:numFmt w:val="bullet"/>
      <w:lvlText w:val=""/>
      <w:lvlJc w:val="left"/>
      <w:pPr>
        <w:ind w:left="5040" w:hanging="360"/>
      </w:pPr>
      <w:rPr>
        <w:rFonts w:ascii="Symbol" w:hAnsi="Symbol" w:hint="default"/>
      </w:rPr>
    </w:lvl>
    <w:lvl w:ilvl="7" w:tplc="1C0A0003" w:tentative="1">
      <w:start w:val="1"/>
      <w:numFmt w:val="bullet"/>
      <w:lvlText w:val="o"/>
      <w:lvlJc w:val="left"/>
      <w:pPr>
        <w:ind w:left="5760" w:hanging="360"/>
      </w:pPr>
      <w:rPr>
        <w:rFonts w:ascii="Courier New" w:hAnsi="Courier New" w:cs="Courier New" w:hint="default"/>
      </w:rPr>
    </w:lvl>
    <w:lvl w:ilvl="8" w:tplc="1C0A0005" w:tentative="1">
      <w:start w:val="1"/>
      <w:numFmt w:val="bullet"/>
      <w:lvlText w:val=""/>
      <w:lvlJc w:val="left"/>
      <w:pPr>
        <w:ind w:left="6480" w:hanging="360"/>
      </w:pPr>
      <w:rPr>
        <w:rFonts w:ascii="Wingdings" w:hAnsi="Wingdings" w:hint="default"/>
      </w:rPr>
    </w:lvl>
  </w:abstractNum>
  <w:abstractNum w:abstractNumId="4" w15:restartNumberingAfterBreak="0">
    <w:nsid w:val="20811A55"/>
    <w:multiLevelType w:val="multilevel"/>
    <w:tmpl w:val="AC0E1924"/>
    <w:lvl w:ilvl="0">
      <w:start w:val="1"/>
      <w:numFmt w:val="decimal"/>
      <w:lvlText w:val="%1."/>
      <w:lvlJc w:val="left"/>
      <w:pPr>
        <w:ind w:left="720" w:hanging="360"/>
      </w:pPr>
      <w:rPr>
        <w:rFonts w:hint="default"/>
        <w:color w:val="00AFDB"/>
        <w:sz w:val="36"/>
        <w:szCs w:val="36"/>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 w15:restartNumberingAfterBreak="0">
    <w:nsid w:val="2B4A6473"/>
    <w:multiLevelType w:val="hybridMultilevel"/>
    <w:tmpl w:val="CDD28DF6"/>
    <w:lvl w:ilvl="0" w:tplc="913E651A">
      <w:start w:val="1"/>
      <w:numFmt w:val="bullet"/>
      <w:lvlText w:val=""/>
      <w:lvlJc w:val="left"/>
      <w:pPr>
        <w:tabs>
          <w:tab w:val="num" w:pos="720"/>
        </w:tabs>
        <w:ind w:left="720" w:hanging="360"/>
      </w:pPr>
      <w:rPr>
        <w:rFonts w:ascii="Wingdings" w:hAnsi="Wingdings" w:hint="default"/>
      </w:rPr>
    </w:lvl>
    <w:lvl w:ilvl="1" w:tplc="30827384" w:tentative="1">
      <w:start w:val="1"/>
      <w:numFmt w:val="bullet"/>
      <w:lvlText w:val=""/>
      <w:lvlJc w:val="left"/>
      <w:pPr>
        <w:tabs>
          <w:tab w:val="num" w:pos="1440"/>
        </w:tabs>
        <w:ind w:left="1440" w:hanging="360"/>
      </w:pPr>
      <w:rPr>
        <w:rFonts w:ascii="Wingdings" w:hAnsi="Wingdings" w:hint="default"/>
      </w:rPr>
    </w:lvl>
    <w:lvl w:ilvl="2" w:tplc="272AE0E8" w:tentative="1">
      <w:start w:val="1"/>
      <w:numFmt w:val="bullet"/>
      <w:lvlText w:val=""/>
      <w:lvlJc w:val="left"/>
      <w:pPr>
        <w:tabs>
          <w:tab w:val="num" w:pos="2160"/>
        </w:tabs>
        <w:ind w:left="2160" w:hanging="360"/>
      </w:pPr>
      <w:rPr>
        <w:rFonts w:ascii="Wingdings" w:hAnsi="Wingdings" w:hint="default"/>
      </w:rPr>
    </w:lvl>
    <w:lvl w:ilvl="3" w:tplc="E1225B02" w:tentative="1">
      <w:start w:val="1"/>
      <w:numFmt w:val="bullet"/>
      <w:lvlText w:val=""/>
      <w:lvlJc w:val="left"/>
      <w:pPr>
        <w:tabs>
          <w:tab w:val="num" w:pos="2880"/>
        </w:tabs>
        <w:ind w:left="2880" w:hanging="360"/>
      </w:pPr>
      <w:rPr>
        <w:rFonts w:ascii="Wingdings" w:hAnsi="Wingdings" w:hint="default"/>
      </w:rPr>
    </w:lvl>
    <w:lvl w:ilvl="4" w:tplc="DD209FCC" w:tentative="1">
      <w:start w:val="1"/>
      <w:numFmt w:val="bullet"/>
      <w:lvlText w:val=""/>
      <w:lvlJc w:val="left"/>
      <w:pPr>
        <w:tabs>
          <w:tab w:val="num" w:pos="3600"/>
        </w:tabs>
        <w:ind w:left="3600" w:hanging="360"/>
      </w:pPr>
      <w:rPr>
        <w:rFonts w:ascii="Wingdings" w:hAnsi="Wingdings" w:hint="default"/>
      </w:rPr>
    </w:lvl>
    <w:lvl w:ilvl="5" w:tplc="DC3C9704" w:tentative="1">
      <w:start w:val="1"/>
      <w:numFmt w:val="bullet"/>
      <w:lvlText w:val=""/>
      <w:lvlJc w:val="left"/>
      <w:pPr>
        <w:tabs>
          <w:tab w:val="num" w:pos="4320"/>
        </w:tabs>
        <w:ind w:left="4320" w:hanging="360"/>
      </w:pPr>
      <w:rPr>
        <w:rFonts w:ascii="Wingdings" w:hAnsi="Wingdings" w:hint="default"/>
      </w:rPr>
    </w:lvl>
    <w:lvl w:ilvl="6" w:tplc="DB549FF0" w:tentative="1">
      <w:start w:val="1"/>
      <w:numFmt w:val="bullet"/>
      <w:lvlText w:val=""/>
      <w:lvlJc w:val="left"/>
      <w:pPr>
        <w:tabs>
          <w:tab w:val="num" w:pos="5040"/>
        </w:tabs>
        <w:ind w:left="5040" w:hanging="360"/>
      </w:pPr>
      <w:rPr>
        <w:rFonts w:ascii="Wingdings" w:hAnsi="Wingdings" w:hint="default"/>
      </w:rPr>
    </w:lvl>
    <w:lvl w:ilvl="7" w:tplc="4B5C808C" w:tentative="1">
      <w:start w:val="1"/>
      <w:numFmt w:val="bullet"/>
      <w:lvlText w:val=""/>
      <w:lvlJc w:val="left"/>
      <w:pPr>
        <w:tabs>
          <w:tab w:val="num" w:pos="5760"/>
        </w:tabs>
        <w:ind w:left="5760" w:hanging="360"/>
      </w:pPr>
      <w:rPr>
        <w:rFonts w:ascii="Wingdings" w:hAnsi="Wingdings" w:hint="default"/>
      </w:rPr>
    </w:lvl>
    <w:lvl w:ilvl="8" w:tplc="0D085DDC"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3AB1477E"/>
    <w:multiLevelType w:val="hybridMultilevel"/>
    <w:tmpl w:val="E65A9B5C"/>
    <w:lvl w:ilvl="0" w:tplc="8C066C18">
      <w:start w:val="1"/>
      <w:numFmt w:val="bullet"/>
      <w:lvlText w:val=""/>
      <w:lvlJc w:val="left"/>
      <w:pPr>
        <w:ind w:left="720" w:hanging="360"/>
      </w:pPr>
      <w:rPr>
        <w:rFonts w:ascii="Wingdings" w:hAnsi="Wingdings" w:hint="default"/>
        <w:color w:val="00B0F0"/>
      </w:rPr>
    </w:lvl>
    <w:lvl w:ilvl="1" w:tplc="1C0A0003" w:tentative="1">
      <w:start w:val="1"/>
      <w:numFmt w:val="bullet"/>
      <w:lvlText w:val="o"/>
      <w:lvlJc w:val="left"/>
      <w:pPr>
        <w:ind w:left="1440" w:hanging="360"/>
      </w:pPr>
      <w:rPr>
        <w:rFonts w:ascii="Courier New" w:hAnsi="Courier New" w:cs="Courier New" w:hint="default"/>
      </w:rPr>
    </w:lvl>
    <w:lvl w:ilvl="2" w:tplc="1C0A0005" w:tentative="1">
      <w:start w:val="1"/>
      <w:numFmt w:val="bullet"/>
      <w:lvlText w:val=""/>
      <w:lvlJc w:val="left"/>
      <w:pPr>
        <w:ind w:left="2160" w:hanging="360"/>
      </w:pPr>
      <w:rPr>
        <w:rFonts w:ascii="Wingdings" w:hAnsi="Wingdings" w:hint="default"/>
      </w:rPr>
    </w:lvl>
    <w:lvl w:ilvl="3" w:tplc="1C0A0001" w:tentative="1">
      <w:start w:val="1"/>
      <w:numFmt w:val="bullet"/>
      <w:lvlText w:val=""/>
      <w:lvlJc w:val="left"/>
      <w:pPr>
        <w:ind w:left="2880" w:hanging="360"/>
      </w:pPr>
      <w:rPr>
        <w:rFonts w:ascii="Symbol" w:hAnsi="Symbol" w:hint="default"/>
      </w:rPr>
    </w:lvl>
    <w:lvl w:ilvl="4" w:tplc="1C0A0003" w:tentative="1">
      <w:start w:val="1"/>
      <w:numFmt w:val="bullet"/>
      <w:lvlText w:val="o"/>
      <w:lvlJc w:val="left"/>
      <w:pPr>
        <w:ind w:left="3600" w:hanging="360"/>
      </w:pPr>
      <w:rPr>
        <w:rFonts w:ascii="Courier New" w:hAnsi="Courier New" w:cs="Courier New" w:hint="default"/>
      </w:rPr>
    </w:lvl>
    <w:lvl w:ilvl="5" w:tplc="1C0A0005" w:tentative="1">
      <w:start w:val="1"/>
      <w:numFmt w:val="bullet"/>
      <w:lvlText w:val=""/>
      <w:lvlJc w:val="left"/>
      <w:pPr>
        <w:ind w:left="4320" w:hanging="360"/>
      </w:pPr>
      <w:rPr>
        <w:rFonts w:ascii="Wingdings" w:hAnsi="Wingdings" w:hint="default"/>
      </w:rPr>
    </w:lvl>
    <w:lvl w:ilvl="6" w:tplc="1C0A0001" w:tentative="1">
      <w:start w:val="1"/>
      <w:numFmt w:val="bullet"/>
      <w:lvlText w:val=""/>
      <w:lvlJc w:val="left"/>
      <w:pPr>
        <w:ind w:left="5040" w:hanging="360"/>
      </w:pPr>
      <w:rPr>
        <w:rFonts w:ascii="Symbol" w:hAnsi="Symbol" w:hint="default"/>
      </w:rPr>
    </w:lvl>
    <w:lvl w:ilvl="7" w:tplc="1C0A0003" w:tentative="1">
      <w:start w:val="1"/>
      <w:numFmt w:val="bullet"/>
      <w:lvlText w:val="o"/>
      <w:lvlJc w:val="left"/>
      <w:pPr>
        <w:ind w:left="5760" w:hanging="360"/>
      </w:pPr>
      <w:rPr>
        <w:rFonts w:ascii="Courier New" w:hAnsi="Courier New" w:cs="Courier New" w:hint="default"/>
      </w:rPr>
    </w:lvl>
    <w:lvl w:ilvl="8" w:tplc="1C0A0005" w:tentative="1">
      <w:start w:val="1"/>
      <w:numFmt w:val="bullet"/>
      <w:lvlText w:val=""/>
      <w:lvlJc w:val="left"/>
      <w:pPr>
        <w:ind w:left="6480" w:hanging="360"/>
      </w:pPr>
      <w:rPr>
        <w:rFonts w:ascii="Wingdings" w:hAnsi="Wingdings" w:hint="default"/>
      </w:rPr>
    </w:lvl>
  </w:abstractNum>
  <w:abstractNum w:abstractNumId="7" w15:restartNumberingAfterBreak="0">
    <w:nsid w:val="3B323F68"/>
    <w:multiLevelType w:val="hybridMultilevel"/>
    <w:tmpl w:val="BF84D4DC"/>
    <w:lvl w:ilvl="0" w:tplc="907C86B2">
      <w:numFmt w:val="bullet"/>
      <w:lvlText w:val="–"/>
      <w:lvlJc w:val="left"/>
      <w:pPr>
        <w:ind w:left="720" w:hanging="360"/>
      </w:pPr>
      <w:rPr>
        <w:rFonts w:ascii="Open Sans" w:eastAsia="Times New Roman" w:hAnsi="Open Sans" w:cs="Open Sans" w:hint="default"/>
        <w:b/>
        <w:i/>
        <w:color w:val="102266"/>
      </w:rPr>
    </w:lvl>
    <w:lvl w:ilvl="1" w:tplc="1C0A0003" w:tentative="1">
      <w:start w:val="1"/>
      <w:numFmt w:val="bullet"/>
      <w:lvlText w:val="o"/>
      <w:lvlJc w:val="left"/>
      <w:pPr>
        <w:ind w:left="1440" w:hanging="360"/>
      </w:pPr>
      <w:rPr>
        <w:rFonts w:ascii="Courier New" w:hAnsi="Courier New" w:cs="Courier New" w:hint="default"/>
      </w:rPr>
    </w:lvl>
    <w:lvl w:ilvl="2" w:tplc="1C0A0005" w:tentative="1">
      <w:start w:val="1"/>
      <w:numFmt w:val="bullet"/>
      <w:lvlText w:val=""/>
      <w:lvlJc w:val="left"/>
      <w:pPr>
        <w:ind w:left="2160" w:hanging="360"/>
      </w:pPr>
      <w:rPr>
        <w:rFonts w:ascii="Wingdings" w:hAnsi="Wingdings" w:hint="default"/>
      </w:rPr>
    </w:lvl>
    <w:lvl w:ilvl="3" w:tplc="1C0A0001" w:tentative="1">
      <w:start w:val="1"/>
      <w:numFmt w:val="bullet"/>
      <w:lvlText w:val=""/>
      <w:lvlJc w:val="left"/>
      <w:pPr>
        <w:ind w:left="2880" w:hanging="360"/>
      </w:pPr>
      <w:rPr>
        <w:rFonts w:ascii="Symbol" w:hAnsi="Symbol" w:hint="default"/>
      </w:rPr>
    </w:lvl>
    <w:lvl w:ilvl="4" w:tplc="1C0A0003" w:tentative="1">
      <w:start w:val="1"/>
      <w:numFmt w:val="bullet"/>
      <w:lvlText w:val="o"/>
      <w:lvlJc w:val="left"/>
      <w:pPr>
        <w:ind w:left="3600" w:hanging="360"/>
      </w:pPr>
      <w:rPr>
        <w:rFonts w:ascii="Courier New" w:hAnsi="Courier New" w:cs="Courier New" w:hint="default"/>
      </w:rPr>
    </w:lvl>
    <w:lvl w:ilvl="5" w:tplc="1C0A0005" w:tentative="1">
      <w:start w:val="1"/>
      <w:numFmt w:val="bullet"/>
      <w:lvlText w:val=""/>
      <w:lvlJc w:val="left"/>
      <w:pPr>
        <w:ind w:left="4320" w:hanging="360"/>
      </w:pPr>
      <w:rPr>
        <w:rFonts w:ascii="Wingdings" w:hAnsi="Wingdings" w:hint="default"/>
      </w:rPr>
    </w:lvl>
    <w:lvl w:ilvl="6" w:tplc="1C0A0001" w:tentative="1">
      <w:start w:val="1"/>
      <w:numFmt w:val="bullet"/>
      <w:lvlText w:val=""/>
      <w:lvlJc w:val="left"/>
      <w:pPr>
        <w:ind w:left="5040" w:hanging="360"/>
      </w:pPr>
      <w:rPr>
        <w:rFonts w:ascii="Symbol" w:hAnsi="Symbol" w:hint="default"/>
      </w:rPr>
    </w:lvl>
    <w:lvl w:ilvl="7" w:tplc="1C0A0003" w:tentative="1">
      <w:start w:val="1"/>
      <w:numFmt w:val="bullet"/>
      <w:lvlText w:val="o"/>
      <w:lvlJc w:val="left"/>
      <w:pPr>
        <w:ind w:left="5760" w:hanging="360"/>
      </w:pPr>
      <w:rPr>
        <w:rFonts w:ascii="Courier New" w:hAnsi="Courier New" w:cs="Courier New" w:hint="default"/>
      </w:rPr>
    </w:lvl>
    <w:lvl w:ilvl="8" w:tplc="1C0A0005" w:tentative="1">
      <w:start w:val="1"/>
      <w:numFmt w:val="bullet"/>
      <w:lvlText w:val=""/>
      <w:lvlJc w:val="left"/>
      <w:pPr>
        <w:ind w:left="6480" w:hanging="360"/>
      </w:pPr>
      <w:rPr>
        <w:rFonts w:ascii="Wingdings" w:hAnsi="Wingdings" w:hint="default"/>
      </w:rPr>
    </w:lvl>
  </w:abstractNum>
  <w:abstractNum w:abstractNumId="8" w15:restartNumberingAfterBreak="0">
    <w:nsid w:val="45CB4B64"/>
    <w:multiLevelType w:val="hybridMultilevel"/>
    <w:tmpl w:val="E758B888"/>
    <w:lvl w:ilvl="0" w:tplc="8C066C18">
      <w:start w:val="1"/>
      <w:numFmt w:val="bullet"/>
      <w:lvlText w:val=""/>
      <w:lvlJc w:val="left"/>
      <w:pPr>
        <w:ind w:left="720" w:hanging="360"/>
      </w:pPr>
      <w:rPr>
        <w:rFonts w:ascii="Wingdings" w:hAnsi="Wingdings" w:hint="default"/>
        <w:color w:val="00B0F0"/>
      </w:rPr>
    </w:lvl>
    <w:lvl w:ilvl="1" w:tplc="1C0A0003" w:tentative="1">
      <w:start w:val="1"/>
      <w:numFmt w:val="bullet"/>
      <w:lvlText w:val="o"/>
      <w:lvlJc w:val="left"/>
      <w:pPr>
        <w:ind w:left="1440" w:hanging="360"/>
      </w:pPr>
      <w:rPr>
        <w:rFonts w:ascii="Courier New" w:hAnsi="Courier New" w:cs="Courier New" w:hint="default"/>
      </w:rPr>
    </w:lvl>
    <w:lvl w:ilvl="2" w:tplc="1C0A0005" w:tentative="1">
      <w:start w:val="1"/>
      <w:numFmt w:val="bullet"/>
      <w:lvlText w:val=""/>
      <w:lvlJc w:val="left"/>
      <w:pPr>
        <w:ind w:left="2160" w:hanging="360"/>
      </w:pPr>
      <w:rPr>
        <w:rFonts w:ascii="Wingdings" w:hAnsi="Wingdings" w:hint="default"/>
      </w:rPr>
    </w:lvl>
    <w:lvl w:ilvl="3" w:tplc="1C0A0001" w:tentative="1">
      <w:start w:val="1"/>
      <w:numFmt w:val="bullet"/>
      <w:lvlText w:val=""/>
      <w:lvlJc w:val="left"/>
      <w:pPr>
        <w:ind w:left="2880" w:hanging="360"/>
      </w:pPr>
      <w:rPr>
        <w:rFonts w:ascii="Symbol" w:hAnsi="Symbol" w:hint="default"/>
      </w:rPr>
    </w:lvl>
    <w:lvl w:ilvl="4" w:tplc="1C0A0003" w:tentative="1">
      <w:start w:val="1"/>
      <w:numFmt w:val="bullet"/>
      <w:lvlText w:val="o"/>
      <w:lvlJc w:val="left"/>
      <w:pPr>
        <w:ind w:left="3600" w:hanging="360"/>
      </w:pPr>
      <w:rPr>
        <w:rFonts w:ascii="Courier New" w:hAnsi="Courier New" w:cs="Courier New" w:hint="default"/>
      </w:rPr>
    </w:lvl>
    <w:lvl w:ilvl="5" w:tplc="1C0A0005" w:tentative="1">
      <w:start w:val="1"/>
      <w:numFmt w:val="bullet"/>
      <w:lvlText w:val=""/>
      <w:lvlJc w:val="left"/>
      <w:pPr>
        <w:ind w:left="4320" w:hanging="360"/>
      </w:pPr>
      <w:rPr>
        <w:rFonts w:ascii="Wingdings" w:hAnsi="Wingdings" w:hint="default"/>
      </w:rPr>
    </w:lvl>
    <w:lvl w:ilvl="6" w:tplc="1C0A0001" w:tentative="1">
      <w:start w:val="1"/>
      <w:numFmt w:val="bullet"/>
      <w:lvlText w:val=""/>
      <w:lvlJc w:val="left"/>
      <w:pPr>
        <w:ind w:left="5040" w:hanging="360"/>
      </w:pPr>
      <w:rPr>
        <w:rFonts w:ascii="Symbol" w:hAnsi="Symbol" w:hint="default"/>
      </w:rPr>
    </w:lvl>
    <w:lvl w:ilvl="7" w:tplc="1C0A0003" w:tentative="1">
      <w:start w:val="1"/>
      <w:numFmt w:val="bullet"/>
      <w:lvlText w:val="o"/>
      <w:lvlJc w:val="left"/>
      <w:pPr>
        <w:ind w:left="5760" w:hanging="360"/>
      </w:pPr>
      <w:rPr>
        <w:rFonts w:ascii="Courier New" w:hAnsi="Courier New" w:cs="Courier New" w:hint="default"/>
      </w:rPr>
    </w:lvl>
    <w:lvl w:ilvl="8" w:tplc="1C0A0005" w:tentative="1">
      <w:start w:val="1"/>
      <w:numFmt w:val="bullet"/>
      <w:lvlText w:val=""/>
      <w:lvlJc w:val="left"/>
      <w:pPr>
        <w:ind w:left="6480" w:hanging="360"/>
      </w:pPr>
      <w:rPr>
        <w:rFonts w:ascii="Wingdings" w:hAnsi="Wingdings" w:hint="default"/>
      </w:rPr>
    </w:lvl>
  </w:abstractNum>
  <w:abstractNum w:abstractNumId="9" w15:restartNumberingAfterBreak="0">
    <w:nsid w:val="4B6E73B3"/>
    <w:multiLevelType w:val="hybridMultilevel"/>
    <w:tmpl w:val="BD5AAC7C"/>
    <w:lvl w:ilvl="0" w:tplc="1C0A000F">
      <w:start w:val="1"/>
      <w:numFmt w:val="decimal"/>
      <w:lvlText w:val="%1."/>
      <w:lvlJc w:val="left"/>
      <w:pPr>
        <w:ind w:left="720" w:hanging="360"/>
      </w:pPr>
    </w:lvl>
    <w:lvl w:ilvl="1" w:tplc="1C0A0019" w:tentative="1">
      <w:start w:val="1"/>
      <w:numFmt w:val="lowerLetter"/>
      <w:lvlText w:val="%2."/>
      <w:lvlJc w:val="left"/>
      <w:pPr>
        <w:ind w:left="1440" w:hanging="360"/>
      </w:pPr>
    </w:lvl>
    <w:lvl w:ilvl="2" w:tplc="1C0A001B" w:tentative="1">
      <w:start w:val="1"/>
      <w:numFmt w:val="lowerRoman"/>
      <w:lvlText w:val="%3."/>
      <w:lvlJc w:val="right"/>
      <w:pPr>
        <w:ind w:left="2160" w:hanging="180"/>
      </w:pPr>
    </w:lvl>
    <w:lvl w:ilvl="3" w:tplc="1C0A000F" w:tentative="1">
      <w:start w:val="1"/>
      <w:numFmt w:val="decimal"/>
      <w:lvlText w:val="%4."/>
      <w:lvlJc w:val="left"/>
      <w:pPr>
        <w:ind w:left="2880" w:hanging="360"/>
      </w:pPr>
    </w:lvl>
    <w:lvl w:ilvl="4" w:tplc="1C0A0019" w:tentative="1">
      <w:start w:val="1"/>
      <w:numFmt w:val="lowerLetter"/>
      <w:lvlText w:val="%5."/>
      <w:lvlJc w:val="left"/>
      <w:pPr>
        <w:ind w:left="3600" w:hanging="360"/>
      </w:pPr>
    </w:lvl>
    <w:lvl w:ilvl="5" w:tplc="1C0A001B" w:tentative="1">
      <w:start w:val="1"/>
      <w:numFmt w:val="lowerRoman"/>
      <w:lvlText w:val="%6."/>
      <w:lvlJc w:val="right"/>
      <w:pPr>
        <w:ind w:left="4320" w:hanging="180"/>
      </w:pPr>
    </w:lvl>
    <w:lvl w:ilvl="6" w:tplc="1C0A000F" w:tentative="1">
      <w:start w:val="1"/>
      <w:numFmt w:val="decimal"/>
      <w:lvlText w:val="%7."/>
      <w:lvlJc w:val="left"/>
      <w:pPr>
        <w:ind w:left="5040" w:hanging="360"/>
      </w:pPr>
    </w:lvl>
    <w:lvl w:ilvl="7" w:tplc="1C0A0019" w:tentative="1">
      <w:start w:val="1"/>
      <w:numFmt w:val="lowerLetter"/>
      <w:lvlText w:val="%8."/>
      <w:lvlJc w:val="left"/>
      <w:pPr>
        <w:ind w:left="5760" w:hanging="360"/>
      </w:pPr>
    </w:lvl>
    <w:lvl w:ilvl="8" w:tplc="1C0A001B" w:tentative="1">
      <w:start w:val="1"/>
      <w:numFmt w:val="lowerRoman"/>
      <w:lvlText w:val="%9."/>
      <w:lvlJc w:val="right"/>
      <w:pPr>
        <w:ind w:left="6480" w:hanging="180"/>
      </w:pPr>
    </w:lvl>
  </w:abstractNum>
  <w:abstractNum w:abstractNumId="10" w15:restartNumberingAfterBreak="0">
    <w:nsid w:val="4D590469"/>
    <w:multiLevelType w:val="multilevel"/>
    <w:tmpl w:val="AC0E1924"/>
    <w:lvl w:ilvl="0">
      <w:start w:val="1"/>
      <w:numFmt w:val="decimal"/>
      <w:lvlText w:val="%1."/>
      <w:lvlJc w:val="left"/>
      <w:pPr>
        <w:ind w:left="720" w:hanging="360"/>
      </w:pPr>
      <w:rPr>
        <w:color w:val="00AFDB"/>
        <w:sz w:val="36"/>
        <w:szCs w:val="36"/>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1" w15:restartNumberingAfterBreak="0">
    <w:nsid w:val="54173FBC"/>
    <w:multiLevelType w:val="multilevel"/>
    <w:tmpl w:val="1C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550A30E9"/>
    <w:multiLevelType w:val="multilevel"/>
    <w:tmpl w:val="1C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590737A6"/>
    <w:multiLevelType w:val="multilevel"/>
    <w:tmpl w:val="AC0E1924"/>
    <w:lvl w:ilvl="0">
      <w:start w:val="1"/>
      <w:numFmt w:val="decimal"/>
      <w:lvlText w:val="%1."/>
      <w:lvlJc w:val="left"/>
      <w:pPr>
        <w:ind w:left="720" w:hanging="360"/>
      </w:pPr>
      <w:rPr>
        <w:rFonts w:hint="default"/>
        <w:color w:val="00AFDB"/>
        <w:sz w:val="36"/>
        <w:szCs w:val="36"/>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5BB901CF"/>
    <w:multiLevelType w:val="hybridMultilevel"/>
    <w:tmpl w:val="224643E6"/>
    <w:lvl w:ilvl="0" w:tplc="8C066C18">
      <w:start w:val="1"/>
      <w:numFmt w:val="bullet"/>
      <w:lvlText w:val=""/>
      <w:lvlJc w:val="left"/>
      <w:pPr>
        <w:ind w:left="720" w:hanging="360"/>
      </w:pPr>
      <w:rPr>
        <w:rFonts w:ascii="Wingdings" w:hAnsi="Wingdings" w:hint="default"/>
        <w:color w:val="00B0F0"/>
      </w:rPr>
    </w:lvl>
    <w:lvl w:ilvl="1" w:tplc="1C0A0003" w:tentative="1">
      <w:start w:val="1"/>
      <w:numFmt w:val="bullet"/>
      <w:lvlText w:val="o"/>
      <w:lvlJc w:val="left"/>
      <w:pPr>
        <w:ind w:left="1440" w:hanging="360"/>
      </w:pPr>
      <w:rPr>
        <w:rFonts w:ascii="Courier New" w:hAnsi="Courier New" w:cs="Courier New" w:hint="default"/>
      </w:rPr>
    </w:lvl>
    <w:lvl w:ilvl="2" w:tplc="1C0A0005" w:tentative="1">
      <w:start w:val="1"/>
      <w:numFmt w:val="bullet"/>
      <w:lvlText w:val=""/>
      <w:lvlJc w:val="left"/>
      <w:pPr>
        <w:ind w:left="2160" w:hanging="360"/>
      </w:pPr>
      <w:rPr>
        <w:rFonts w:ascii="Wingdings" w:hAnsi="Wingdings" w:hint="default"/>
      </w:rPr>
    </w:lvl>
    <w:lvl w:ilvl="3" w:tplc="1C0A0001" w:tentative="1">
      <w:start w:val="1"/>
      <w:numFmt w:val="bullet"/>
      <w:lvlText w:val=""/>
      <w:lvlJc w:val="left"/>
      <w:pPr>
        <w:ind w:left="2880" w:hanging="360"/>
      </w:pPr>
      <w:rPr>
        <w:rFonts w:ascii="Symbol" w:hAnsi="Symbol" w:hint="default"/>
      </w:rPr>
    </w:lvl>
    <w:lvl w:ilvl="4" w:tplc="1C0A0003" w:tentative="1">
      <w:start w:val="1"/>
      <w:numFmt w:val="bullet"/>
      <w:lvlText w:val="o"/>
      <w:lvlJc w:val="left"/>
      <w:pPr>
        <w:ind w:left="3600" w:hanging="360"/>
      </w:pPr>
      <w:rPr>
        <w:rFonts w:ascii="Courier New" w:hAnsi="Courier New" w:cs="Courier New" w:hint="default"/>
      </w:rPr>
    </w:lvl>
    <w:lvl w:ilvl="5" w:tplc="1C0A0005" w:tentative="1">
      <w:start w:val="1"/>
      <w:numFmt w:val="bullet"/>
      <w:lvlText w:val=""/>
      <w:lvlJc w:val="left"/>
      <w:pPr>
        <w:ind w:left="4320" w:hanging="360"/>
      </w:pPr>
      <w:rPr>
        <w:rFonts w:ascii="Wingdings" w:hAnsi="Wingdings" w:hint="default"/>
      </w:rPr>
    </w:lvl>
    <w:lvl w:ilvl="6" w:tplc="1C0A0001" w:tentative="1">
      <w:start w:val="1"/>
      <w:numFmt w:val="bullet"/>
      <w:lvlText w:val=""/>
      <w:lvlJc w:val="left"/>
      <w:pPr>
        <w:ind w:left="5040" w:hanging="360"/>
      </w:pPr>
      <w:rPr>
        <w:rFonts w:ascii="Symbol" w:hAnsi="Symbol" w:hint="default"/>
      </w:rPr>
    </w:lvl>
    <w:lvl w:ilvl="7" w:tplc="1C0A0003" w:tentative="1">
      <w:start w:val="1"/>
      <w:numFmt w:val="bullet"/>
      <w:lvlText w:val="o"/>
      <w:lvlJc w:val="left"/>
      <w:pPr>
        <w:ind w:left="5760" w:hanging="360"/>
      </w:pPr>
      <w:rPr>
        <w:rFonts w:ascii="Courier New" w:hAnsi="Courier New" w:cs="Courier New" w:hint="default"/>
      </w:rPr>
    </w:lvl>
    <w:lvl w:ilvl="8" w:tplc="1C0A0005" w:tentative="1">
      <w:start w:val="1"/>
      <w:numFmt w:val="bullet"/>
      <w:lvlText w:val=""/>
      <w:lvlJc w:val="left"/>
      <w:pPr>
        <w:ind w:left="6480" w:hanging="360"/>
      </w:pPr>
      <w:rPr>
        <w:rFonts w:ascii="Wingdings" w:hAnsi="Wingdings" w:hint="default"/>
      </w:rPr>
    </w:lvl>
  </w:abstractNum>
  <w:abstractNum w:abstractNumId="15" w15:restartNumberingAfterBreak="0">
    <w:nsid w:val="6FC472E8"/>
    <w:multiLevelType w:val="hybridMultilevel"/>
    <w:tmpl w:val="1C12505E"/>
    <w:lvl w:ilvl="0" w:tplc="7FD6BD8C">
      <w:start w:val="1"/>
      <w:numFmt w:val="bullet"/>
      <w:lvlText w:val=""/>
      <w:lvlJc w:val="left"/>
      <w:pPr>
        <w:tabs>
          <w:tab w:val="num" w:pos="720"/>
        </w:tabs>
        <w:ind w:left="720" w:hanging="360"/>
      </w:pPr>
      <w:rPr>
        <w:rFonts w:ascii="Wingdings" w:hAnsi="Wingdings" w:hint="default"/>
      </w:rPr>
    </w:lvl>
    <w:lvl w:ilvl="1" w:tplc="24460544" w:tentative="1">
      <w:start w:val="1"/>
      <w:numFmt w:val="bullet"/>
      <w:lvlText w:val=""/>
      <w:lvlJc w:val="left"/>
      <w:pPr>
        <w:tabs>
          <w:tab w:val="num" w:pos="1440"/>
        </w:tabs>
        <w:ind w:left="1440" w:hanging="360"/>
      </w:pPr>
      <w:rPr>
        <w:rFonts w:ascii="Wingdings" w:hAnsi="Wingdings" w:hint="default"/>
      </w:rPr>
    </w:lvl>
    <w:lvl w:ilvl="2" w:tplc="58EA8FE4" w:tentative="1">
      <w:start w:val="1"/>
      <w:numFmt w:val="bullet"/>
      <w:lvlText w:val=""/>
      <w:lvlJc w:val="left"/>
      <w:pPr>
        <w:tabs>
          <w:tab w:val="num" w:pos="2160"/>
        </w:tabs>
        <w:ind w:left="2160" w:hanging="360"/>
      </w:pPr>
      <w:rPr>
        <w:rFonts w:ascii="Wingdings" w:hAnsi="Wingdings" w:hint="default"/>
      </w:rPr>
    </w:lvl>
    <w:lvl w:ilvl="3" w:tplc="85FC73B2" w:tentative="1">
      <w:start w:val="1"/>
      <w:numFmt w:val="bullet"/>
      <w:lvlText w:val=""/>
      <w:lvlJc w:val="left"/>
      <w:pPr>
        <w:tabs>
          <w:tab w:val="num" w:pos="2880"/>
        </w:tabs>
        <w:ind w:left="2880" w:hanging="360"/>
      </w:pPr>
      <w:rPr>
        <w:rFonts w:ascii="Wingdings" w:hAnsi="Wingdings" w:hint="default"/>
      </w:rPr>
    </w:lvl>
    <w:lvl w:ilvl="4" w:tplc="08B2023A" w:tentative="1">
      <w:start w:val="1"/>
      <w:numFmt w:val="bullet"/>
      <w:lvlText w:val=""/>
      <w:lvlJc w:val="left"/>
      <w:pPr>
        <w:tabs>
          <w:tab w:val="num" w:pos="3600"/>
        </w:tabs>
        <w:ind w:left="3600" w:hanging="360"/>
      </w:pPr>
      <w:rPr>
        <w:rFonts w:ascii="Wingdings" w:hAnsi="Wingdings" w:hint="default"/>
      </w:rPr>
    </w:lvl>
    <w:lvl w:ilvl="5" w:tplc="CB10B754" w:tentative="1">
      <w:start w:val="1"/>
      <w:numFmt w:val="bullet"/>
      <w:lvlText w:val=""/>
      <w:lvlJc w:val="left"/>
      <w:pPr>
        <w:tabs>
          <w:tab w:val="num" w:pos="4320"/>
        </w:tabs>
        <w:ind w:left="4320" w:hanging="360"/>
      </w:pPr>
      <w:rPr>
        <w:rFonts w:ascii="Wingdings" w:hAnsi="Wingdings" w:hint="default"/>
      </w:rPr>
    </w:lvl>
    <w:lvl w:ilvl="6" w:tplc="A748EB14" w:tentative="1">
      <w:start w:val="1"/>
      <w:numFmt w:val="bullet"/>
      <w:lvlText w:val=""/>
      <w:lvlJc w:val="left"/>
      <w:pPr>
        <w:tabs>
          <w:tab w:val="num" w:pos="5040"/>
        </w:tabs>
        <w:ind w:left="5040" w:hanging="360"/>
      </w:pPr>
      <w:rPr>
        <w:rFonts w:ascii="Wingdings" w:hAnsi="Wingdings" w:hint="default"/>
      </w:rPr>
    </w:lvl>
    <w:lvl w:ilvl="7" w:tplc="06A2DBCA" w:tentative="1">
      <w:start w:val="1"/>
      <w:numFmt w:val="bullet"/>
      <w:lvlText w:val=""/>
      <w:lvlJc w:val="left"/>
      <w:pPr>
        <w:tabs>
          <w:tab w:val="num" w:pos="5760"/>
        </w:tabs>
        <w:ind w:left="5760" w:hanging="360"/>
      </w:pPr>
      <w:rPr>
        <w:rFonts w:ascii="Wingdings" w:hAnsi="Wingdings" w:hint="default"/>
      </w:rPr>
    </w:lvl>
    <w:lvl w:ilvl="8" w:tplc="55CCE096"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772E69BB"/>
    <w:multiLevelType w:val="hybridMultilevel"/>
    <w:tmpl w:val="D6286B92"/>
    <w:lvl w:ilvl="0" w:tplc="8C066C18">
      <w:start w:val="1"/>
      <w:numFmt w:val="bullet"/>
      <w:lvlText w:val=""/>
      <w:lvlJc w:val="left"/>
      <w:pPr>
        <w:ind w:left="1083" w:hanging="360"/>
      </w:pPr>
      <w:rPr>
        <w:rFonts w:ascii="Wingdings" w:hAnsi="Wingdings" w:hint="default"/>
        <w:color w:val="00B0F0"/>
      </w:rPr>
    </w:lvl>
    <w:lvl w:ilvl="1" w:tplc="FFFFFFFF" w:tentative="1">
      <w:start w:val="1"/>
      <w:numFmt w:val="bullet"/>
      <w:lvlText w:val="o"/>
      <w:lvlJc w:val="left"/>
      <w:pPr>
        <w:ind w:left="1803" w:hanging="360"/>
      </w:pPr>
      <w:rPr>
        <w:rFonts w:ascii="Courier New" w:hAnsi="Courier New" w:cs="Courier New" w:hint="default"/>
      </w:rPr>
    </w:lvl>
    <w:lvl w:ilvl="2" w:tplc="FFFFFFFF" w:tentative="1">
      <w:start w:val="1"/>
      <w:numFmt w:val="bullet"/>
      <w:lvlText w:val=""/>
      <w:lvlJc w:val="left"/>
      <w:pPr>
        <w:ind w:left="2523" w:hanging="360"/>
      </w:pPr>
      <w:rPr>
        <w:rFonts w:ascii="Wingdings" w:hAnsi="Wingdings" w:hint="default"/>
      </w:rPr>
    </w:lvl>
    <w:lvl w:ilvl="3" w:tplc="FFFFFFFF" w:tentative="1">
      <w:start w:val="1"/>
      <w:numFmt w:val="bullet"/>
      <w:lvlText w:val=""/>
      <w:lvlJc w:val="left"/>
      <w:pPr>
        <w:ind w:left="3243" w:hanging="360"/>
      </w:pPr>
      <w:rPr>
        <w:rFonts w:ascii="Symbol" w:hAnsi="Symbol" w:hint="default"/>
      </w:rPr>
    </w:lvl>
    <w:lvl w:ilvl="4" w:tplc="FFFFFFFF" w:tentative="1">
      <w:start w:val="1"/>
      <w:numFmt w:val="bullet"/>
      <w:lvlText w:val="o"/>
      <w:lvlJc w:val="left"/>
      <w:pPr>
        <w:ind w:left="3963" w:hanging="360"/>
      </w:pPr>
      <w:rPr>
        <w:rFonts w:ascii="Courier New" w:hAnsi="Courier New" w:cs="Courier New" w:hint="default"/>
      </w:rPr>
    </w:lvl>
    <w:lvl w:ilvl="5" w:tplc="FFFFFFFF" w:tentative="1">
      <w:start w:val="1"/>
      <w:numFmt w:val="bullet"/>
      <w:lvlText w:val=""/>
      <w:lvlJc w:val="left"/>
      <w:pPr>
        <w:ind w:left="4683" w:hanging="360"/>
      </w:pPr>
      <w:rPr>
        <w:rFonts w:ascii="Wingdings" w:hAnsi="Wingdings" w:hint="default"/>
      </w:rPr>
    </w:lvl>
    <w:lvl w:ilvl="6" w:tplc="FFFFFFFF" w:tentative="1">
      <w:start w:val="1"/>
      <w:numFmt w:val="bullet"/>
      <w:lvlText w:val=""/>
      <w:lvlJc w:val="left"/>
      <w:pPr>
        <w:ind w:left="5403" w:hanging="360"/>
      </w:pPr>
      <w:rPr>
        <w:rFonts w:ascii="Symbol" w:hAnsi="Symbol" w:hint="default"/>
      </w:rPr>
    </w:lvl>
    <w:lvl w:ilvl="7" w:tplc="FFFFFFFF" w:tentative="1">
      <w:start w:val="1"/>
      <w:numFmt w:val="bullet"/>
      <w:lvlText w:val="o"/>
      <w:lvlJc w:val="left"/>
      <w:pPr>
        <w:ind w:left="6123" w:hanging="360"/>
      </w:pPr>
      <w:rPr>
        <w:rFonts w:ascii="Courier New" w:hAnsi="Courier New" w:cs="Courier New" w:hint="default"/>
      </w:rPr>
    </w:lvl>
    <w:lvl w:ilvl="8" w:tplc="FFFFFFFF" w:tentative="1">
      <w:start w:val="1"/>
      <w:numFmt w:val="bullet"/>
      <w:lvlText w:val=""/>
      <w:lvlJc w:val="left"/>
      <w:pPr>
        <w:ind w:left="6843" w:hanging="360"/>
      </w:pPr>
      <w:rPr>
        <w:rFonts w:ascii="Wingdings" w:hAnsi="Wingdings" w:hint="default"/>
      </w:rPr>
    </w:lvl>
  </w:abstractNum>
  <w:abstractNum w:abstractNumId="17" w15:restartNumberingAfterBreak="0">
    <w:nsid w:val="794A6F29"/>
    <w:multiLevelType w:val="hybridMultilevel"/>
    <w:tmpl w:val="A4303E2C"/>
    <w:lvl w:ilvl="0" w:tplc="8C066C18">
      <w:start w:val="1"/>
      <w:numFmt w:val="bullet"/>
      <w:lvlText w:val=""/>
      <w:lvlJc w:val="left"/>
      <w:pPr>
        <w:ind w:left="720" w:hanging="360"/>
      </w:pPr>
      <w:rPr>
        <w:rFonts w:ascii="Wingdings" w:hAnsi="Wingdings" w:hint="default"/>
        <w:color w:val="00B0F0"/>
      </w:rPr>
    </w:lvl>
    <w:lvl w:ilvl="1" w:tplc="1C0A0003" w:tentative="1">
      <w:start w:val="1"/>
      <w:numFmt w:val="bullet"/>
      <w:lvlText w:val="o"/>
      <w:lvlJc w:val="left"/>
      <w:pPr>
        <w:ind w:left="1440" w:hanging="360"/>
      </w:pPr>
      <w:rPr>
        <w:rFonts w:ascii="Courier New" w:hAnsi="Courier New" w:cs="Courier New" w:hint="default"/>
      </w:rPr>
    </w:lvl>
    <w:lvl w:ilvl="2" w:tplc="1C0A0005" w:tentative="1">
      <w:start w:val="1"/>
      <w:numFmt w:val="bullet"/>
      <w:lvlText w:val=""/>
      <w:lvlJc w:val="left"/>
      <w:pPr>
        <w:ind w:left="2160" w:hanging="360"/>
      </w:pPr>
      <w:rPr>
        <w:rFonts w:ascii="Wingdings" w:hAnsi="Wingdings" w:hint="default"/>
      </w:rPr>
    </w:lvl>
    <w:lvl w:ilvl="3" w:tplc="1C0A0001" w:tentative="1">
      <w:start w:val="1"/>
      <w:numFmt w:val="bullet"/>
      <w:lvlText w:val=""/>
      <w:lvlJc w:val="left"/>
      <w:pPr>
        <w:ind w:left="2880" w:hanging="360"/>
      </w:pPr>
      <w:rPr>
        <w:rFonts w:ascii="Symbol" w:hAnsi="Symbol" w:hint="default"/>
      </w:rPr>
    </w:lvl>
    <w:lvl w:ilvl="4" w:tplc="1C0A0003" w:tentative="1">
      <w:start w:val="1"/>
      <w:numFmt w:val="bullet"/>
      <w:lvlText w:val="o"/>
      <w:lvlJc w:val="left"/>
      <w:pPr>
        <w:ind w:left="3600" w:hanging="360"/>
      </w:pPr>
      <w:rPr>
        <w:rFonts w:ascii="Courier New" w:hAnsi="Courier New" w:cs="Courier New" w:hint="default"/>
      </w:rPr>
    </w:lvl>
    <w:lvl w:ilvl="5" w:tplc="1C0A0005" w:tentative="1">
      <w:start w:val="1"/>
      <w:numFmt w:val="bullet"/>
      <w:lvlText w:val=""/>
      <w:lvlJc w:val="left"/>
      <w:pPr>
        <w:ind w:left="4320" w:hanging="360"/>
      </w:pPr>
      <w:rPr>
        <w:rFonts w:ascii="Wingdings" w:hAnsi="Wingdings" w:hint="default"/>
      </w:rPr>
    </w:lvl>
    <w:lvl w:ilvl="6" w:tplc="1C0A0001" w:tentative="1">
      <w:start w:val="1"/>
      <w:numFmt w:val="bullet"/>
      <w:lvlText w:val=""/>
      <w:lvlJc w:val="left"/>
      <w:pPr>
        <w:ind w:left="5040" w:hanging="360"/>
      </w:pPr>
      <w:rPr>
        <w:rFonts w:ascii="Symbol" w:hAnsi="Symbol" w:hint="default"/>
      </w:rPr>
    </w:lvl>
    <w:lvl w:ilvl="7" w:tplc="1C0A0003" w:tentative="1">
      <w:start w:val="1"/>
      <w:numFmt w:val="bullet"/>
      <w:lvlText w:val="o"/>
      <w:lvlJc w:val="left"/>
      <w:pPr>
        <w:ind w:left="5760" w:hanging="360"/>
      </w:pPr>
      <w:rPr>
        <w:rFonts w:ascii="Courier New" w:hAnsi="Courier New" w:cs="Courier New" w:hint="default"/>
      </w:rPr>
    </w:lvl>
    <w:lvl w:ilvl="8" w:tplc="1C0A0005" w:tentative="1">
      <w:start w:val="1"/>
      <w:numFmt w:val="bullet"/>
      <w:lvlText w:val=""/>
      <w:lvlJc w:val="left"/>
      <w:pPr>
        <w:ind w:left="6480" w:hanging="360"/>
      </w:pPr>
      <w:rPr>
        <w:rFonts w:ascii="Wingdings" w:hAnsi="Wingdings" w:hint="default"/>
      </w:rPr>
    </w:lvl>
  </w:abstractNum>
  <w:abstractNum w:abstractNumId="18" w15:restartNumberingAfterBreak="0">
    <w:nsid w:val="7AF01795"/>
    <w:multiLevelType w:val="hybridMultilevel"/>
    <w:tmpl w:val="067643B0"/>
    <w:lvl w:ilvl="0" w:tplc="02248B5E">
      <w:start w:val="1"/>
      <w:numFmt w:val="bullet"/>
      <w:lvlText w:val=""/>
      <w:lvlJc w:val="left"/>
      <w:pPr>
        <w:ind w:left="1080" w:hanging="360"/>
      </w:pPr>
      <w:rPr>
        <w:rFonts w:ascii="Wingdings" w:hAnsi="Wingdings" w:hint="default"/>
        <w:color w:val="00B0F0"/>
        <w:sz w:val="32"/>
        <w:szCs w:val="32"/>
      </w:rPr>
    </w:lvl>
    <w:lvl w:ilvl="1" w:tplc="1C0A0003" w:tentative="1">
      <w:start w:val="1"/>
      <w:numFmt w:val="bullet"/>
      <w:lvlText w:val="o"/>
      <w:lvlJc w:val="left"/>
      <w:pPr>
        <w:ind w:left="1800" w:hanging="360"/>
      </w:pPr>
      <w:rPr>
        <w:rFonts w:ascii="Courier New" w:hAnsi="Courier New" w:cs="Courier New" w:hint="default"/>
      </w:rPr>
    </w:lvl>
    <w:lvl w:ilvl="2" w:tplc="1C0A0005" w:tentative="1">
      <w:start w:val="1"/>
      <w:numFmt w:val="bullet"/>
      <w:lvlText w:val=""/>
      <w:lvlJc w:val="left"/>
      <w:pPr>
        <w:ind w:left="2520" w:hanging="360"/>
      </w:pPr>
      <w:rPr>
        <w:rFonts w:ascii="Wingdings" w:hAnsi="Wingdings" w:hint="default"/>
      </w:rPr>
    </w:lvl>
    <w:lvl w:ilvl="3" w:tplc="1C0A0001" w:tentative="1">
      <w:start w:val="1"/>
      <w:numFmt w:val="bullet"/>
      <w:lvlText w:val=""/>
      <w:lvlJc w:val="left"/>
      <w:pPr>
        <w:ind w:left="3240" w:hanging="360"/>
      </w:pPr>
      <w:rPr>
        <w:rFonts w:ascii="Symbol" w:hAnsi="Symbol" w:hint="default"/>
      </w:rPr>
    </w:lvl>
    <w:lvl w:ilvl="4" w:tplc="1C0A0003" w:tentative="1">
      <w:start w:val="1"/>
      <w:numFmt w:val="bullet"/>
      <w:lvlText w:val="o"/>
      <w:lvlJc w:val="left"/>
      <w:pPr>
        <w:ind w:left="3960" w:hanging="360"/>
      </w:pPr>
      <w:rPr>
        <w:rFonts w:ascii="Courier New" w:hAnsi="Courier New" w:cs="Courier New" w:hint="default"/>
      </w:rPr>
    </w:lvl>
    <w:lvl w:ilvl="5" w:tplc="1C0A0005" w:tentative="1">
      <w:start w:val="1"/>
      <w:numFmt w:val="bullet"/>
      <w:lvlText w:val=""/>
      <w:lvlJc w:val="left"/>
      <w:pPr>
        <w:ind w:left="4680" w:hanging="360"/>
      </w:pPr>
      <w:rPr>
        <w:rFonts w:ascii="Wingdings" w:hAnsi="Wingdings" w:hint="default"/>
      </w:rPr>
    </w:lvl>
    <w:lvl w:ilvl="6" w:tplc="1C0A0001" w:tentative="1">
      <w:start w:val="1"/>
      <w:numFmt w:val="bullet"/>
      <w:lvlText w:val=""/>
      <w:lvlJc w:val="left"/>
      <w:pPr>
        <w:ind w:left="5400" w:hanging="360"/>
      </w:pPr>
      <w:rPr>
        <w:rFonts w:ascii="Symbol" w:hAnsi="Symbol" w:hint="default"/>
      </w:rPr>
    </w:lvl>
    <w:lvl w:ilvl="7" w:tplc="1C0A0003" w:tentative="1">
      <w:start w:val="1"/>
      <w:numFmt w:val="bullet"/>
      <w:lvlText w:val="o"/>
      <w:lvlJc w:val="left"/>
      <w:pPr>
        <w:ind w:left="6120" w:hanging="360"/>
      </w:pPr>
      <w:rPr>
        <w:rFonts w:ascii="Courier New" w:hAnsi="Courier New" w:cs="Courier New" w:hint="default"/>
      </w:rPr>
    </w:lvl>
    <w:lvl w:ilvl="8" w:tplc="1C0A0005" w:tentative="1">
      <w:start w:val="1"/>
      <w:numFmt w:val="bullet"/>
      <w:lvlText w:val=""/>
      <w:lvlJc w:val="left"/>
      <w:pPr>
        <w:ind w:left="6840" w:hanging="360"/>
      </w:pPr>
      <w:rPr>
        <w:rFonts w:ascii="Wingdings" w:hAnsi="Wingdings" w:hint="default"/>
      </w:rPr>
    </w:lvl>
  </w:abstractNum>
  <w:num w:numId="1" w16cid:durableId="1016036438">
    <w:abstractNumId w:val="4"/>
  </w:num>
  <w:num w:numId="2" w16cid:durableId="1793549869">
    <w:abstractNumId w:val="11"/>
  </w:num>
  <w:num w:numId="3" w16cid:durableId="248781621">
    <w:abstractNumId w:val="12"/>
  </w:num>
  <w:num w:numId="4" w16cid:durableId="1539781559">
    <w:abstractNumId w:val="0"/>
  </w:num>
  <w:num w:numId="5" w16cid:durableId="1909488115">
    <w:abstractNumId w:val="5"/>
  </w:num>
  <w:num w:numId="6" w16cid:durableId="1405303347">
    <w:abstractNumId w:val="15"/>
  </w:num>
  <w:num w:numId="7" w16cid:durableId="1823499192">
    <w:abstractNumId w:val="16"/>
  </w:num>
  <w:num w:numId="8" w16cid:durableId="662851372">
    <w:abstractNumId w:val="8"/>
  </w:num>
  <w:num w:numId="9" w16cid:durableId="487749964">
    <w:abstractNumId w:val="3"/>
  </w:num>
  <w:num w:numId="10" w16cid:durableId="1487238204">
    <w:abstractNumId w:val="6"/>
  </w:num>
  <w:num w:numId="11" w16cid:durableId="278756756">
    <w:abstractNumId w:val="18"/>
  </w:num>
  <w:num w:numId="12" w16cid:durableId="1724600964">
    <w:abstractNumId w:val="7"/>
  </w:num>
  <w:num w:numId="13" w16cid:durableId="473529236">
    <w:abstractNumId w:val="17"/>
  </w:num>
  <w:num w:numId="14" w16cid:durableId="1091506274">
    <w:abstractNumId w:val="10"/>
  </w:num>
  <w:num w:numId="15" w16cid:durableId="1209533525">
    <w:abstractNumId w:val="14"/>
  </w:num>
  <w:num w:numId="16" w16cid:durableId="1974335">
    <w:abstractNumId w:val="1"/>
  </w:num>
  <w:num w:numId="17" w16cid:durableId="584459634">
    <w:abstractNumId w:val="13"/>
  </w:num>
  <w:num w:numId="18" w16cid:durableId="884173927">
    <w:abstractNumId w:val="9"/>
  </w:num>
  <w:num w:numId="19" w16cid:durableId="378894045">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08"/>
  <w:hyphenationZone w:val="425"/>
  <w:characterSpacingControl w:val="doNotCompress"/>
  <w:hdrShapeDefaults>
    <o:shapedefaults v:ext="edit" spidmax="1638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44165"/>
    <w:rsid w:val="000004D6"/>
    <w:rsid w:val="00001016"/>
    <w:rsid w:val="0000321A"/>
    <w:rsid w:val="00005202"/>
    <w:rsid w:val="0000742F"/>
    <w:rsid w:val="00010B50"/>
    <w:rsid w:val="00010CFC"/>
    <w:rsid w:val="000110D5"/>
    <w:rsid w:val="00011682"/>
    <w:rsid w:val="000137EC"/>
    <w:rsid w:val="00015089"/>
    <w:rsid w:val="00015308"/>
    <w:rsid w:val="00016A89"/>
    <w:rsid w:val="00016BF0"/>
    <w:rsid w:val="0001705E"/>
    <w:rsid w:val="0002041D"/>
    <w:rsid w:val="0002451D"/>
    <w:rsid w:val="00024A7F"/>
    <w:rsid w:val="000254AD"/>
    <w:rsid w:val="00025D8E"/>
    <w:rsid w:val="00026E71"/>
    <w:rsid w:val="00032045"/>
    <w:rsid w:val="00033C89"/>
    <w:rsid w:val="0003532F"/>
    <w:rsid w:val="000363F7"/>
    <w:rsid w:val="00040653"/>
    <w:rsid w:val="00040C24"/>
    <w:rsid w:val="00042EAE"/>
    <w:rsid w:val="000430FB"/>
    <w:rsid w:val="00043385"/>
    <w:rsid w:val="00044DC2"/>
    <w:rsid w:val="000455D0"/>
    <w:rsid w:val="00047376"/>
    <w:rsid w:val="00050BBD"/>
    <w:rsid w:val="00051464"/>
    <w:rsid w:val="000519FD"/>
    <w:rsid w:val="00051BD3"/>
    <w:rsid w:val="00051F33"/>
    <w:rsid w:val="000526B9"/>
    <w:rsid w:val="00052EDE"/>
    <w:rsid w:val="0005589B"/>
    <w:rsid w:val="000574CA"/>
    <w:rsid w:val="0006044F"/>
    <w:rsid w:val="000605CC"/>
    <w:rsid w:val="00060AEC"/>
    <w:rsid w:val="00062238"/>
    <w:rsid w:val="00066B66"/>
    <w:rsid w:val="00071005"/>
    <w:rsid w:val="0007116F"/>
    <w:rsid w:val="00071CD1"/>
    <w:rsid w:val="0007218D"/>
    <w:rsid w:val="000723C3"/>
    <w:rsid w:val="0007286B"/>
    <w:rsid w:val="00074786"/>
    <w:rsid w:val="00075C0A"/>
    <w:rsid w:val="000763D7"/>
    <w:rsid w:val="0007642B"/>
    <w:rsid w:val="000809B5"/>
    <w:rsid w:val="0008286C"/>
    <w:rsid w:val="00085199"/>
    <w:rsid w:val="00085778"/>
    <w:rsid w:val="00086C83"/>
    <w:rsid w:val="00087D44"/>
    <w:rsid w:val="00091D99"/>
    <w:rsid w:val="0009233A"/>
    <w:rsid w:val="00092CD3"/>
    <w:rsid w:val="0009313E"/>
    <w:rsid w:val="00093515"/>
    <w:rsid w:val="000948F3"/>
    <w:rsid w:val="00096088"/>
    <w:rsid w:val="00096275"/>
    <w:rsid w:val="000967C8"/>
    <w:rsid w:val="00097D65"/>
    <w:rsid w:val="000A14C8"/>
    <w:rsid w:val="000A2E46"/>
    <w:rsid w:val="000A403E"/>
    <w:rsid w:val="000A4234"/>
    <w:rsid w:val="000A44E0"/>
    <w:rsid w:val="000A4D4C"/>
    <w:rsid w:val="000A63CA"/>
    <w:rsid w:val="000A7A3C"/>
    <w:rsid w:val="000B01E1"/>
    <w:rsid w:val="000B0761"/>
    <w:rsid w:val="000B0C11"/>
    <w:rsid w:val="000B14D6"/>
    <w:rsid w:val="000B17F3"/>
    <w:rsid w:val="000B216B"/>
    <w:rsid w:val="000B27F7"/>
    <w:rsid w:val="000B2877"/>
    <w:rsid w:val="000B2F8B"/>
    <w:rsid w:val="000B38D8"/>
    <w:rsid w:val="000B6421"/>
    <w:rsid w:val="000C1F22"/>
    <w:rsid w:val="000C257F"/>
    <w:rsid w:val="000D1031"/>
    <w:rsid w:val="000D15A4"/>
    <w:rsid w:val="000D17AA"/>
    <w:rsid w:val="000D1E6B"/>
    <w:rsid w:val="000D48D4"/>
    <w:rsid w:val="000D5059"/>
    <w:rsid w:val="000D5188"/>
    <w:rsid w:val="000D73A2"/>
    <w:rsid w:val="000E0495"/>
    <w:rsid w:val="000E15AD"/>
    <w:rsid w:val="000E2AC6"/>
    <w:rsid w:val="000E37F8"/>
    <w:rsid w:val="000E38A7"/>
    <w:rsid w:val="000E414A"/>
    <w:rsid w:val="000E4208"/>
    <w:rsid w:val="000E704E"/>
    <w:rsid w:val="000F0225"/>
    <w:rsid w:val="000F0FF0"/>
    <w:rsid w:val="000F10FB"/>
    <w:rsid w:val="000F2587"/>
    <w:rsid w:val="000F283E"/>
    <w:rsid w:val="000F2898"/>
    <w:rsid w:val="000F2D89"/>
    <w:rsid w:val="000F2F75"/>
    <w:rsid w:val="000F340C"/>
    <w:rsid w:val="000F5B31"/>
    <w:rsid w:val="000F5BF6"/>
    <w:rsid w:val="000F72CF"/>
    <w:rsid w:val="0010124F"/>
    <w:rsid w:val="00101524"/>
    <w:rsid w:val="0010480E"/>
    <w:rsid w:val="001048C3"/>
    <w:rsid w:val="00104FBC"/>
    <w:rsid w:val="00106802"/>
    <w:rsid w:val="001075A2"/>
    <w:rsid w:val="00112884"/>
    <w:rsid w:val="00113C6A"/>
    <w:rsid w:val="00116D88"/>
    <w:rsid w:val="001172BE"/>
    <w:rsid w:val="00117D8E"/>
    <w:rsid w:val="00117FD3"/>
    <w:rsid w:val="00121A29"/>
    <w:rsid w:val="00121C88"/>
    <w:rsid w:val="001225A2"/>
    <w:rsid w:val="00123166"/>
    <w:rsid w:val="001249C8"/>
    <w:rsid w:val="0012544B"/>
    <w:rsid w:val="00126F2D"/>
    <w:rsid w:val="0013187C"/>
    <w:rsid w:val="00131C18"/>
    <w:rsid w:val="00132338"/>
    <w:rsid w:val="00132AFB"/>
    <w:rsid w:val="001337A0"/>
    <w:rsid w:val="0013402C"/>
    <w:rsid w:val="00134C01"/>
    <w:rsid w:val="0013532C"/>
    <w:rsid w:val="00136F97"/>
    <w:rsid w:val="00137621"/>
    <w:rsid w:val="00137625"/>
    <w:rsid w:val="00141772"/>
    <w:rsid w:val="00144873"/>
    <w:rsid w:val="0014564F"/>
    <w:rsid w:val="001508C6"/>
    <w:rsid w:val="00150BFD"/>
    <w:rsid w:val="00151CBF"/>
    <w:rsid w:val="0015287E"/>
    <w:rsid w:val="00154375"/>
    <w:rsid w:val="00156112"/>
    <w:rsid w:val="001603BA"/>
    <w:rsid w:val="00161411"/>
    <w:rsid w:val="00162482"/>
    <w:rsid w:val="00164094"/>
    <w:rsid w:val="0016442D"/>
    <w:rsid w:val="0016502D"/>
    <w:rsid w:val="00165A4A"/>
    <w:rsid w:val="00166866"/>
    <w:rsid w:val="001674CB"/>
    <w:rsid w:val="00167EBB"/>
    <w:rsid w:val="00170C42"/>
    <w:rsid w:val="00171B6C"/>
    <w:rsid w:val="00172E54"/>
    <w:rsid w:val="001755F5"/>
    <w:rsid w:val="00176365"/>
    <w:rsid w:val="00176F49"/>
    <w:rsid w:val="00177AE3"/>
    <w:rsid w:val="00180BBD"/>
    <w:rsid w:val="0018127D"/>
    <w:rsid w:val="00181D0F"/>
    <w:rsid w:val="00182463"/>
    <w:rsid w:val="0018395A"/>
    <w:rsid w:val="00183D64"/>
    <w:rsid w:val="00184325"/>
    <w:rsid w:val="00185536"/>
    <w:rsid w:val="00186B84"/>
    <w:rsid w:val="00186DDE"/>
    <w:rsid w:val="001906DB"/>
    <w:rsid w:val="00190FB0"/>
    <w:rsid w:val="00193BEA"/>
    <w:rsid w:val="00193F49"/>
    <w:rsid w:val="00194AE7"/>
    <w:rsid w:val="0019617D"/>
    <w:rsid w:val="001A0370"/>
    <w:rsid w:val="001A08D3"/>
    <w:rsid w:val="001A13C7"/>
    <w:rsid w:val="001A20DE"/>
    <w:rsid w:val="001A35EC"/>
    <w:rsid w:val="001A6DFC"/>
    <w:rsid w:val="001A72BE"/>
    <w:rsid w:val="001B0C6E"/>
    <w:rsid w:val="001B13DB"/>
    <w:rsid w:val="001B44B7"/>
    <w:rsid w:val="001B5792"/>
    <w:rsid w:val="001B69F3"/>
    <w:rsid w:val="001B7B4B"/>
    <w:rsid w:val="001C0611"/>
    <w:rsid w:val="001C2D0D"/>
    <w:rsid w:val="001C347E"/>
    <w:rsid w:val="001C46E7"/>
    <w:rsid w:val="001C56BC"/>
    <w:rsid w:val="001C5F00"/>
    <w:rsid w:val="001C66A1"/>
    <w:rsid w:val="001C6A60"/>
    <w:rsid w:val="001C749A"/>
    <w:rsid w:val="001D0EF1"/>
    <w:rsid w:val="001D24A3"/>
    <w:rsid w:val="001D25AD"/>
    <w:rsid w:val="001D50B6"/>
    <w:rsid w:val="001D5818"/>
    <w:rsid w:val="001D6E1C"/>
    <w:rsid w:val="001D71BD"/>
    <w:rsid w:val="001D721D"/>
    <w:rsid w:val="001E1F78"/>
    <w:rsid w:val="001E2EB4"/>
    <w:rsid w:val="001E32F5"/>
    <w:rsid w:val="001E33AF"/>
    <w:rsid w:val="001E3F84"/>
    <w:rsid w:val="001E4FAD"/>
    <w:rsid w:val="001E65CA"/>
    <w:rsid w:val="001E66C8"/>
    <w:rsid w:val="001F338B"/>
    <w:rsid w:val="001F3858"/>
    <w:rsid w:val="001F41FD"/>
    <w:rsid w:val="001F513B"/>
    <w:rsid w:val="001F6692"/>
    <w:rsid w:val="002034CD"/>
    <w:rsid w:val="00203A74"/>
    <w:rsid w:val="00206045"/>
    <w:rsid w:val="00206706"/>
    <w:rsid w:val="00206A44"/>
    <w:rsid w:val="00207056"/>
    <w:rsid w:val="0020708A"/>
    <w:rsid w:val="002076E7"/>
    <w:rsid w:val="00212EA6"/>
    <w:rsid w:val="0021312C"/>
    <w:rsid w:val="00213B47"/>
    <w:rsid w:val="0021469F"/>
    <w:rsid w:val="00214937"/>
    <w:rsid w:val="00217A2A"/>
    <w:rsid w:val="00217C91"/>
    <w:rsid w:val="00220CE9"/>
    <w:rsid w:val="002210A4"/>
    <w:rsid w:val="002219C2"/>
    <w:rsid w:val="0022416A"/>
    <w:rsid w:val="002256DC"/>
    <w:rsid w:val="00226C5B"/>
    <w:rsid w:val="00230DBE"/>
    <w:rsid w:val="0023156D"/>
    <w:rsid w:val="0023298C"/>
    <w:rsid w:val="0023328C"/>
    <w:rsid w:val="002340EB"/>
    <w:rsid w:val="00236BDF"/>
    <w:rsid w:val="00237D68"/>
    <w:rsid w:val="00240081"/>
    <w:rsid w:val="00240FE6"/>
    <w:rsid w:val="002427B3"/>
    <w:rsid w:val="002456BF"/>
    <w:rsid w:val="002460AA"/>
    <w:rsid w:val="002463C8"/>
    <w:rsid w:val="00250A76"/>
    <w:rsid w:val="00251684"/>
    <w:rsid w:val="00252BF6"/>
    <w:rsid w:val="00252D29"/>
    <w:rsid w:val="00253289"/>
    <w:rsid w:val="00253734"/>
    <w:rsid w:val="00253809"/>
    <w:rsid w:val="0025398A"/>
    <w:rsid w:val="002544FE"/>
    <w:rsid w:val="0025450E"/>
    <w:rsid w:val="00255E3A"/>
    <w:rsid w:val="002634D2"/>
    <w:rsid w:val="0026366C"/>
    <w:rsid w:val="0026386B"/>
    <w:rsid w:val="00265B1B"/>
    <w:rsid w:val="002678E9"/>
    <w:rsid w:val="0026799C"/>
    <w:rsid w:val="0027366B"/>
    <w:rsid w:val="002736C9"/>
    <w:rsid w:val="0027430A"/>
    <w:rsid w:val="0027474A"/>
    <w:rsid w:val="00274C4A"/>
    <w:rsid w:val="00276EE6"/>
    <w:rsid w:val="002777A1"/>
    <w:rsid w:val="00281749"/>
    <w:rsid w:val="002817FA"/>
    <w:rsid w:val="0028346D"/>
    <w:rsid w:val="002853BC"/>
    <w:rsid w:val="00287FA1"/>
    <w:rsid w:val="00292BAD"/>
    <w:rsid w:val="00292D14"/>
    <w:rsid w:val="002931B5"/>
    <w:rsid w:val="00293E26"/>
    <w:rsid w:val="002961E4"/>
    <w:rsid w:val="002978ED"/>
    <w:rsid w:val="00297A16"/>
    <w:rsid w:val="00297EE1"/>
    <w:rsid w:val="002A43DE"/>
    <w:rsid w:val="002A4F03"/>
    <w:rsid w:val="002A5017"/>
    <w:rsid w:val="002A74B2"/>
    <w:rsid w:val="002B03CE"/>
    <w:rsid w:val="002B495C"/>
    <w:rsid w:val="002B5A4C"/>
    <w:rsid w:val="002B5B94"/>
    <w:rsid w:val="002B621E"/>
    <w:rsid w:val="002B711C"/>
    <w:rsid w:val="002C1023"/>
    <w:rsid w:val="002C2104"/>
    <w:rsid w:val="002C4631"/>
    <w:rsid w:val="002C5033"/>
    <w:rsid w:val="002C51DC"/>
    <w:rsid w:val="002C6287"/>
    <w:rsid w:val="002D0897"/>
    <w:rsid w:val="002D1868"/>
    <w:rsid w:val="002D2BFB"/>
    <w:rsid w:val="002D48DC"/>
    <w:rsid w:val="002D4E63"/>
    <w:rsid w:val="002D5E92"/>
    <w:rsid w:val="002D76C5"/>
    <w:rsid w:val="002E0F8B"/>
    <w:rsid w:val="002E11BA"/>
    <w:rsid w:val="002E2E14"/>
    <w:rsid w:val="002E49BF"/>
    <w:rsid w:val="002E6628"/>
    <w:rsid w:val="002E69F0"/>
    <w:rsid w:val="002F084E"/>
    <w:rsid w:val="002F0D49"/>
    <w:rsid w:val="002F1140"/>
    <w:rsid w:val="002F12C1"/>
    <w:rsid w:val="002F2EAE"/>
    <w:rsid w:val="002F4EBF"/>
    <w:rsid w:val="002F5FAD"/>
    <w:rsid w:val="002F6DC7"/>
    <w:rsid w:val="002F7169"/>
    <w:rsid w:val="002F765B"/>
    <w:rsid w:val="002F7E3C"/>
    <w:rsid w:val="00300213"/>
    <w:rsid w:val="00300E1E"/>
    <w:rsid w:val="0030392D"/>
    <w:rsid w:val="00303A54"/>
    <w:rsid w:val="00305856"/>
    <w:rsid w:val="003069F7"/>
    <w:rsid w:val="0030736D"/>
    <w:rsid w:val="00311AD6"/>
    <w:rsid w:val="00313932"/>
    <w:rsid w:val="00314B18"/>
    <w:rsid w:val="00314BF8"/>
    <w:rsid w:val="00315B70"/>
    <w:rsid w:val="003169C5"/>
    <w:rsid w:val="0032006B"/>
    <w:rsid w:val="0032308E"/>
    <w:rsid w:val="0032357E"/>
    <w:rsid w:val="00324ED5"/>
    <w:rsid w:val="00330F3D"/>
    <w:rsid w:val="0033199A"/>
    <w:rsid w:val="003325D8"/>
    <w:rsid w:val="00332C09"/>
    <w:rsid w:val="00334E3B"/>
    <w:rsid w:val="0033544E"/>
    <w:rsid w:val="00336CF3"/>
    <w:rsid w:val="00337EE6"/>
    <w:rsid w:val="00340479"/>
    <w:rsid w:val="00341B5E"/>
    <w:rsid w:val="00343AD9"/>
    <w:rsid w:val="00344165"/>
    <w:rsid w:val="0034442B"/>
    <w:rsid w:val="00345E30"/>
    <w:rsid w:val="00346105"/>
    <w:rsid w:val="0035049E"/>
    <w:rsid w:val="003508CA"/>
    <w:rsid w:val="0035092A"/>
    <w:rsid w:val="00350CCD"/>
    <w:rsid w:val="0035178F"/>
    <w:rsid w:val="0035230B"/>
    <w:rsid w:val="00353120"/>
    <w:rsid w:val="00353B02"/>
    <w:rsid w:val="00353D10"/>
    <w:rsid w:val="00355EF2"/>
    <w:rsid w:val="003609F2"/>
    <w:rsid w:val="00361260"/>
    <w:rsid w:val="00363F53"/>
    <w:rsid w:val="0037134D"/>
    <w:rsid w:val="003742BD"/>
    <w:rsid w:val="00374608"/>
    <w:rsid w:val="0037490A"/>
    <w:rsid w:val="00376201"/>
    <w:rsid w:val="00377DAA"/>
    <w:rsid w:val="00381DE9"/>
    <w:rsid w:val="003828BA"/>
    <w:rsid w:val="0038293B"/>
    <w:rsid w:val="00382D09"/>
    <w:rsid w:val="003852D1"/>
    <w:rsid w:val="00385330"/>
    <w:rsid w:val="00385980"/>
    <w:rsid w:val="00387163"/>
    <w:rsid w:val="00390E65"/>
    <w:rsid w:val="003947AA"/>
    <w:rsid w:val="003953FB"/>
    <w:rsid w:val="003A2006"/>
    <w:rsid w:val="003A23C4"/>
    <w:rsid w:val="003A3755"/>
    <w:rsid w:val="003A4C22"/>
    <w:rsid w:val="003A7718"/>
    <w:rsid w:val="003B31A2"/>
    <w:rsid w:val="003B331D"/>
    <w:rsid w:val="003B6CF0"/>
    <w:rsid w:val="003C02C6"/>
    <w:rsid w:val="003C2294"/>
    <w:rsid w:val="003C2A10"/>
    <w:rsid w:val="003C49D8"/>
    <w:rsid w:val="003C60B8"/>
    <w:rsid w:val="003C6A95"/>
    <w:rsid w:val="003C7CC5"/>
    <w:rsid w:val="003C7F4B"/>
    <w:rsid w:val="003D0DE4"/>
    <w:rsid w:val="003D1D52"/>
    <w:rsid w:val="003D2730"/>
    <w:rsid w:val="003D2D12"/>
    <w:rsid w:val="003D3124"/>
    <w:rsid w:val="003D40A2"/>
    <w:rsid w:val="003D4134"/>
    <w:rsid w:val="003D46DB"/>
    <w:rsid w:val="003D58E4"/>
    <w:rsid w:val="003D5A71"/>
    <w:rsid w:val="003E04E6"/>
    <w:rsid w:val="003E08C6"/>
    <w:rsid w:val="003E1016"/>
    <w:rsid w:val="003E1F32"/>
    <w:rsid w:val="003E25EA"/>
    <w:rsid w:val="003E2A7E"/>
    <w:rsid w:val="003E367C"/>
    <w:rsid w:val="003E3CAA"/>
    <w:rsid w:val="003E49F4"/>
    <w:rsid w:val="003E4BA0"/>
    <w:rsid w:val="003E58E0"/>
    <w:rsid w:val="003E71FF"/>
    <w:rsid w:val="003F150D"/>
    <w:rsid w:val="003F180E"/>
    <w:rsid w:val="003F1998"/>
    <w:rsid w:val="003F25E8"/>
    <w:rsid w:val="003F31CA"/>
    <w:rsid w:val="003F36D6"/>
    <w:rsid w:val="003F49C9"/>
    <w:rsid w:val="003F5782"/>
    <w:rsid w:val="003F5809"/>
    <w:rsid w:val="003F5C85"/>
    <w:rsid w:val="003F6950"/>
    <w:rsid w:val="004027DF"/>
    <w:rsid w:val="00405DA5"/>
    <w:rsid w:val="004069FB"/>
    <w:rsid w:val="00407FC4"/>
    <w:rsid w:val="00410FFA"/>
    <w:rsid w:val="0041109F"/>
    <w:rsid w:val="0041181D"/>
    <w:rsid w:val="00411D6F"/>
    <w:rsid w:val="00411FF0"/>
    <w:rsid w:val="00412DC1"/>
    <w:rsid w:val="00413DCC"/>
    <w:rsid w:val="004149CE"/>
    <w:rsid w:val="00415AA0"/>
    <w:rsid w:val="0042198C"/>
    <w:rsid w:val="00422647"/>
    <w:rsid w:val="00425559"/>
    <w:rsid w:val="0042606C"/>
    <w:rsid w:val="004304D3"/>
    <w:rsid w:val="00431FCC"/>
    <w:rsid w:val="0043269D"/>
    <w:rsid w:val="00432744"/>
    <w:rsid w:val="004327CE"/>
    <w:rsid w:val="00433464"/>
    <w:rsid w:val="00433716"/>
    <w:rsid w:val="00433C1B"/>
    <w:rsid w:val="00433FEB"/>
    <w:rsid w:val="0043557D"/>
    <w:rsid w:val="00436C78"/>
    <w:rsid w:val="00437C90"/>
    <w:rsid w:val="0044018F"/>
    <w:rsid w:val="00453CA0"/>
    <w:rsid w:val="004541C7"/>
    <w:rsid w:val="004554B6"/>
    <w:rsid w:val="00455C57"/>
    <w:rsid w:val="00456342"/>
    <w:rsid w:val="00457BC4"/>
    <w:rsid w:val="00460A7B"/>
    <w:rsid w:val="00460F65"/>
    <w:rsid w:val="00462A50"/>
    <w:rsid w:val="00463047"/>
    <w:rsid w:val="0046494C"/>
    <w:rsid w:val="00465BEB"/>
    <w:rsid w:val="00466B72"/>
    <w:rsid w:val="00466BF1"/>
    <w:rsid w:val="00467B0E"/>
    <w:rsid w:val="0047135D"/>
    <w:rsid w:val="00473276"/>
    <w:rsid w:val="0047372B"/>
    <w:rsid w:val="00473774"/>
    <w:rsid w:val="00473BB0"/>
    <w:rsid w:val="00477B51"/>
    <w:rsid w:val="0048043F"/>
    <w:rsid w:val="00480FFF"/>
    <w:rsid w:val="0048107B"/>
    <w:rsid w:val="00481755"/>
    <w:rsid w:val="00482C51"/>
    <w:rsid w:val="00483456"/>
    <w:rsid w:val="00483D83"/>
    <w:rsid w:val="00486A0D"/>
    <w:rsid w:val="00486A75"/>
    <w:rsid w:val="0049033B"/>
    <w:rsid w:val="00491DEF"/>
    <w:rsid w:val="00491EC3"/>
    <w:rsid w:val="00492E4A"/>
    <w:rsid w:val="00494924"/>
    <w:rsid w:val="004965AB"/>
    <w:rsid w:val="0049694D"/>
    <w:rsid w:val="004A2A68"/>
    <w:rsid w:val="004A3C91"/>
    <w:rsid w:val="004A44E4"/>
    <w:rsid w:val="004A5639"/>
    <w:rsid w:val="004A5D0D"/>
    <w:rsid w:val="004A7D34"/>
    <w:rsid w:val="004B25DC"/>
    <w:rsid w:val="004B3015"/>
    <w:rsid w:val="004B595C"/>
    <w:rsid w:val="004B6FB8"/>
    <w:rsid w:val="004B76B8"/>
    <w:rsid w:val="004B7FF8"/>
    <w:rsid w:val="004C158C"/>
    <w:rsid w:val="004C43C4"/>
    <w:rsid w:val="004C5683"/>
    <w:rsid w:val="004C56FA"/>
    <w:rsid w:val="004C647E"/>
    <w:rsid w:val="004C76C9"/>
    <w:rsid w:val="004D3898"/>
    <w:rsid w:val="004D4C9C"/>
    <w:rsid w:val="004D5081"/>
    <w:rsid w:val="004D7471"/>
    <w:rsid w:val="004D793B"/>
    <w:rsid w:val="004E16CD"/>
    <w:rsid w:val="004E408F"/>
    <w:rsid w:val="004E71D8"/>
    <w:rsid w:val="004F0C59"/>
    <w:rsid w:val="004F160E"/>
    <w:rsid w:val="004F19B3"/>
    <w:rsid w:val="004F25CB"/>
    <w:rsid w:val="004F4B74"/>
    <w:rsid w:val="004F4F6A"/>
    <w:rsid w:val="00501B9F"/>
    <w:rsid w:val="00507824"/>
    <w:rsid w:val="005078BC"/>
    <w:rsid w:val="00507C18"/>
    <w:rsid w:val="00510630"/>
    <w:rsid w:val="005130EA"/>
    <w:rsid w:val="00513E25"/>
    <w:rsid w:val="0051703D"/>
    <w:rsid w:val="00520CFE"/>
    <w:rsid w:val="00521071"/>
    <w:rsid w:val="00521BEE"/>
    <w:rsid w:val="005238D1"/>
    <w:rsid w:val="0052479F"/>
    <w:rsid w:val="00524800"/>
    <w:rsid w:val="00526122"/>
    <w:rsid w:val="00532FA6"/>
    <w:rsid w:val="005336F3"/>
    <w:rsid w:val="00534C1D"/>
    <w:rsid w:val="00535EA7"/>
    <w:rsid w:val="00536A30"/>
    <w:rsid w:val="005439D7"/>
    <w:rsid w:val="00544AA6"/>
    <w:rsid w:val="00545C64"/>
    <w:rsid w:val="00546CA0"/>
    <w:rsid w:val="00547860"/>
    <w:rsid w:val="005479DE"/>
    <w:rsid w:val="00547E82"/>
    <w:rsid w:val="005506BB"/>
    <w:rsid w:val="00550FCE"/>
    <w:rsid w:val="005525E0"/>
    <w:rsid w:val="0055358F"/>
    <w:rsid w:val="00555813"/>
    <w:rsid w:val="00555A43"/>
    <w:rsid w:val="005576EB"/>
    <w:rsid w:val="00560220"/>
    <w:rsid w:val="00561297"/>
    <w:rsid w:val="00564C7D"/>
    <w:rsid w:val="00564E26"/>
    <w:rsid w:val="00566B91"/>
    <w:rsid w:val="005700FE"/>
    <w:rsid w:val="00570524"/>
    <w:rsid w:val="0057140F"/>
    <w:rsid w:val="0057175B"/>
    <w:rsid w:val="0057215D"/>
    <w:rsid w:val="00572EAE"/>
    <w:rsid w:val="005732BC"/>
    <w:rsid w:val="005764FB"/>
    <w:rsid w:val="00576749"/>
    <w:rsid w:val="00577C7E"/>
    <w:rsid w:val="00577D1F"/>
    <w:rsid w:val="00577E5C"/>
    <w:rsid w:val="00580812"/>
    <w:rsid w:val="00583D59"/>
    <w:rsid w:val="005842D1"/>
    <w:rsid w:val="00586D87"/>
    <w:rsid w:val="00590B88"/>
    <w:rsid w:val="0059119E"/>
    <w:rsid w:val="0059210D"/>
    <w:rsid w:val="005939A9"/>
    <w:rsid w:val="00595847"/>
    <w:rsid w:val="00596D67"/>
    <w:rsid w:val="005A3735"/>
    <w:rsid w:val="005A4115"/>
    <w:rsid w:val="005A6333"/>
    <w:rsid w:val="005A6588"/>
    <w:rsid w:val="005A6766"/>
    <w:rsid w:val="005A67AF"/>
    <w:rsid w:val="005B1202"/>
    <w:rsid w:val="005B1572"/>
    <w:rsid w:val="005B1F04"/>
    <w:rsid w:val="005B3F1A"/>
    <w:rsid w:val="005B3FAC"/>
    <w:rsid w:val="005B40B1"/>
    <w:rsid w:val="005B585D"/>
    <w:rsid w:val="005B58CC"/>
    <w:rsid w:val="005B6F5A"/>
    <w:rsid w:val="005C02FE"/>
    <w:rsid w:val="005C0FFB"/>
    <w:rsid w:val="005C35E6"/>
    <w:rsid w:val="005C4AF0"/>
    <w:rsid w:val="005C5A30"/>
    <w:rsid w:val="005C692B"/>
    <w:rsid w:val="005C6A5A"/>
    <w:rsid w:val="005C7D99"/>
    <w:rsid w:val="005D0A4C"/>
    <w:rsid w:val="005D235D"/>
    <w:rsid w:val="005D3B6F"/>
    <w:rsid w:val="005D4148"/>
    <w:rsid w:val="005D482F"/>
    <w:rsid w:val="005D4955"/>
    <w:rsid w:val="005D5203"/>
    <w:rsid w:val="005D5C8C"/>
    <w:rsid w:val="005D756B"/>
    <w:rsid w:val="005E04DE"/>
    <w:rsid w:val="005E1227"/>
    <w:rsid w:val="005E250E"/>
    <w:rsid w:val="005E2AAD"/>
    <w:rsid w:val="005E5344"/>
    <w:rsid w:val="005E7DF7"/>
    <w:rsid w:val="005F2094"/>
    <w:rsid w:val="005F3124"/>
    <w:rsid w:val="005F4326"/>
    <w:rsid w:val="005F4403"/>
    <w:rsid w:val="005F4E57"/>
    <w:rsid w:val="005F583B"/>
    <w:rsid w:val="005F5862"/>
    <w:rsid w:val="005F7279"/>
    <w:rsid w:val="005F7322"/>
    <w:rsid w:val="005F73CC"/>
    <w:rsid w:val="0060053E"/>
    <w:rsid w:val="00600EC4"/>
    <w:rsid w:val="00602FA1"/>
    <w:rsid w:val="00604528"/>
    <w:rsid w:val="006048C3"/>
    <w:rsid w:val="00610E6C"/>
    <w:rsid w:val="006111BA"/>
    <w:rsid w:val="0061210A"/>
    <w:rsid w:val="00612B74"/>
    <w:rsid w:val="00616C0B"/>
    <w:rsid w:val="00622AB6"/>
    <w:rsid w:val="00623016"/>
    <w:rsid w:val="00623127"/>
    <w:rsid w:val="0062325D"/>
    <w:rsid w:val="0062394B"/>
    <w:rsid w:val="00624C71"/>
    <w:rsid w:val="00624FCE"/>
    <w:rsid w:val="006258B7"/>
    <w:rsid w:val="00626BE2"/>
    <w:rsid w:val="006270E6"/>
    <w:rsid w:val="006300F9"/>
    <w:rsid w:val="00631EB6"/>
    <w:rsid w:val="00633B33"/>
    <w:rsid w:val="0063551D"/>
    <w:rsid w:val="00635B01"/>
    <w:rsid w:val="00636795"/>
    <w:rsid w:val="006377ED"/>
    <w:rsid w:val="00637FA9"/>
    <w:rsid w:val="00640572"/>
    <w:rsid w:val="0064216B"/>
    <w:rsid w:val="00642446"/>
    <w:rsid w:val="00643924"/>
    <w:rsid w:val="00643C28"/>
    <w:rsid w:val="0064437B"/>
    <w:rsid w:val="00644637"/>
    <w:rsid w:val="006455D4"/>
    <w:rsid w:val="0064607E"/>
    <w:rsid w:val="00646C0A"/>
    <w:rsid w:val="00646FAD"/>
    <w:rsid w:val="00650872"/>
    <w:rsid w:val="006512AA"/>
    <w:rsid w:val="0065446B"/>
    <w:rsid w:val="00654667"/>
    <w:rsid w:val="006556A0"/>
    <w:rsid w:val="0065666A"/>
    <w:rsid w:val="006579FC"/>
    <w:rsid w:val="00660440"/>
    <w:rsid w:val="00660FB1"/>
    <w:rsid w:val="00661C62"/>
    <w:rsid w:val="00663B96"/>
    <w:rsid w:val="00665B73"/>
    <w:rsid w:val="00665FB3"/>
    <w:rsid w:val="0067038D"/>
    <w:rsid w:val="00670853"/>
    <w:rsid w:val="0067110B"/>
    <w:rsid w:val="006712AA"/>
    <w:rsid w:val="00671904"/>
    <w:rsid w:val="00673552"/>
    <w:rsid w:val="00673661"/>
    <w:rsid w:val="00675162"/>
    <w:rsid w:val="00675CA7"/>
    <w:rsid w:val="00675EA0"/>
    <w:rsid w:val="0068052D"/>
    <w:rsid w:val="00680BE0"/>
    <w:rsid w:val="00680CFD"/>
    <w:rsid w:val="00680D88"/>
    <w:rsid w:val="00681679"/>
    <w:rsid w:val="00682B4B"/>
    <w:rsid w:val="00682C49"/>
    <w:rsid w:val="006846D8"/>
    <w:rsid w:val="00684971"/>
    <w:rsid w:val="0068609A"/>
    <w:rsid w:val="00687337"/>
    <w:rsid w:val="006902AC"/>
    <w:rsid w:val="00690A32"/>
    <w:rsid w:val="006927F1"/>
    <w:rsid w:val="006928F7"/>
    <w:rsid w:val="006943A7"/>
    <w:rsid w:val="006946F2"/>
    <w:rsid w:val="006950BA"/>
    <w:rsid w:val="00695E0A"/>
    <w:rsid w:val="00696F0F"/>
    <w:rsid w:val="00697E42"/>
    <w:rsid w:val="006A08DC"/>
    <w:rsid w:val="006A3826"/>
    <w:rsid w:val="006A3900"/>
    <w:rsid w:val="006A4991"/>
    <w:rsid w:val="006A576A"/>
    <w:rsid w:val="006A6306"/>
    <w:rsid w:val="006A6495"/>
    <w:rsid w:val="006A6708"/>
    <w:rsid w:val="006A67D1"/>
    <w:rsid w:val="006B0DE9"/>
    <w:rsid w:val="006B0FB3"/>
    <w:rsid w:val="006B13A6"/>
    <w:rsid w:val="006B24BF"/>
    <w:rsid w:val="006B34BC"/>
    <w:rsid w:val="006B3E28"/>
    <w:rsid w:val="006B40F1"/>
    <w:rsid w:val="006B7470"/>
    <w:rsid w:val="006B74DB"/>
    <w:rsid w:val="006B7527"/>
    <w:rsid w:val="006B77A7"/>
    <w:rsid w:val="006C3074"/>
    <w:rsid w:val="006C3993"/>
    <w:rsid w:val="006C41C8"/>
    <w:rsid w:val="006C7B14"/>
    <w:rsid w:val="006D011F"/>
    <w:rsid w:val="006D01F1"/>
    <w:rsid w:val="006D0D7A"/>
    <w:rsid w:val="006D14B2"/>
    <w:rsid w:val="006D6016"/>
    <w:rsid w:val="006D6B3B"/>
    <w:rsid w:val="006D6E0F"/>
    <w:rsid w:val="006D7D65"/>
    <w:rsid w:val="006E006D"/>
    <w:rsid w:val="006E1DB8"/>
    <w:rsid w:val="006E388C"/>
    <w:rsid w:val="006E3BB3"/>
    <w:rsid w:val="006E5387"/>
    <w:rsid w:val="006E7936"/>
    <w:rsid w:val="006E7C2E"/>
    <w:rsid w:val="006F0C32"/>
    <w:rsid w:val="006F1066"/>
    <w:rsid w:val="006F2B63"/>
    <w:rsid w:val="006F4033"/>
    <w:rsid w:val="006F43C6"/>
    <w:rsid w:val="006F74F1"/>
    <w:rsid w:val="006F7C85"/>
    <w:rsid w:val="00700E15"/>
    <w:rsid w:val="00702B08"/>
    <w:rsid w:val="00702EFE"/>
    <w:rsid w:val="00703B08"/>
    <w:rsid w:val="00704775"/>
    <w:rsid w:val="00704CE9"/>
    <w:rsid w:val="007057BC"/>
    <w:rsid w:val="00705FEA"/>
    <w:rsid w:val="00710B3A"/>
    <w:rsid w:val="007115E9"/>
    <w:rsid w:val="0071434E"/>
    <w:rsid w:val="00714C8E"/>
    <w:rsid w:val="00715F6F"/>
    <w:rsid w:val="00715FFE"/>
    <w:rsid w:val="00717AF0"/>
    <w:rsid w:val="00720B15"/>
    <w:rsid w:val="00721160"/>
    <w:rsid w:val="00721A44"/>
    <w:rsid w:val="00722ECE"/>
    <w:rsid w:val="007230E4"/>
    <w:rsid w:val="00723C8D"/>
    <w:rsid w:val="007254C6"/>
    <w:rsid w:val="00727F12"/>
    <w:rsid w:val="00732145"/>
    <w:rsid w:val="00732ECF"/>
    <w:rsid w:val="007336F7"/>
    <w:rsid w:val="00735DCC"/>
    <w:rsid w:val="0074174A"/>
    <w:rsid w:val="007419C4"/>
    <w:rsid w:val="00741D09"/>
    <w:rsid w:val="00742915"/>
    <w:rsid w:val="00743C52"/>
    <w:rsid w:val="0074514C"/>
    <w:rsid w:val="0074549C"/>
    <w:rsid w:val="00747122"/>
    <w:rsid w:val="00747FCF"/>
    <w:rsid w:val="0075365C"/>
    <w:rsid w:val="00755226"/>
    <w:rsid w:val="00755B20"/>
    <w:rsid w:val="00760003"/>
    <w:rsid w:val="0076058F"/>
    <w:rsid w:val="00760DD3"/>
    <w:rsid w:val="0076133A"/>
    <w:rsid w:val="007615AC"/>
    <w:rsid w:val="007629AC"/>
    <w:rsid w:val="007656B7"/>
    <w:rsid w:val="007659E6"/>
    <w:rsid w:val="0076661B"/>
    <w:rsid w:val="00770BD8"/>
    <w:rsid w:val="007711F7"/>
    <w:rsid w:val="00771D90"/>
    <w:rsid w:val="00774A65"/>
    <w:rsid w:val="007766BA"/>
    <w:rsid w:val="007810BE"/>
    <w:rsid w:val="007823FA"/>
    <w:rsid w:val="007833A5"/>
    <w:rsid w:val="00784B60"/>
    <w:rsid w:val="00785D77"/>
    <w:rsid w:val="0078608E"/>
    <w:rsid w:val="00786EA7"/>
    <w:rsid w:val="00787F05"/>
    <w:rsid w:val="00791177"/>
    <w:rsid w:val="00792F20"/>
    <w:rsid w:val="00793B13"/>
    <w:rsid w:val="00793BCA"/>
    <w:rsid w:val="00795A10"/>
    <w:rsid w:val="00795E58"/>
    <w:rsid w:val="00797F83"/>
    <w:rsid w:val="007A2FC1"/>
    <w:rsid w:val="007A4879"/>
    <w:rsid w:val="007A5EAF"/>
    <w:rsid w:val="007A64EA"/>
    <w:rsid w:val="007B368C"/>
    <w:rsid w:val="007B4C41"/>
    <w:rsid w:val="007B5596"/>
    <w:rsid w:val="007B5F30"/>
    <w:rsid w:val="007B602C"/>
    <w:rsid w:val="007B624C"/>
    <w:rsid w:val="007B6A10"/>
    <w:rsid w:val="007B7628"/>
    <w:rsid w:val="007C015E"/>
    <w:rsid w:val="007C3ED5"/>
    <w:rsid w:val="007C67A9"/>
    <w:rsid w:val="007C6876"/>
    <w:rsid w:val="007D4F98"/>
    <w:rsid w:val="007D4FAC"/>
    <w:rsid w:val="007D5E65"/>
    <w:rsid w:val="007E2B4D"/>
    <w:rsid w:val="007E403A"/>
    <w:rsid w:val="007E649E"/>
    <w:rsid w:val="007E66DF"/>
    <w:rsid w:val="007E6884"/>
    <w:rsid w:val="007E6CDF"/>
    <w:rsid w:val="007E7BD9"/>
    <w:rsid w:val="007F1037"/>
    <w:rsid w:val="007F1EA6"/>
    <w:rsid w:val="007F294B"/>
    <w:rsid w:val="007F2B2F"/>
    <w:rsid w:val="007F321E"/>
    <w:rsid w:val="007F48D1"/>
    <w:rsid w:val="007F5111"/>
    <w:rsid w:val="007F5141"/>
    <w:rsid w:val="007F54A2"/>
    <w:rsid w:val="00800BB3"/>
    <w:rsid w:val="00800FED"/>
    <w:rsid w:val="0080240F"/>
    <w:rsid w:val="00804116"/>
    <w:rsid w:val="0080469D"/>
    <w:rsid w:val="00806BFE"/>
    <w:rsid w:val="0080724B"/>
    <w:rsid w:val="00807B8E"/>
    <w:rsid w:val="00807BE7"/>
    <w:rsid w:val="00813D41"/>
    <w:rsid w:val="0081440D"/>
    <w:rsid w:val="00814E1A"/>
    <w:rsid w:val="00815663"/>
    <w:rsid w:val="008159B5"/>
    <w:rsid w:val="00817772"/>
    <w:rsid w:val="0082174E"/>
    <w:rsid w:val="00821FBA"/>
    <w:rsid w:val="00822AE8"/>
    <w:rsid w:val="008241DF"/>
    <w:rsid w:val="00824F4C"/>
    <w:rsid w:val="008264AD"/>
    <w:rsid w:val="00830C03"/>
    <w:rsid w:val="00831422"/>
    <w:rsid w:val="0083197C"/>
    <w:rsid w:val="00832F58"/>
    <w:rsid w:val="00834212"/>
    <w:rsid w:val="008350AE"/>
    <w:rsid w:val="008350F5"/>
    <w:rsid w:val="00836CEF"/>
    <w:rsid w:val="00837CC7"/>
    <w:rsid w:val="008404A1"/>
    <w:rsid w:val="00841B1C"/>
    <w:rsid w:val="008473B9"/>
    <w:rsid w:val="00847B9A"/>
    <w:rsid w:val="008506B5"/>
    <w:rsid w:val="00853ACD"/>
    <w:rsid w:val="00854498"/>
    <w:rsid w:val="00856472"/>
    <w:rsid w:val="008565E4"/>
    <w:rsid w:val="00856A6E"/>
    <w:rsid w:val="008612C4"/>
    <w:rsid w:val="00862D3C"/>
    <w:rsid w:val="00863F35"/>
    <w:rsid w:val="0086448D"/>
    <w:rsid w:val="00864B28"/>
    <w:rsid w:val="00864CDE"/>
    <w:rsid w:val="008669F9"/>
    <w:rsid w:val="00866A0B"/>
    <w:rsid w:val="00867320"/>
    <w:rsid w:val="00867D86"/>
    <w:rsid w:val="0087046C"/>
    <w:rsid w:val="00870DBC"/>
    <w:rsid w:val="008721A4"/>
    <w:rsid w:val="0087250F"/>
    <w:rsid w:val="00873698"/>
    <w:rsid w:val="00873F88"/>
    <w:rsid w:val="00874392"/>
    <w:rsid w:val="008751CF"/>
    <w:rsid w:val="00876DD2"/>
    <w:rsid w:val="008808C5"/>
    <w:rsid w:val="00880D33"/>
    <w:rsid w:val="00881DE3"/>
    <w:rsid w:val="008850A8"/>
    <w:rsid w:val="00885805"/>
    <w:rsid w:val="00885DEB"/>
    <w:rsid w:val="0088673D"/>
    <w:rsid w:val="008922CA"/>
    <w:rsid w:val="00892E6D"/>
    <w:rsid w:val="00893057"/>
    <w:rsid w:val="00893421"/>
    <w:rsid w:val="008938C1"/>
    <w:rsid w:val="0089411A"/>
    <w:rsid w:val="00896BA2"/>
    <w:rsid w:val="0089701D"/>
    <w:rsid w:val="0089787C"/>
    <w:rsid w:val="008A0790"/>
    <w:rsid w:val="008A2B47"/>
    <w:rsid w:val="008A4391"/>
    <w:rsid w:val="008A5533"/>
    <w:rsid w:val="008A576D"/>
    <w:rsid w:val="008A6B3E"/>
    <w:rsid w:val="008A7B85"/>
    <w:rsid w:val="008B04E9"/>
    <w:rsid w:val="008B0C87"/>
    <w:rsid w:val="008B128E"/>
    <w:rsid w:val="008B38C6"/>
    <w:rsid w:val="008B51F0"/>
    <w:rsid w:val="008B7615"/>
    <w:rsid w:val="008B77C5"/>
    <w:rsid w:val="008B7F12"/>
    <w:rsid w:val="008C12A2"/>
    <w:rsid w:val="008C2E83"/>
    <w:rsid w:val="008C5943"/>
    <w:rsid w:val="008C6BF7"/>
    <w:rsid w:val="008D06A0"/>
    <w:rsid w:val="008D0A88"/>
    <w:rsid w:val="008D4306"/>
    <w:rsid w:val="008D6B6E"/>
    <w:rsid w:val="008E12E9"/>
    <w:rsid w:val="008E1567"/>
    <w:rsid w:val="008E2381"/>
    <w:rsid w:val="008E2B37"/>
    <w:rsid w:val="008E30AE"/>
    <w:rsid w:val="008E43C8"/>
    <w:rsid w:val="008E5363"/>
    <w:rsid w:val="008E57F3"/>
    <w:rsid w:val="008E5E53"/>
    <w:rsid w:val="008E609A"/>
    <w:rsid w:val="008E63F2"/>
    <w:rsid w:val="008F0134"/>
    <w:rsid w:val="008F12BE"/>
    <w:rsid w:val="008F14BA"/>
    <w:rsid w:val="008F214B"/>
    <w:rsid w:val="008F28D2"/>
    <w:rsid w:val="008F29F9"/>
    <w:rsid w:val="008F306D"/>
    <w:rsid w:val="008F30AD"/>
    <w:rsid w:val="008F3B5A"/>
    <w:rsid w:val="008F628F"/>
    <w:rsid w:val="008F7D19"/>
    <w:rsid w:val="009002BB"/>
    <w:rsid w:val="00900C2F"/>
    <w:rsid w:val="009014B7"/>
    <w:rsid w:val="00901C24"/>
    <w:rsid w:val="00902430"/>
    <w:rsid w:val="009031A7"/>
    <w:rsid w:val="00903B32"/>
    <w:rsid w:val="00903F47"/>
    <w:rsid w:val="009046B0"/>
    <w:rsid w:val="00905789"/>
    <w:rsid w:val="00905FFC"/>
    <w:rsid w:val="00907381"/>
    <w:rsid w:val="00910794"/>
    <w:rsid w:val="0091222C"/>
    <w:rsid w:val="00913700"/>
    <w:rsid w:val="00913B42"/>
    <w:rsid w:val="00913EAB"/>
    <w:rsid w:val="00914DE9"/>
    <w:rsid w:val="009157F9"/>
    <w:rsid w:val="00916BD2"/>
    <w:rsid w:val="00921F50"/>
    <w:rsid w:val="0092294A"/>
    <w:rsid w:val="0092353C"/>
    <w:rsid w:val="00923A5E"/>
    <w:rsid w:val="00925BE8"/>
    <w:rsid w:val="00927A43"/>
    <w:rsid w:val="00930109"/>
    <w:rsid w:val="00930E5B"/>
    <w:rsid w:val="00931C22"/>
    <w:rsid w:val="00932F42"/>
    <w:rsid w:val="00935537"/>
    <w:rsid w:val="00937701"/>
    <w:rsid w:val="00937CA4"/>
    <w:rsid w:val="0094091F"/>
    <w:rsid w:val="009414B2"/>
    <w:rsid w:val="00941DC5"/>
    <w:rsid w:val="00943CBD"/>
    <w:rsid w:val="00944269"/>
    <w:rsid w:val="009447BC"/>
    <w:rsid w:val="00945A40"/>
    <w:rsid w:val="00947811"/>
    <w:rsid w:val="00950DD6"/>
    <w:rsid w:val="00953A1B"/>
    <w:rsid w:val="009543A9"/>
    <w:rsid w:val="0095542F"/>
    <w:rsid w:val="00955F05"/>
    <w:rsid w:val="009607DD"/>
    <w:rsid w:val="00961FD7"/>
    <w:rsid w:val="009628FA"/>
    <w:rsid w:val="009638A8"/>
    <w:rsid w:val="00963FA3"/>
    <w:rsid w:val="009651E4"/>
    <w:rsid w:val="0096571B"/>
    <w:rsid w:val="009701A8"/>
    <w:rsid w:val="00970850"/>
    <w:rsid w:val="00972B70"/>
    <w:rsid w:val="00973041"/>
    <w:rsid w:val="00974A60"/>
    <w:rsid w:val="00974B29"/>
    <w:rsid w:val="00974DC0"/>
    <w:rsid w:val="00975354"/>
    <w:rsid w:val="00975711"/>
    <w:rsid w:val="00976A07"/>
    <w:rsid w:val="00977FFA"/>
    <w:rsid w:val="00983692"/>
    <w:rsid w:val="0098510A"/>
    <w:rsid w:val="0098552C"/>
    <w:rsid w:val="00986975"/>
    <w:rsid w:val="00986D57"/>
    <w:rsid w:val="0099053E"/>
    <w:rsid w:val="00991B4F"/>
    <w:rsid w:val="00991CFA"/>
    <w:rsid w:val="00991F3E"/>
    <w:rsid w:val="009923F7"/>
    <w:rsid w:val="0099409B"/>
    <w:rsid w:val="00994AAB"/>
    <w:rsid w:val="009950EA"/>
    <w:rsid w:val="00996BEA"/>
    <w:rsid w:val="009971F7"/>
    <w:rsid w:val="009979CD"/>
    <w:rsid w:val="009A0ED2"/>
    <w:rsid w:val="009A0FEE"/>
    <w:rsid w:val="009A14C4"/>
    <w:rsid w:val="009A436B"/>
    <w:rsid w:val="009A4AF7"/>
    <w:rsid w:val="009A4D79"/>
    <w:rsid w:val="009A53A0"/>
    <w:rsid w:val="009A5B2E"/>
    <w:rsid w:val="009A5FF1"/>
    <w:rsid w:val="009A6890"/>
    <w:rsid w:val="009A6892"/>
    <w:rsid w:val="009A6EC2"/>
    <w:rsid w:val="009A795C"/>
    <w:rsid w:val="009B2329"/>
    <w:rsid w:val="009B3418"/>
    <w:rsid w:val="009B3690"/>
    <w:rsid w:val="009B3E4B"/>
    <w:rsid w:val="009B41BE"/>
    <w:rsid w:val="009B59B0"/>
    <w:rsid w:val="009B618C"/>
    <w:rsid w:val="009B7E73"/>
    <w:rsid w:val="009C4E4B"/>
    <w:rsid w:val="009C573B"/>
    <w:rsid w:val="009C5F28"/>
    <w:rsid w:val="009C60E5"/>
    <w:rsid w:val="009C7600"/>
    <w:rsid w:val="009C7E46"/>
    <w:rsid w:val="009D1C2E"/>
    <w:rsid w:val="009D226F"/>
    <w:rsid w:val="009D2F3A"/>
    <w:rsid w:val="009D4E86"/>
    <w:rsid w:val="009D5F80"/>
    <w:rsid w:val="009D7676"/>
    <w:rsid w:val="009E1E30"/>
    <w:rsid w:val="009F2C2E"/>
    <w:rsid w:val="009F313D"/>
    <w:rsid w:val="009F6CAC"/>
    <w:rsid w:val="009F6E2E"/>
    <w:rsid w:val="009F7F98"/>
    <w:rsid w:val="00A01EA4"/>
    <w:rsid w:val="00A032DA"/>
    <w:rsid w:val="00A03B22"/>
    <w:rsid w:val="00A03BCF"/>
    <w:rsid w:val="00A04B72"/>
    <w:rsid w:val="00A060E9"/>
    <w:rsid w:val="00A06254"/>
    <w:rsid w:val="00A06443"/>
    <w:rsid w:val="00A06881"/>
    <w:rsid w:val="00A07487"/>
    <w:rsid w:val="00A12224"/>
    <w:rsid w:val="00A1304E"/>
    <w:rsid w:val="00A1525E"/>
    <w:rsid w:val="00A159BF"/>
    <w:rsid w:val="00A16A7B"/>
    <w:rsid w:val="00A17778"/>
    <w:rsid w:val="00A17A59"/>
    <w:rsid w:val="00A17E60"/>
    <w:rsid w:val="00A20E0F"/>
    <w:rsid w:val="00A22859"/>
    <w:rsid w:val="00A24260"/>
    <w:rsid w:val="00A24EF3"/>
    <w:rsid w:val="00A3071E"/>
    <w:rsid w:val="00A30EBB"/>
    <w:rsid w:val="00A33FAB"/>
    <w:rsid w:val="00A35CE7"/>
    <w:rsid w:val="00A36500"/>
    <w:rsid w:val="00A36738"/>
    <w:rsid w:val="00A3754F"/>
    <w:rsid w:val="00A40810"/>
    <w:rsid w:val="00A41557"/>
    <w:rsid w:val="00A44C27"/>
    <w:rsid w:val="00A45A81"/>
    <w:rsid w:val="00A45B38"/>
    <w:rsid w:val="00A467AB"/>
    <w:rsid w:val="00A52037"/>
    <w:rsid w:val="00A528A4"/>
    <w:rsid w:val="00A5352A"/>
    <w:rsid w:val="00A53650"/>
    <w:rsid w:val="00A54956"/>
    <w:rsid w:val="00A56BD8"/>
    <w:rsid w:val="00A5739F"/>
    <w:rsid w:val="00A576C8"/>
    <w:rsid w:val="00A61761"/>
    <w:rsid w:val="00A62CF3"/>
    <w:rsid w:val="00A63B71"/>
    <w:rsid w:val="00A665F1"/>
    <w:rsid w:val="00A66A2A"/>
    <w:rsid w:val="00A66BB3"/>
    <w:rsid w:val="00A67556"/>
    <w:rsid w:val="00A67BFD"/>
    <w:rsid w:val="00A712E5"/>
    <w:rsid w:val="00A71758"/>
    <w:rsid w:val="00A71861"/>
    <w:rsid w:val="00A722E0"/>
    <w:rsid w:val="00A731E2"/>
    <w:rsid w:val="00A75294"/>
    <w:rsid w:val="00A7622E"/>
    <w:rsid w:val="00A76B96"/>
    <w:rsid w:val="00A774EF"/>
    <w:rsid w:val="00A77B16"/>
    <w:rsid w:val="00A823D4"/>
    <w:rsid w:val="00A83490"/>
    <w:rsid w:val="00A837C0"/>
    <w:rsid w:val="00A845B5"/>
    <w:rsid w:val="00A86004"/>
    <w:rsid w:val="00A86DC7"/>
    <w:rsid w:val="00A92458"/>
    <w:rsid w:val="00A9308C"/>
    <w:rsid w:val="00A945B3"/>
    <w:rsid w:val="00A9639F"/>
    <w:rsid w:val="00A96CFC"/>
    <w:rsid w:val="00AA1C5C"/>
    <w:rsid w:val="00AA27CE"/>
    <w:rsid w:val="00AA3819"/>
    <w:rsid w:val="00AA4023"/>
    <w:rsid w:val="00AA6526"/>
    <w:rsid w:val="00AB040F"/>
    <w:rsid w:val="00AB06FD"/>
    <w:rsid w:val="00AB4A83"/>
    <w:rsid w:val="00AB5885"/>
    <w:rsid w:val="00AB5F99"/>
    <w:rsid w:val="00AB74D2"/>
    <w:rsid w:val="00AB77AD"/>
    <w:rsid w:val="00AC190D"/>
    <w:rsid w:val="00AC212B"/>
    <w:rsid w:val="00AC29BC"/>
    <w:rsid w:val="00AC2AC9"/>
    <w:rsid w:val="00AC3CD5"/>
    <w:rsid w:val="00AC3DB6"/>
    <w:rsid w:val="00AC4DF8"/>
    <w:rsid w:val="00AC4F1F"/>
    <w:rsid w:val="00AC505F"/>
    <w:rsid w:val="00AC6529"/>
    <w:rsid w:val="00AC76BD"/>
    <w:rsid w:val="00AC78A3"/>
    <w:rsid w:val="00AC798F"/>
    <w:rsid w:val="00AD040A"/>
    <w:rsid w:val="00AD184B"/>
    <w:rsid w:val="00AD1AFF"/>
    <w:rsid w:val="00AD3C12"/>
    <w:rsid w:val="00AD6877"/>
    <w:rsid w:val="00AD7EE4"/>
    <w:rsid w:val="00AE021D"/>
    <w:rsid w:val="00AE1937"/>
    <w:rsid w:val="00AE1BDF"/>
    <w:rsid w:val="00AE3D75"/>
    <w:rsid w:val="00AE42A8"/>
    <w:rsid w:val="00AE672F"/>
    <w:rsid w:val="00AE6DD9"/>
    <w:rsid w:val="00AE70E0"/>
    <w:rsid w:val="00AF2A2F"/>
    <w:rsid w:val="00AF348F"/>
    <w:rsid w:val="00AF3F62"/>
    <w:rsid w:val="00AF60D1"/>
    <w:rsid w:val="00AF623E"/>
    <w:rsid w:val="00AF6C41"/>
    <w:rsid w:val="00AF7EF2"/>
    <w:rsid w:val="00B00389"/>
    <w:rsid w:val="00B008B1"/>
    <w:rsid w:val="00B017A7"/>
    <w:rsid w:val="00B04EB7"/>
    <w:rsid w:val="00B0777A"/>
    <w:rsid w:val="00B11E38"/>
    <w:rsid w:val="00B1213A"/>
    <w:rsid w:val="00B12999"/>
    <w:rsid w:val="00B15F21"/>
    <w:rsid w:val="00B15FCF"/>
    <w:rsid w:val="00B16FE7"/>
    <w:rsid w:val="00B2030E"/>
    <w:rsid w:val="00B22845"/>
    <w:rsid w:val="00B22902"/>
    <w:rsid w:val="00B23511"/>
    <w:rsid w:val="00B31F24"/>
    <w:rsid w:val="00B32592"/>
    <w:rsid w:val="00B33EBF"/>
    <w:rsid w:val="00B34843"/>
    <w:rsid w:val="00B3521E"/>
    <w:rsid w:val="00B35361"/>
    <w:rsid w:val="00B358EE"/>
    <w:rsid w:val="00B36281"/>
    <w:rsid w:val="00B36AC9"/>
    <w:rsid w:val="00B36B7F"/>
    <w:rsid w:val="00B36ED9"/>
    <w:rsid w:val="00B3760D"/>
    <w:rsid w:val="00B37CEB"/>
    <w:rsid w:val="00B409A4"/>
    <w:rsid w:val="00B4230C"/>
    <w:rsid w:val="00B4330C"/>
    <w:rsid w:val="00B43628"/>
    <w:rsid w:val="00B43DBA"/>
    <w:rsid w:val="00B45963"/>
    <w:rsid w:val="00B51A15"/>
    <w:rsid w:val="00B51EC2"/>
    <w:rsid w:val="00B526D5"/>
    <w:rsid w:val="00B549A3"/>
    <w:rsid w:val="00B54A2B"/>
    <w:rsid w:val="00B558FF"/>
    <w:rsid w:val="00B5601C"/>
    <w:rsid w:val="00B56DA2"/>
    <w:rsid w:val="00B57119"/>
    <w:rsid w:val="00B6044C"/>
    <w:rsid w:val="00B604BA"/>
    <w:rsid w:val="00B619BE"/>
    <w:rsid w:val="00B61EF4"/>
    <w:rsid w:val="00B624D3"/>
    <w:rsid w:val="00B63BB0"/>
    <w:rsid w:val="00B64045"/>
    <w:rsid w:val="00B64BA8"/>
    <w:rsid w:val="00B658DE"/>
    <w:rsid w:val="00B66AC1"/>
    <w:rsid w:val="00B67453"/>
    <w:rsid w:val="00B678C6"/>
    <w:rsid w:val="00B67E0E"/>
    <w:rsid w:val="00B70827"/>
    <w:rsid w:val="00B72CA7"/>
    <w:rsid w:val="00B72CF2"/>
    <w:rsid w:val="00B741A7"/>
    <w:rsid w:val="00B74594"/>
    <w:rsid w:val="00B75990"/>
    <w:rsid w:val="00B779D6"/>
    <w:rsid w:val="00B80447"/>
    <w:rsid w:val="00B813D3"/>
    <w:rsid w:val="00B830B1"/>
    <w:rsid w:val="00B83745"/>
    <w:rsid w:val="00B837C5"/>
    <w:rsid w:val="00B84DEE"/>
    <w:rsid w:val="00B8673A"/>
    <w:rsid w:val="00B86F4C"/>
    <w:rsid w:val="00B9021D"/>
    <w:rsid w:val="00B90503"/>
    <w:rsid w:val="00B91403"/>
    <w:rsid w:val="00B946EB"/>
    <w:rsid w:val="00BA0E0C"/>
    <w:rsid w:val="00BA2858"/>
    <w:rsid w:val="00BA388D"/>
    <w:rsid w:val="00BA5F6C"/>
    <w:rsid w:val="00BA7DD8"/>
    <w:rsid w:val="00BB172E"/>
    <w:rsid w:val="00BB20AD"/>
    <w:rsid w:val="00BB29AB"/>
    <w:rsid w:val="00BB5206"/>
    <w:rsid w:val="00BB60E8"/>
    <w:rsid w:val="00BB6A20"/>
    <w:rsid w:val="00BC024F"/>
    <w:rsid w:val="00BC1204"/>
    <w:rsid w:val="00BC2439"/>
    <w:rsid w:val="00BC2C23"/>
    <w:rsid w:val="00BC4B6A"/>
    <w:rsid w:val="00BC7F4A"/>
    <w:rsid w:val="00BD1DF1"/>
    <w:rsid w:val="00BD3761"/>
    <w:rsid w:val="00BD5591"/>
    <w:rsid w:val="00BD6289"/>
    <w:rsid w:val="00BD633B"/>
    <w:rsid w:val="00BE0F5B"/>
    <w:rsid w:val="00BE3DFE"/>
    <w:rsid w:val="00BE67D0"/>
    <w:rsid w:val="00BE6FC2"/>
    <w:rsid w:val="00BF0C43"/>
    <w:rsid w:val="00BF4773"/>
    <w:rsid w:val="00BF48CC"/>
    <w:rsid w:val="00BF4E87"/>
    <w:rsid w:val="00BF54F8"/>
    <w:rsid w:val="00C00A33"/>
    <w:rsid w:val="00C00D7C"/>
    <w:rsid w:val="00C036B2"/>
    <w:rsid w:val="00C055B5"/>
    <w:rsid w:val="00C07172"/>
    <w:rsid w:val="00C07194"/>
    <w:rsid w:val="00C074F5"/>
    <w:rsid w:val="00C117A2"/>
    <w:rsid w:val="00C11CEC"/>
    <w:rsid w:val="00C129EC"/>
    <w:rsid w:val="00C139F2"/>
    <w:rsid w:val="00C15F60"/>
    <w:rsid w:val="00C208E0"/>
    <w:rsid w:val="00C213D2"/>
    <w:rsid w:val="00C2261C"/>
    <w:rsid w:val="00C22727"/>
    <w:rsid w:val="00C232CF"/>
    <w:rsid w:val="00C251EF"/>
    <w:rsid w:val="00C264B7"/>
    <w:rsid w:val="00C30735"/>
    <w:rsid w:val="00C329E9"/>
    <w:rsid w:val="00C3401A"/>
    <w:rsid w:val="00C3430F"/>
    <w:rsid w:val="00C34CAF"/>
    <w:rsid w:val="00C354DC"/>
    <w:rsid w:val="00C36B2C"/>
    <w:rsid w:val="00C37B26"/>
    <w:rsid w:val="00C412C1"/>
    <w:rsid w:val="00C416A2"/>
    <w:rsid w:val="00C418A2"/>
    <w:rsid w:val="00C43868"/>
    <w:rsid w:val="00C45506"/>
    <w:rsid w:val="00C45534"/>
    <w:rsid w:val="00C468BC"/>
    <w:rsid w:val="00C478F5"/>
    <w:rsid w:val="00C47C0D"/>
    <w:rsid w:val="00C47D4D"/>
    <w:rsid w:val="00C5075B"/>
    <w:rsid w:val="00C51FE0"/>
    <w:rsid w:val="00C535A3"/>
    <w:rsid w:val="00C54D51"/>
    <w:rsid w:val="00C554C8"/>
    <w:rsid w:val="00C55783"/>
    <w:rsid w:val="00C565B2"/>
    <w:rsid w:val="00C579B6"/>
    <w:rsid w:val="00C6079E"/>
    <w:rsid w:val="00C61B9F"/>
    <w:rsid w:val="00C628DF"/>
    <w:rsid w:val="00C62FDE"/>
    <w:rsid w:val="00C65669"/>
    <w:rsid w:val="00C65ABE"/>
    <w:rsid w:val="00C6622C"/>
    <w:rsid w:val="00C66286"/>
    <w:rsid w:val="00C70270"/>
    <w:rsid w:val="00C702C3"/>
    <w:rsid w:val="00C716C1"/>
    <w:rsid w:val="00C74294"/>
    <w:rsid w:val="00C74A85"/>
    <w:rsid w:val="00C7530A"/>
    <w:rsid w:val="00C75C79"/>
    <w:rsid w:val="00C75E16"/>
    <w:rsid w:val="00C75ED4"/>
    <w:rsid w:val="00C76266"/>
    <w:rsid w:val="00C774E2"/>
    <w:rsid w:val="00C810CF"/>
    <w:rsid w:val="00C811C0"/>
    <w:rsid w:val="00C8150C"/>
    <w:rsid w:val="00C83E6E"/>
    <w:rsid w:val="00C8429E"/>
    <w:rsid w:val="00C84F6F"/>
    <w:rsid w:val="00C874D8"/>
    <w:rsid w:val="00C9127C"/>
    <w:rsid w:val="00C9274B"/>
    <w:rsid w:val="00C92F79"/>
    <w:rsid w:val="00C93B30"/>
    <w:rsid w:val="00C94712"/>
    <w:rsid w:val="00C94D99"/>
    <w:rsid w:val="00C94EED"/>
    <w:rsid w:val="00C960DE"/>
    <w:rsid w:val="00C96611"/>
    <w:rsid w:val="00C97FDA"/>
    <w:rsid w:val="00CA178A"/>
    <w:rsid w:val="00CA2144"/>
    <w:rsid w:val="00CA3307"/>
    <w:rsid w:val="00CA46C8"/>
    <w:rsid w:val="00CA54FA"/>
    <w:rsid w:val="00CA5708"/>
    <w:rsid w:val="00CA5854"/>
    <w:rsid w:val="00CA6D93"/>
    <w:rsid w:val="00CA7501"/>
    <w:rsid w:val="00CA7690"/>
    <w:rsid w:val="00CB0F65"/>
    <w:rsid w:val="00CB2542"/>
    <w:rsid w:val="00CB392C"/>
    <w:rsid w:val="00CB39D2"/>
    <w:rsid w:val="00CB3BC8"/>
    <w:rsid w:val="00CB3EDB"/>
    <w:rsid w:val="00CB4D48"/>
    <w:rsid w:val="00CB524C"/>
    <w:rsid w:val="00CB58D1"/>
    <w:rsid w:val="00CC0C82"/>
    <w:rsid w:val="00CC3164"/>
    <w:rsid w:val="00CC3F22"/>
    <w:rsid w:val="00CC453D"/>
    <w:rsid w:val="00CC5F1E"/>
    <w:rsid w:val="00CC633A"/>
    <w:rsid w:val="00CC6AEA"/>
    <w:rsid w:val="00CC6ECD"/>
    <w:rsid w:val="00CC793D"/>
    <w:rsid w:val="00CD08F6"/>
    <w:rsid w:val="00CD1DBE"/>
    <w:rsid w:val="00CD23AE"/>
    <w:rsid w:val="00CD4798"/>
    <w:rsid w:val="00CD49EB"/>
    <w:rsid w:val="00CD5DDD"/>
    <w:rsid w:val="00CD744D"/>
    <w:rsid w:val="00CD78C0"/>
    <w:rsid w:val="00CE1A4B"/>
    <w:rsid w:val="00CE492D"/>
    <w:rsid w:val="00CE6C37"/>
    <w:rsid w:val="00CF05C6"/>
    <w:rsid w:val="00CF09A0"/>
    <w:rsid w:val="00CF0F6E"/>
    <w:rsid w:val="00CF1C4F"/>
    <w:rsid w:val="00CF3273"/>
    <w:rsid w:val="00CF3303"/>
    <w:rsid w:val="00CF33B9"/>
    <w:rsid w:val="00CF58EA"/>
    <w:rsid w:val="00CF5A7A"/>
    <w:rsid w:val="00CF5D7D"/>
    <w:rsid w:val="00CF634C"/>
    <w:rsid w:val="00CF68FE"/>
    <w:rsid w:val="00CF6DD1"/>
    <w:rsid w:val="00D006CA"/>
    <w:rsid w:val="00D0089D"/>
    <w:rsid w:val="00D00F1A"/>
    <w:rsid w:val="00D03282"/>
    <w:rsid w:val="00D04AC7"/>
    <w:rsid w:val="00D05192"/>
    <w:rsid w:val="00D061A7"/>
    <w:rsid w:val="00D065F6"/>
    <w:rsid w:val="00D06F5D"/>
    <w:rsid w:val="00D075EC"/>
    <w:rsid w:val="00D10FDE"/>
    <w:rsid w:val="00D113BC"/>
    <w:rsid w:val="00D12A0E"/>
    <w:rsid w:val="00D1428B"/>
    <w:rsid w:val="00D155E6"/>
    <w:rsid w:val="00D1614D"/>
    <w:rsid w:val="00D20698"/>
    <w:rsid w:val="00D20FB6"/>
    <w:rsid w:val="00D22D94"/>
    <w:rsid w:val="00D2371F"/>
    <w:rsid w:val="00D246C1"/>
    <w:rsid w:val="00D247E5"/>
    <w:rsid w:val="00D24CC9"/>
    <w:rsid w:val="00D26D3B"/>
    <w:rsid w:val="00D272AC"/>
    <w:rsid w:val="00D27CEB"/>
    <w:rsid w:val="00D30AB3"/>
    <w:rsid w:val="00D31EEE"/>
    <w:rsid w:val="00D32AD2"/>
    <w:rsid w:val="00D335EB"/>
    <w:rsid w:val="00D34F8C"/>
    <w:rsid w:val="00D36819"/>
    <w:rsid w:val="00D373EC"/>
    <w:rsid w:val="00D44129"/>
    <w:rsid w:val="00D44A84"/>
    <w:rsid w:val="00D45C4C"/>
    <w:rsid w:val="00D45F8E"/>
    <w:rsid w:val="00D472BA"/>
    <w:rsid w:val="00D523DD"/>
    <w:rsid w:val="00D5268C"/>
    <w:rsid w:val="00D54C3A"/>
    <w:rsid w:val="00D54CBA"/>
    <w:rsid w:val="00D55C29"/>
    <w:rsid w:val="00D56CB3"/>
    <w:rsid w:val="00D6078A"/>
    <w:rsid w:val="00D60B03"/>
    <w:rsid w:val="00D639F9"/>
    <w:rsid w:val="00D63CD2"/>
    <w:rsid w:val="00D64EEA"/>
    <w:rsid w:val="00D65CE8"/>
    <w:rsid w:val="00D66756"/>
    <w:rsid w:val="00D66ACF"/>
    <w:rsid w:val="00D707CA"/>
    <w:rsid w:val="00D70A22"/>
    <w:rsid w:val="00D7133C"/>
    <w:rsid w:val="00D71E23"/>
    <w:rsid w:val="00D71FD4"/>
    <w:rsid w:val="00D72756"/>
    <w:rsid w:val="00D738DC"/>
    <w:rsid w:val="00D74B15"/>
    <w:rsid w:val="00D74F87"/>
    <w:rsid w:val="00D753FB"/>
    <w:rsid w:val="00D75517"/>
    <w:rsid w:val="00D77DA8"/>
    <w:rsid w:val="00D80053"/>
    <w:rsid w:val="00D81100"/>
    <w:rsid w:val="00D81956"/>
    <w:rsid w:val="00D81EC0"/>
    <w:rsid w:val="00D82AE2"/>
    <w:rsid w:val="00D84EDC"/>
    <w:rsid w:val="00D867A4"/>
    <w:rsid w:val="00D87E3D"/>
    <w:rsid w:val="00D900FC"/>
    <w:rsid w:val="00D91343"/>
    <w:rsid w:val="00D913B4"/>
    <w:rsid w:val="00D91BB0"/>
    <w:rsid w:val="00D92E1A"/>
    <w:rsid w:val="00D96D5C"/>
    <w:rsid w:val="00D96F30"/>
    <w:rsid w:val="00DA1EF8"/>
    <w:rsid w:val="00DA2DB8"/>
    <w:rsid w:val="00DA3A60"/>
    <w:rsid w:val="00DA3FFC"/>
    <w:rsid w:val="00DA57BF"/>
    <w:rsid w:val="00DA5C1A"/>
    <w:rsid w:val="00DB19B2"/>
    <w:rsid w:val="00DB23BE"/>
    <w:rsid w:val="00DB2616"/>
    <w:rsid w:val="00DB2BAF"/>
    <w:rsid w:val="00DB3542"/>
    <w:rsid w:val="00DB38F6"/>
    <w:rsid w:val="00DB57DA"/>
    <w:rsid w:val="00DB762E"/>
    <w:rsid w:val="00DB7AB7"/>
    <w:rsid w:val="00DC02FB"/>
    <w:rsid w:val="00DC23FA"/>
    <w:rsid w:val="00DC321F"/>
    <w:rsid w:val="00DC4266"/>
    <w:rsid w:val="00DC5536"/>
    <w:rsid w:val="00DD1600"/>
    <w:rsid w:val="00DD4020"/>
    <w:rsid w:val="00DD53A5"/>
    <w:rsid w:val="00DE1CE1"/>
    <w:rsid w:val="00DE275D"/>
    <w:rsid w:val="00DE2DEE"/>
    <w:rsid w:val="00DE4979"/>
    <w:rsid w:val="00DE5240"/>
    <w:rsid w:val="00DE59A1"/>
    <w:rsid w:val="00DE6B10"/>
    <w:rsid w:val="00DF0B44"/>
    <w:rsid w:val="00DF3A49"/>
    <w:rsid w:val="00DF6C75"/>
    <w:rsid w:val="00DF77E3"/>
    <w:rsid w:val="00DF7E37"/>
    <w:rsid w:val="00E00866"/>
    <w:rsid w:val="00E00EFB"/>
    <w:rsid w:val="00E025DA"/>
    <w:rsid w:val="00E02B2F"/>
    <w:rsid w:val="00E03C44"/>
    <w:rsid w:val="00E06B49"/>
    <w:rsid w:val="00E1018E"/>
    <w:rsid w:val="00E10666"/>
    <w:rsid w:val="00E10CB2"/>
    <w:rsid w:val="00E110D5"/>
    <w:rsid w:val="00E11312"/>
    <w:rsid w:val="00E114A5"/>
    <w:rsid w:val="00E11E54"/>
    <w:rsid w:val="00E1601A"/>
    <w:rsid w:val="00E16299"/>
    <w:rsid w:val="00E17A83"/>
    <w:rsid w:val="00E20235"/>
    <w:rsid w:val="00E20546"/>
    <w:rsid w:val="00E20D0B"/>
    <w:rsid w:val="00E21431"/>
    <w:rsid w:val="00E215C1"/>
    <w:rsid w:val="00E21E43"/>
    <w:rsid w:val="00E21F41"/>
    <w:rsid w:val="00E230C4"/>
    <w:rsid w:val="00E232CF"/>
    <w:rsid w:val="00E257EB"/>
    <w:rsid w:val="00E26416"/>
    <w:rsid w:val="00E268AA"/>
    <w:rsid w:val="00E27450"/>
    <w:rsid w:val="00E275DC"/>
    <w:rsid w:val="00E30216"/>
    <w:rsid w:val="00E32832"/>
    <w:rsid w:val="00E329A3"/>
    <w:rsid w:val="00E33623"/>
    <w:rsid w:val="00E33CF3"/>
    <w:rsid w:val="00E33D75"/>
    <w:rsid w:val="00E33E54"/>
    <w:rsid w:val="00E36696"/>
    <w:rsid w:val="00E3749A"/>
    <w:rsid w:val="00E377DD"/>
    <w:rsid w:val="00E37C83"/>
    <w:rsid w:val="00E4096D"/>
    <w:rsid w:val="00E41CF3"/>
    <w:rsid w:val="00E41E96"/>
    <w:rsid w:val="00E4287C"/>
    <w:rsid w:val="00E45310"/>
    <w:rsid w:val="00E45E83"/>
    <w:rsid w:val="00E4654D"/>
    <w:rsid w:val="00E46C1D"/>
    <w:rsid w:val="00E521B8"/>
    <w:rsid w:val="00E524F8"/>
    <w:rsid w:val="00E53B0D"/>
    <w:rsid w:val="00E5787F"/>
    <w:rsid w:val="00E6055D"/>
    <w:rsid w:val="00E60985"/>
    <w:rsid w:val="00E60F84"/>
    <w:rsid w:val="00E60FCE"/>
    <w:rsid w:val="00E61459"/>
    <w:rsid w:val="00E614AF"/>
    <w:rsid w:val="00E6274C"/>
    <w:rsid w:val="00E62F91"/>
    <w:rsid w:val="00E63633"/>
    <w:rsid w:val="00E6452A"/>
    <w:rsid w:val="00E6636C"/>
    <w:rsid w:val="00E6752C"/>
    <w:rsid w:val="00E67CEA"/>
    <w:rsid w:val="00E70DBA"/>
    <w:rsid w:val="00E71166"/>
    <w:rsid w:val="00E721F2"/>
    <w:rsid w:val="00E776F6"/>
    <w:rsid w:val="00E85D12"/>
    <w:rsid w:val="00E86D35"/>
    <w:rsid w:val="00E8774E"/>
    <w:rsid w:val="00E87874"/>
    <w:rsid w:val="00E912CF"/>
    <w:rsid w:val="00E9166B"/>
    <w:rsid w:val="00E91D7A"/>
    <w:rsid w:val="00E95610"/>
    <w:rsid w:val="00E95C77"/>
    <w:rsid w:val="00E967F1"/>
    <w:rsid w:val="00E97872"/>
    <w:rsid w:val="00E97BD4"/>
    <w:rsid w:val="00EA584A"/>
    <w:rsid w:val="00EA689E"/>
    <w:rsid w:val="00EA7683"/>
    <w:rsid w:val="00EA7FA9"/>
    <w:rsid w:val="00EB0F49"/>
    <w:rsid w:val="00EB3CA2"/>
    <w:rsid w:val="00EB4AA6"/>
    <w:rsid w:val="00EB71B0"/>
    <w:rsid w:val="00EC046F"/>
    <w:rsid w:val="00EC1FBC"/>
    <w:rsid w:val="00EC207A"/>
    <w:rsid w:val="00EC3274"/>
    <w:rsid w:val="00EC5C18"/>
    <w:rsid w:val="00EC6DF4"/>
    <w:rsid w:val="00EC6F9A"/>
    <w:rsid w:val="00ED18C0"/>
    <w:rsid w:val="00ED7BE7"/>
    <w:rsid w:val="00EE2BDA"/>
    <w:rsid w:val="00EE2CD6"/>
    <w:rsid w:val="00EE36EF"/>
    <w:rsid w:val="00EE3966"/>
    <w:rsid w:val="00EE4863"/>
    <w:rsid w:val="00EE5536"/>
    <w:rsid w:val="00EF044D"/>
    <w:rsid w:val="00EF0B2E"/>
    <w:rsid w:val="00EF1D66"/>
    <w:rsid w:val="00EF4CC3"/>
    <w:rsid w:val="00EF53E6"/>
    <w:rsid w:val="00EF6DE2"/>
    <w:rsid w:val="00EF7731"/>
    <w:rsid w:val="00EF7F55"/>
    <w:rsid w:val="00F02B58"/>
    <w:rsid w:val="00F04550"/>
    <w:rsid w:val="00F06A8B"/>
    <w:rsid w:val="00F06BF4"/>
    <w:rsid w:val="00F06F10"/>
    <w:rsid w:val="00F116CF"/>
    <w:rsid w:val="00F11E30"/>
    <w:rsid w:val="00F12F0F"/>
    <w:rsid w:val="00F13484"/>
    <w:rsid w:val="00F151D7"/>
    <w:rsid w:val="00F15360"/>
    <w:rsid w:val="00F15D0B"/>
    <w:rsid w:val="00F20CF1"/>
    <w:rsid w:val="00F217B9"/>
    <w:rsid w:val="00F21BDB"/>
    <w:rsid w:val="00F24141"/>
    <w:rsid w:val="00F277CF"/>
    <w:rsid w:val="00F27A70"/>
    <w:rsid w:val="00F3099B"/>
    <w:rsid w:val="00F310FD"/>
    <w:rsid w:val="00F3289F"/>
    <w:rsid w:val="00F33736"/>
    <w:rsid w:val="00F33EDD"/>
    <w:rsid w:val="00F3442F"/>
    <w:rsid w:val="00F34797"/>
    <w:rsid w:val="00F349C4"/>
    <w:rsid w:val="00F35A75"/>
    <w:rsid w:val="00F4174A"/>
    <w:rsid w:val="00F42809"/>
    <w:rsid w:val="00F456A1"/>
    <w:rsid w:val="00F46ECD"/>
    <w:rsid w:val="00F51003"/>
    <w:rsid w:val="00F51782"/>
    <w:rsid w:val="00F5741F"/>
    <w:rsid w:val="00F61AAF"/>
    <w:rsid w:val="00F641EA"/>
    <w:rsid w:val="00F644C1"/>
    <w:rsid w:val="00F647F6"/>
    <w:rsid w:val="00F66927"/>
    <w:rsid w:val="00F67770"/>
    <w:rsid w:val="00F708E6"/>
    <w:rsid w:val="00F72386"/>
    <w:rsid w:val="00F7356C"/>
    <w:rsid w:val="00F73B98"/>
    <w:rsid w:val="00F74AFE"/>
    <w:rsid w:val="00F77031"/>
    <w:rsid w:val="00F77999"/>
    <w:rsid w:val="00F82705"/>
    <w:rsid w:val="00F832A4"/>
    <w:rsid w:val="00F83DD9"/>
    <w:rsid w:val="00F84597"/>
    <w:rsid w:val="00F87AF6"/>
    <w:rsid w:val="00F90A89"/>
    <w:rsid w:val="00F913A9"/>
    <w:rsid w:val="00F919F3"/>
    <w:rsid w:val="00F91DBA"/>
    <w:rsid w:val="00F92681"/>
    <w:rsid w:val="00F9287C"/>
    <w:rsid w:val="00F93A08"/>
    <w:rsid w:val="00F9403A"/>
    <w:rsid w:val="00F943CA"/>
    <w:rsid w:val="00F9444B"/>
    <w:rsid w:val="00F957A6"/>
    <w:rsid w:val="00F9670A"/>
    <w:rsid w:val="00F96F57"/>
    <w:rsid w:val="00FA211E"/>
    <w:rsid w:val="00FA2831"/>
    <w:rsid w:val="00FA3DF3"/>
    <w:rsid w:val="00FA4FA6"/>
    <w:rsid w:val="00FA59DE"/>
    <w:rsid w:val="00FA78B4"/>
    <w:rsid w:val="00FA7AC1"/>
    <w:rsid w:val="00FA7C14"/>
    <w:rsid w:val="00FB3418"/>
    <w:rsid w:val="00FB3D94"/>
    <w:rsid w:val="00FB49EF"/>
    <w:rsid w:val="00FB4BC2"/>
    <w:rsid w:val="00FB4CDB"/>
    <w:rsid w:val="00FB50A0"/>
    <w:rsid w:val="00FB5BA1"/>
    <w:rsid w:val="00FB742A"/>
    <w:rsid w:val="00FB7FB1"/>
    <w:rsid w:val="00FC2A23"/>
    <w:rsid w:val="00FC308B"/>
    <w:rsid w:val="00FC4C2C"/>
    <w:rsid w:val="00FC5CA6"/>
    <w:rsid w:val="00FC6F43"/>
    <w:rsid w:val="00FD04D5"/>
    <w:rsid w:val="00FD0F8E"/>
    <w:rsid w:val="00FD2202"/>
    <w:rsid w:val="00FD3E4B"/>
    <w:rsid w:val="00FD4FE8"/>
    <w:rsid w:val="00FD520E"/>
    <w:rsid w:val="00FE0D98"/>
    <w:rsid w:val="00FE16A7"/>
    <w:rsid w:val="00FE1900"/>
    <w:rsid w:val="00FE2DDC"/>
    <w:rsid w:val="00FE5186"/>
    <w:rsid w:val="00FE5C6C"/>
    <w:rsid w:val="00FE6F93"/>
    <w:rsid w:val="00FF0EF6"/>
    <w:rsid w:val="00FF42FA"/>
    <w:rsid w:val="00FF58B7"/>
    <w:rsid w:val="00FF5E70"/>
    <w:rsid w:val="00FF6758"/>
    <w:rsid w:val="00FF682B"/>
    <w:rsid w:val="00FF707E"/>
    <w:rsid w:val="00FF77A4"/>
  </w:rsids>
  <m:mathPr>
    <m:mathFont m:val="Cambria Math"/>
    <m:brkBin m:val="before"/>
    <m:brkBinSub m:val="--"/>
    <m:smallFrac m:val="0"/>
    <m:dispDef/>
    <m:lMargin m:val="0"/>
    <m:rMargin m:val="0"/>
    <m:defJc m:val="centerGroup"/>
    <m:wrapIndent m:val="1440"/>
    <m:intLim m:val="subSup"/>
    <m:naryLim m:val="undOvr"/>
  </m:mathPr>
  <w:themeFontLang w:val="es-DO"/>
  <w:clrSchemeMapping w:bg1="light1" w:t1="dark1" w:bg2="light2" w:t2="dark2" w:accent1="accent1" w:accent2="accent2" w:accent3="accent3" w:accent4="accent4" w:accent5="accent5" w:accent6="accent6" w:hyperlink="hyperlink" w:followedHyperlink="followedHyperlink"/>
  <w:shapeDefaults>
    <o:shapedefaults v:ext="edit" spidmax="16385"/>
    <o:shapelayout v:ext="edit">
      <o:idmap v:ext="edit" data="1"/>
    </o:shapelayout>
  </w:shapeDefaults>
  <w:decimalSymbol w:val="."/>
  <w:listSeparator w:val=";"/>
  <w14:docId w14:val="1A0B8E2D"/>
  <w15:chartTrackingRefBased/>
  <w15:docId w15:val="{92FA015D-A2AA-4069-AD30-3BCAC13C13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s-DO"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D4148"/>
  </w:style>
  <w:style w:type="paragraph" w:styleId="Ttulo1">
    <w:name w:val="heading 1"/>
    <w:basedOn w:val="Normal"/>
    <w:next w:val="Normal"/>
    <w:link w:val="Ttulo1Car"/>
    <w:uiPriority w:val="9"/>
    <w:qFormat/>
    <w:rsid w:val="006579FC"/>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Ttulo2">
    <w:name w:val="heading 2"/>
    <w:basedOn w:val="Normal"/>
    <w:next w:val="Normal"/>
    <w:link w:val="Ttulo2Car"/>
    <w:uiPriority w:val="9"/>
    <w:unhideWhenUsed/>
    <w:qFormat/>
    <w:rsid w:val="00314B18"/>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Ttulo3">
    <w:name w:val="heading 3"/>
    <w:basedOn w:val="Normal"/>
    <w:next w:val="Normal"/>
    <w:link w:val="Ttulo3Car"/>
    <w:uiPriority w:val="9"/>
    <w:semiHidden/>
    <w:unhideWhenUsed/>
    <w:qFormat/>
    <w:rsid w:val="00F20CF1"/>
    <w:pPr>
      <w:keepNext/>
      <w:keepLines/>
      <w:spacing w:before="40" w:after="0"/>
      <w:outlineLvl w:val="2"/>
    </w:pPr>
    <w:rPr>
      <w:rFonts w:asciiTheme="majorHAnsi" w:eastAsiaTheme="majorEastAsia" w:hAnsiTheme="majorHAnsi" w:cstheme="majorBidi"/>
      <w:color w:val="1F4D78" w:themeColor="accent1" w:themeShade="7F"/>
      <w:sz w:val="24"/>
      <w:szCs w:val="24"/>
    </w:rPr>
  </w:style>
  <w:style w:type="paragraph" w:styleId="Ttulo4">
    <w:name w:val="heading 4"/>
    <w:basedOn w:val="Normal"/>
    <w:next w:val="Normal"/>
    <w:link w:val="Ttulo4Car"/>
    <w:uiPriority w:val="9"/>
    <w:semiHidden/>
    <w:unhideWhenUsed/>
    <w:qFormat/>
    <w:rsid w:val="00F20CF1"/>
    <w:pPr>
      <w:keepNext/>
      <w:keepLines/>
      <w:spacing w:before="40" w:after="0"/>
      <w:outlineLvl w:val="3"/>
    </w:pPr>
    <w:rPr>
      <w:rFonts w:asciiTheme="majorHAnsi" w:eastAsiaTheme="majorEastAsia" w:hAnsiTheme="majorHAnsi" w:cstheme="majorBidi"/>
      <w:i/>
      <w:iCs/>
      <w:color w:val="2E74B5" w:themeColor="accent1" w:themeShade="BF"/>
    </w:rPr>
  </w:style>
  <w:style w:type="paragraph" w:styleId="Ttulo7">
    <w:name w:val="heading 7"/>
    <w:basedOn w:val="Normal"/>
    <w:next w:val="Normal"/>
    <w:link w:val="Ttulo7Car"/>
    <w:uiPriority w:val="9"/>
    <w:semiHidden/>
    <w:unhideWhenUsed/>
    <w:qFormat/>
    <w:rsid w:val="00E614AF"/>
    <w:pPr>
      <w:keepNext/>
      <w:keepLines/>
      <w:spacing w:before="40" w:after="0"/>
      <w:outlineLvl w:val="6"/>
    </w:pPr>
    <w:rPr>
      <w:rFonts w:asciiTheme="majorHAnsi" w:eastAsiaTheme="majorEastAsia" w:hAnsiTheme="majorHAnsi" w:cstheme="majorBidi"/>
      <w:i/>
      <w:iCs/>
      <w:color w:val="1F4D78" w:themeColor="accent1" w:themeShade="7F"/>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iPriority w:val="99"/>
    <w:unhideWhenUsed/>
    <w:rsid w:val="00C83E6E"/>
    <w:pPr>
      <w:tabs>
        <w:tab w:val="center" w:pos="4252"/>
        <w:tab w:val="right" w:pos="8504"/>
      </w:tabs>
      <w:spacing w:after="0" w:line="240" w:lineRule="auto"/>
    </w:pPr>
  </w:style>
  <w:style w:type="character" w:customStyle="1" w:styleId="EncabezadoCar">
    <w:name w:val="Encabezado Car"/>
    <w:basedOn w:val="Fuentedeprrafopredeter"/>
    <w:link w:val="Encabezado"/>
    <w:uiPriority w:val="99"/>
    <w:rsid w:val="00C83E6E"/>
  </w:style>
  <w:style w:type="paragraph" w:styleId="Piedepgina">
    <w:name w:val="footer"/>
    <w:basedOn w:val="Normal"/>
    <w:link w:val="PiedepginaCar"/>
    <w:uiPriority w:val="99"/>
    <w:unhideWhenUsed/>
    <w:rsid w:val="00C83E6E"/>
    <w:pPr>
      <w:tabs>
        <w:tab w:val="center" w:pos="4252"/>
        <w:tab w:val="right" w:pos="8504"/>
      </w:tabs>
      <w:spacing w:after="0" w:line="240" w:lineRule="auto"/>
    </w:pPr>
  </w:style>
  <w:style w:type="character" w:customStyle="1" w:styleId="PiedepginaCar">
    <w:name w:val="Pie de página Car"/>
    <w:basedOn w:val="Fuentedeprrafopredeter"/>
    <w:link w:val="Piedepgina"/>
    <w:uiPriority w:val="99"/>
    <w:rsid w:val="00C83E6E"/>
  </w:style>
  <w:style w:type="character" w:styleId="Hipervnculo">
    <w:name w:val="Hyperlink"/>
    <w:uiPriority w:val="99"/>
    <w:rsid w:val="006579FC"/>
    <w:rPr>
      <w:color w:val="0000FF"/>
      <w:u w:val="single"/>
    </w:rPr>
  </w:style>
  <w:style w:type="paragraph" w:styleId="TDC1">
    <w:name w:val="toc 1"/>
    <w:basedOn w:val="Normal"/>
    <w:next w:val="Normal"/>
    <w:autoRedefine/>
    <w:uiPriority w:val="39"/>
    <w:rsid w:val="006579FC"/>
    <w:pPr>
      <w:spacing w:before="120" w:after="120"/>
    </w:pPr>
    <w:rPr>
      <w:rFonts w:cstheme="minorHAnsi"/>
      <w:b/>
      <w:bCs/>
      <w:caps/>
      <w:sz w:val="20"/>
      <w:szCs w:val="20"/>
    </w:rPr>
  </w:style>
  <w:style w:type="paragraph" w:styleId="TDC2">
    <w:name w:val="toc 2"/>
    <w:basedOn w:val="Normal"/>
    <w:next w:val="Normal"/>
    <w:autoRedefine/>
    <w:uiPriority w:val="39"/>
    <w:rsid w:val="006579FC"/>
    <w:pPr>
      <w:spacing w:after="0"/>
      <w:ind w:left="220"/>
    </w:pPr>
    <w:rPr>
      <w:rFonts w:cstheme="minorHAnsi"/>
      <w:smallCaps/>
      <w:sz w:val="20"/>
      <w:szCs w:val="20"/>
    </w:rPr>
  </w:style>
  <w:style w:type="paragraph" w:customStyle="1" w:styleId="ENCABEZADO0">
    <w:name w:val="ENCABEZADO"/>
    <w:basedOn w:val="Ttulo1"/>
    <w:next w:val="Normal"/>
    <w:qFormat/>
    <w:rsid w:val="006579FC"/>
    <w:pPr>
      <w:ind w:left="1560" w:hanging="1560"/>
    </w:pPr>
    <w:rPr>
      <w:rFonts w:ascii="Times New Roman" w:hAnsi="Times New Roman"/>
      <w:b/>
      <w:color w:val="2F5496" w:themeColor="accent5" w:themeShade="BF"/>
      <w:sz w:val="28"/>
    </w:rPr>
  </w:style>
  <w:style w:type="character" w:customStyle="1" w:styleId="Ttulo2Car">
    <w:name w:val="Título 2 Car"/>
    <w:basedOn w:val="Fuentedeprrafopredeter"/>
    <w:link w:val="Ttulo2"/>
    <w:uiPriority w:val="9"/>
    <w:rsid w:val="00314B18"/>
    <w:rPr>
      <w:rFonts w:asciiTheme="majorHAnsi" w:eastAsiaTheme="majorEastAsia" w:hAnsiTheme="majorHAnsi" w:cstheme="majorBidi"/>
      <w:color w:val="2E74B5" w:themeColor="accent1" w:themeShade="BF"/>
      <w:sz w:val="26"/>
      <w:szCs w:val="26"/>
    </w:rPr>
  </w:style>
  <w:style w:type="character" w:customStyle="1" w:styleId="Ttulo1Car">
    <w:name w:val="Título 1 Car"/>
    <w:basedOn w:val="Fuentedeprrafopredeter"/>
    <w:link w:val="Ttulo1"/>
    <w:uiPriority w:val="9"/>
    <w:rsid w:val="006579FC"/>
    <w:rPr>
      <w:rFonts w:asciiTheme="majorHAnsi" w:eastAsiaTheme="majorEastAsia" w:hAnsiTheme="majorHAnsi" w:cstheme="majorBidi"/>
      <w:color w:val="2E74B5" w:themeColor="accent1" w:themeShade="BF"/>
      <w:sz w:val="32"/>
      <w:szCs w:val="32"/>
    </w:rPr>
  </w:style>
  <w:style w:type="paragraph" w:styleId="Subttulo">
    <w:name w:val="Subtitle"/>
    <w:basedOn w:val="Normal"/>
    <w:next w:val="Normal"/>
    <w:link w:val="SubttuloCar"/>
    <w:uiPriority w:val="11"/>
    <w:qFormat/>
    <w:rsid w:val="006D011F"/>
    <w:pPr>
      <w:numPr>
        <w:ilvl w:val="1"/>
      </w:numPr>
    </w:pPr>
    <w:rPr>
      <w:rFonts w:eastAsiaTheme="minorEastAsia"/>
      <w:color w:val="5A5A5A" w:themeColor="text1" w:themeTint="A5"/>
      <w:spacing w:val="15"/>
    </w:rPr>
  </w:style>
  <w:style w:type="character" w:customStyle="1" w:styleId="SubttuloCar">
    <w:name w:val="Subtítulo Car"/>
    <w:basedOn w:val="Fuentedeprrafopredeter"/>
    <w:link w:val="Subttulo"/>
    <w:uiPriority w:val="11"/>
    <w:rsid w:val="006D011F"/>
    <w:rPr>
      <w:rFonts w:eastAsiaTheme="minorEastAsia"/>
      <w:color w:val="5A5A5A" w:themeColor="text1" w:themeTint="A5"/>
      <w:spacing w:val="15"/>
    </w:rPr>
  </w:style>
  <w:style w:type="paragraph" w:styleId="NormalWeb">
    <w:name w:val="Normal (Web)"/>
    <w:basedOn w:val="Normal"/>
    <w:uiPriority w:val="99"/>
    <w:semiHidden/>
    <w:unhideWhenUsed/>
    <w:rsid w:val="005B1202"/>
    <w:pPr>
      <w:spacing w:before="100" w:beforeAutospacing="1" w:after="100" w:afterAutospacing="1" w:line="240" w:lineRule="auto"/>
    </w:pPr>
    <w:rPr>
      <w:rFonts w:ascii="Times New Roman" w:eastAsia="Times New Roman" w:hAnsi="Times New Roman" w:cs="Times New Roman"/>
      <w:sz w:val="24"/>
      <w:szCs w:val="24"/>
      <w:lang w:eastAsia="es-DO"/>
    </w:rPr>
  </w:style>
  <w:style w:type="character" w:styleId="Refdecomentario">
    <w:name w:val="annotation reference"/>
    <w:basedOn w:val="Fuentedeprrafopredeter"/>
    <w:uiPriority w:val="99"/>
    <w:semiHidden/>
    <w:unhideWhenUsed/>
    <w:rsid w:val="007E6884"/>
    <w:rPr>
      <w:sz w:val="16"/>
      <w:szCs w:val="16"/>
    </w:rPr>
  </w:style>
  <w:style w:type="paragraph" w:styleId="Textocomentario">
    <w:name w:val="annotation text"/>
    <w:basedOn w:val="Normal"/>
    <w:link w:val="TextocomentarioCar"/>
    <w:uiPriority w:val="99"/>
    <w:semiHidden/>
    <w:unhideWhenUsed/>
    <w:rsid w:val="007E6884"/>
    <w:pPr>
      <w:spacing w:line="240" w:lineRule="auto"/>
    </w:pPr>
    <w:rPr>
      <w:sz w:val="20"/>
      <w:szCs w:val="20"/>
    </w:rPr>
  </w:style>
  <w:style w:type="character" w:customStyle="1" w:styleId="TextocomentarioCar">
    <w:name w:val="Texto comentario Car"/>
    <w:basedOn w:val="Fuentedeprrafopredeter"/>
    <w:link w:val="Textocomentario"/>
    <w:uiPriority w:val="99"/>
    <w:semiHidden/>
    <w:rsid w:val="007E6884"/>
    <w:rPr>
      <w:sz w:val="20"/>
      <w:szCs w:val="20"/>
    </w:rPr>
  </w:style>
  <w:style w:type="paragraph" w:styleId="Asuntodelcomentario">
    <w:name w:val="annotation subject"/>
    <w:basedOn w:val="Textocomentario"/>
    <w:next w:val="Textocomentario"/>
    <w:link w:val="AsuntodelcomentarioCar"/>
    <w:uiPriority w:val="99"/>
    <w:semiHidden/>
    <w:unhideWhenUsed/>
    <w:rsid w:val="007E6884"/>
    <w:rPr>
      <w:b/>
      <w:bCs/>
    </w:rPr>
  </w:style>
  <w:style w:type="character" w:customStyle="1" w:styleId="AsuntodelcomentarioCar">
    <w:name w:val="Asunto del comentario Car"/>
    <w:basedOn w:val="TextocomentarioCar"/>
    <w:link w:val="Asuntodelcomentario"/>
    <w:uiPriority w:val="99"/>
    <w:semiHidden/>
    <w:rsid w:val="007E6884"/>
    <w:rPr>
      <w:b/>
      <w:bCs/>
      <w:sz w:val="20"/>
      <w:szCs w:val="20"/>
    </w:rPr>
  </w:style>
  <w:style w:type="table" w:styleId="Tablaconcuadrcula">
    <w:name w:val="Table Grid"/>
    <w:basedOn w:val="Tablanormal"/>
    <w:uiPriority w:val="39"/>
    <w:rsid w:val="0003204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aconcuadrcula5oscura-nfasis5">
    <w:name w:val="Grid Table 5 Dark Accent 5"/>
    <w:basedOn w:val="Tablanormal"/>
    <w:uiPriority w:val="50"/>
    <w:rsid w:val="0083197C"/>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character" w:styleId="Textoennegrita">
    <w:name w:val="Strong"/>
    <w:basedOn w:val="Fuentedeprrafopredeter"/>
    <w:uiPriority w:val="22"/>
    <w:qFormat/>
    <w:rsid w:val="0049694D"/>
    <w:rPr>
      <w:b/>
      <w:bCs/>
    </w:rPr>
  </w:style>
  <w:style w:type="paragraph" w:styleId="Prrafodelista">
    <w:name w:val="List Paragraph"/>
    <w:basedOn w:val="Normal"/>
    <w:uiPriority w:val="34"/>
    <w:qFormat/>
    <w:rsid w:val="0049694D"/>
    <w:pPr>
      <w:ind w:left="720"/>
      <w:contextualSpacing/>
    </w:pPr>
  </w:style>
  <w:style w:type="table" w:styleId="Tabladelista4-nfasis5">
    <w:name w:val="List Table 4 Accent 5"/>
    <w:basedOn w:val="Tablanormal"/>
    <w:uiPriority w:val="49"/>
    <w:rsid w:val="007B5596"/>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tcBorders>
        <w:shd w:val="clear" w:color="auto" w:fill="4472C4" w:themeFill="accent5"/>
      </w:tcPr>
    </w:tblStylePr>
    <w:tblStylePr w:type="lastRow">
      <w:rPr>
        <w:b/>
        <w:bCs/>
      </w:rPr>
      <w:tblPr/>
      <w:tcPr>
        <w:tcBorders>
          <w:top w:val="double" w:sz="4" w:space="0" w:color="8EAADB" w:themeColor="accent5" w:themeTint="99"/>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Tablaconcuadrcula5oscura-nfasis51">
    <w:name w:val="Tabla con cuadrícula 5 oscura - Énfasis 51"/>
    <w:basedOn w:val="Tablanormal"/>
    <w:next w:val="Tablaconcuadrcula5oscura-nfasis5"/>
    <w:uiPriority w:val="50"/>
    <w:rsid w:val="00A12224"/>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Tablaconcuadrcula5oscura-nfasis52">
    <w:name w:val="Tabla con cuadrícula 5 oscura - Énfasis 52"/>
    <w:basedOn w:val="Tablanormal"/>
    <w:next w:val="Tablaconcuadrcula5oscura-nfasis5"/>
    <w:uiPriority w:val="50"/>
    <w:rsid w:val="00A12224"/>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Tablaconcuadrcula5oscura-nfasis53">
    <w:name w:val="Tabla con cuadrícula 5 oscura - Énfasis 53"/>
    <w:basedOn w:val="Tablanormal"/>
    <w:next w:val="Tablaconcuadrcula5oscura-nfasis5"/>
    <w:uiPriority w:val="50"/>
    <w:rsid w:val="00473BB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Tablaconcuadrcula5oscura-nfasis54">
    <w:name w:val="Tabla con cuadrícula 5 oscura - Énfasis 54"/>
    <w:basedOn w:val="Tablanormal"/>
    <w:next w:val="Tablaconcuadrcula5oscura-nfasis5"/>
    <w:uiPriority w:val="50"/>
    <w:rsid w:val="00473BB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Tablaconcuadrcula5oscura-nfasis55">
    <w:name w:val="Tabla con cuadrícula 5 oscura - Énfasis 55"/>
    <w:basedOn w:val="Tablanormal"/>
    <w:next w:val="Tablaconcuadrcula5oscura-nfasis5"/>
    <w:uiPriority w:val="50"/>
    <w:rsid w:val="00EB71B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Tablaconcuadrcula5oscura-nfasis56">
    <w:name w:val="Tabla con cuadrícula 5 oscura - Énfasis 56"/>
    <w:basedOn w:val="Tablanormal"/>
    <w:next w:val="Tablaconcuadrcula5oscura-nfasis5"/>
    <w:uiPriority w:val="50"/>
    <w:rsid w:val="00EB71B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character" w:customStyle="1" w:styleId="Mencinsinresolver1">
    <w:name w:val="Mención sin resolver1"/>
    <w:basedOn w:val="Fuentedeprrafopredeter"/>
    <w:uiPriority w:val="99"/>
    <w:semiHidden/>
    <w:unhideWhenUsed/>
    <w:rsid w:val="00A66A2A"/>
    <w:rPr>
      <w:color w:val="605E5C"/>
      <w:shd w:val="clear" w:color="auto" w:fill="E1DFDD"/>
    </w:rPr>
  </w:style>
  <w:style w:type="paragraph" w:styleId="TtuloTDC">
    <w:name w:val="TOC Heading"/>
    <w:basedOn w:val="Ttulo1"/>
    <w:next w:val="Normal"/>
    <w:uiPriority w:val="39"/>
    <w:unhideWhenUsed/>
    <w:qFormat/>
    <w:rsid w:val="00E614AF"/>
    <w:pPr>
      <w:outlineLvl w:val="9"/>
    </w:pPr>
    <w:rPr>
      <w:lang w:eastAsia="es-DO"/>
    </w:rPr>
  </w:style>
  <w:style w:type="character" w:customStyle="1" w:styleId="Ttulo7Car">
    <w:name w:val="Título 7 Car"/>
    <w:basedOn w:val="Fuentedeprrafopredeter"/>
    <w:link w:val="Ttulo7"/>
    <w:rsid w:val="00E614AF"/>
    <w:rPr>
      <w:rFonts w:asciiTheme="majorHAnsi" w:eastAsiaTheme="majorEastAsia" w:hAnsiTheme="majorHAnsi" w:cstheme="majorBidi"/>
      <w:i/>
      <w:iCs/>
      <w:color w:val="1F4D78" w:themeColor="accent1" w:themeShade="7F"/>
    </w:rPr>
  </w:style>
  <w:style w:type="paragraph" w:styleId="TDC3">
    <w:name w:val="toc 3"/>
    <w:basedOn w:val="Normal"/>
    <w:next w:val="Normal"/>
    <w:autoRedefine/>
    <w:uiPriority w:val="39"/>
    <w:unhideWhenUsed/>
    <w:rsid w:val="0016442D"/>
    <w:pPr>
      <w:spacing w:after="0"/>
      <w:ind w:left="440"/>
    </w:pPr>
    <w:rPr>
      <w:rFonts w:cstheme="minorHAnsi"/>
      <w:i/>
      <w:iCs/>
      <w:sz w:val="20"/>
      <w:szCs w:val="20"/>
    </w:rPr>
  </w:style>
  <w:style w:type="paragraph" w:styleId="TDC4">
    <w:name w:val="toc 4"/>
    <w:basedOn w:val="Normal"/>
    <w:next w:val="Normal"/>
    <w:autoRedefine/>
    <w:uiPriority w:val="39"/>
    <w:unhideWhenUsed/>
    <w:rsid w:val="003E49F4"/>
    <w:pPr>
      <w:spacing w:after="0"/>
      <w:ind w:left="660"/>
    </w:pPr>
    <w:rPr>
      <w:rFonts w:cstheme="minorHAnsi"/>
      <w:sz w:val="18"/>
      <w:szCs w:val="18"/>
    </w:rPr>
  </w:style>
  <w:style w:type="paragraph" w:styleId="TDC5">
    <w:name w:val="toc 5"/>
    <w:basedOn w:val="Normal"/>
    <w:next w:val="Normal"/>
    <w:autoRedefine/>
    <w:uiPriority w:val="39"/>
    <w:unhideWhenUsed/>
    <w:rsid w:val="003E49F4"/>
    <w:pPr>
      <w:spacing w:after="0"/>
      <w:ind w:left="880"/>
    </w:pPr>
    <w:rPr>
      <w:rFonts w:cstheme="minorHAnsi"/>
      <w:sz w:val="18"/>
      <w:szCs w:val="18"/>
    </w:rPr>
  </w:style>
  <w:style w:type="paragraph" w:styleId="TDC6">
    <w:name w:val="toc 6"/>
    <w:basedOn w:val="Normal"/>
    <w:next w:val="Normal"/>
    <w:autoRedefine/>
    <w:uiPriority w:val="39"/>
    <w:unhideWhenUsed/>
    <w:rsid w:val="003E49F4"/>
    <w:pPr>
      <w:spacing w:after="0"/>
      <w:ind w:left="1100"/>
    </w:pPr>
    <w:rPr>
      <w:rFonts w:cstheme="minorHAnsi"/>
      <w:sz w:val="18"/>
      <w:szCs w:val="18"/>
    </w:rPr>
  </w:style>
  <w:style w:type="paragraph" w:styleId="TDC7">
    <w:name w:val="toc 7"/>
    <w:basedOn w:val="Normal"/>
    <w:next w:val="Normal"/>
    <w:autoRedefine/>
    <w:uiPriority w:val="39"/>
    <w:unhideWhenUsed/>
    <w:rsid w:val="003E49F4"/>
    <w:pPr>
      <w:spacing w:after="0"/>
      <w:ind w:left="1320"/>
    </w:pPr>
    <w:rPr>
      <w:rFonts w:cstheme="minorHAnsi"/>
      <w:sz w:val="18"/>
      <w:szCs w:val="18"/>
    </w:rPr>
  </w:style>
  <w:style w:type="paragraph" w:styleId="TDC8">
    <w:name w:val="toc 8"/>
    <w:basedOn w:val="Normal"/>
    <w:next w:val="Normal"/>
    <w:autoRedefine/>
    <w:uiPriority w:val="39"/>
    <w:unhideWhenUsed/>
    <w:rsid w:val="003E49F4"/>
    <w:pPr>
      <w:spacing w:after="0"/>
      <w:ind w:left="1540"/>
    </w:pPr>
    <w:rPr>
      <w:rFonts w:cstheme="minorHAnsi"/>
      <w:sz w:val="18"/>
      <w:szCs w:val="18"/>
    </w:rPr>
  </w:style>
  <w:style w:type="paragraph" w:styleId="TDC9">
    <w:name w:val="toc 9"/>
    <w:basedOn w:val="Normal"/>
    <w:next w:val="Normal"/>
    <w:autoRedefine/>
    <w:uiPriority w:val="39"/>
    <w:unhideWhenUsed/>
    <w:rsid w:val="003E49F4"/>
    <w:pPr>
      <w:spacing w:after="0"/>
      <w:ind w:left="1760"/>
    </w:pPr>
    <w:rPr>
      <w:rFonts w:cstheme="minorHAnsi"/>
      <w:sz w:val="18"/>
      <w:szCs w:val="18"/>
    </w:rPr>
  </w:style>
  <w:style w:type="paragraph" w:styleId="Textodeglobo">
    <w:name w:val="Balloon Text"/>
    <w:basedOn w:val="Normal"/>
    <w:link w:val="TextodegloboCar"/>
    <w:uiPriority w:val="99"/>
    <w:semiHidden/>
    <w:unhideWhenUsed/>
    <w:rsid w:val="00FB4BC2"/>
    <w:pPr>
      <w:spacing w:after="0" w:line="240" w:lineRule="auto"/>
    </w:pPr>
    <w:rPr>
      <w:rFonts w:ascii="Segoe UI" w:hAnsi="Segoe UI" w:cs="Segoe UI"/>
      <w:sz w:val="18"/>
      <w:szCs w:val="18"/>
    </w:rPr>
  </w:style>
  <w:style w:type="character" w:customStyle="1" w:styleId="TextodegloboCar">
    <w:name w:val="Texto de globo Car"/>
    <w:basedOn w:val="Fuentedeprrafopredeter"/>
    <w:link w:val="Textodeglobo"/>
    <w:uiPriority w:val="99"/>
    <w:semiHidden/>
    <w:rsid w:val="00FB4BC2"/>
    <w:rPr>
      <w:rFonts w:ascii="Segoe UI" w:hAnsi="Segoe UI" w:cs="Segoe UI"/>
      <w:sz w:val="18"/>
      <w:szCs w:val="18"/>
    </w:rPr>
  </w:style>
  <w:style w:type="character" w:customStyle="1" w:styleId="Ttulo4Car">
    <w:name w:val="Título 4 Car"/>
    <w:basedOn w:val="Fuentedeprrafopredeter"/>
    <w:link w:val="Ttulo4"/>
    <w:uiPriority w:val="9"/>
    <w:semiHidden/>
    <w:rsid w:val="00F20CF1"/>
    <w:rPr>
      <w:rFonts w:asciiTheme="majorHAnsi" w:eastAsiaTheme="majorEastAsia" w:hAnsiTheme="majorHAnsi" w:cstheme="majorBidi"/>
      <w:i/>
      <w:iCs/>
      <w:color w:val="2E74B5" w:themeColor="accent1" w:themeShade="BF"/>
    </w:rPr>
  </w:style>
  <w:style w:type="character" w:customStyle="1" w:styleId="Ttulo3Car">
    <w:name w:val="Título 3 Car"/>
    <w:basedOn w:val="Fuentedeprrafopredeter"/>
    <w:link w:val="Ttulo3"/>
    <w:uiPriority w:val="9"/>
    <w:semiHidden/>
    <w:rsid w:val="00F20CF1"/>
    <w:rPr>
      <w:rFonts w:asciiTheme="majorHAnsi" w:eastAsiaTheme="majorEastAsia" w:hAnsiTheme="majorHAnsi" w:cstheme="majorBidi"/>
      <w:color w:val="1F4D78" w:themeColor="accent1" w:themeShade="7F"/>
      <w:sz w:val="24"/>
      <w:szCs w:val="24"/>
    </w:rPr>
  </w:style>
  <w:style w:type="character" w:styleId="Referenciasutil">
    <w:name w:val="Subtle Reference"/>
    <w:basedOn w:val="Fuentedeprrafopredeter"/>
    <w:uiPriority w:val="31"/>
    <w:qFormat/>
    <w:rsid w:val="00AA3819"/>
    <w:rPr>
      <w:smallCaps/>
      <w:color w:val="5A5A5A" w:themeColor="text1" w:themeTint="A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94391824">
      <w:bodyDiv w:val="1"/>
      <w:marLeft w:val="0"/>
      <w:marRight w:val="0"/>
      <w:marTop w:val="0"/>
      <w:marBottom w:val="0"/>
      <w:divBdr>
        <w:top w:val="none" w:sz="0" w:space="0" w:color="auto"/>
        <w:left w:val="none" w:sz="0" w:space="0" w:color="auto"/>
        <w:bottom w:val="none" w:sz="0" w:space="0" w:color="auto"/>
        <w:right w:val="none" w:sz="0" w:space="0" w:color="auto"/>
      </w:divBdr>
      <w:divsChild>
        <w:div w:id="1577785042">
          <w:marLeft w:val="446"/>
          <w:marRight w:val="0"/>
          <w:marTop w:val="0"/>
          <w:marBottom w:val="0"/>
          <w:divBdr>
            <w:top w:val="none" w:sz="0" w:space="0" w:color="auto"/>
            <w:left w:val="none" w:sz="0" w:space="0" w:color="auto"/>
            <w:bottom w:val="none" w:sz="0" w:space="0" w:color="auto"/>
            <w:right w:val="none" w:sz="0" w:space="0" w:color="auto"/>
          </w:divBdr>
        </w:div>
        <w:div w:id="1966689353">
          <w:marLeft w:val="446"/>
          <w:marRight w:val="0"/>
          <w:marTop w:val="0"/>
          <w:marBottom w:val="0"/>
          <w:divBdr>
            <w:top w:val="none" w:sz="0" w:space="0" w:color="auto"/>
            <w:left w:val="none" w:sz="0" w:space="0" w:color="auto"/>
            <w:bottom w:val="none" w:sz="0" w:space="0" w:color="auto"/>
            <w:right w:val="none" w:sz="0" w:space="0" w:color="auto"/>
          </w:divBdr>
        </w:div>
        <w:div w:id="455366662">
          <w:marLeft w:val="446"/>
          <w:marRight w:val="0"/>
          <w:marTop w:val="0"/>
          <w:marBottom w:val="0"/>
          <w:divBdr>
            <w:top w:val="none" w:sz="0" w:space="0" w:color="auto"/>
            <w:left w:val="none" w:sz="0" w:space="0" w:color="auto"/>
            <w:bottom w:val="none" w:sz="0" w:space="0" w:color="auto"/>
            <w:right w:val="none" w:sz="0" w:space="0" w:color="auto"/>
          </w:divBdr>
        </w:div>
        <w:div w:id="160043406">
          <w:marLeft w:val="446"/>
          <w:marRight w:val="0"/>
          <w:marTop w:val="0"/>
          <w:marBottom w:val="0"/>
          <w:divBdr>
            <w:top w:val="none" w:sz="0" w:space="0" w:color="auto"/>
            <w:left w:val="none" w:sz="0" w:space="0" w:color="auto"/>
            <w:bottom w:val="none" w:sz="0" w:space="0" w:color="auto"/>
            <w:right w:val="none" w:sz="0" w:space="0" w:color="auto"/>
          </w:divBdr>
        </w:div>
        <w:div w:id="1608926332">
          <w:marLeft w:val="446"/>
          <w:marRight w:val="0"/>
          <w:marTop w:val="0"/>
          <w:marBottom w:val="0"/>
          <w:divBdr>
            <w:top w:val="none" w:sz="0" w:space="0" w:color="auto"/>
            <w:left w:val="none" w:sz="0" w:space="0" w:color="auto"/>
            <w:bottom w:val="none" w:sz="0" w:space="0" w:color="auto"/>
            <w:right w:val="none" w:sz="0" w:space="0" w:color="auto"/>
          </w:divBdr>
        </w:div>
        <w:div w:id="1712264895">
          <w:marLeft w:val="446"/>
          <w:marRight w:val="0"/>
          <w:marTop w:val="0"/>
          <w:marBottom w:val="0"/>
          <w:divBdr>
            <w:top w:val="none" w:sz="0" w:space="0" w:color="auto"/>
            <w:left w:val="none" w:sz="0" w:space="0" w:color="auto"/>
            <w:bottom w:val="none" w:sz="0" w:space="0" w:color="auto"/>
            <w:right w:val="none" w:sz="0" w:space="0" w:color="auto"/>
          </w:divBdr>
        </w:div>
        <w:div w:id="523178884">
          <w:marLeft w:val="446"/>
          <w:marRight w:val="0"/>
          <w:marTop w:val="0"/>
          <w:marBottom w:val="0"/>
          <w:divBdr>
            <w:top w:val="none" w:sz="0" w:space="0" w:color="auto"/>
            <w:left w:val="none" w:sz="0" w:space="0" w:color="auto"/>
            <w:bottom w:val="none" w:sz="0" w:space="0" w:color="auto"/>
            <w:right w:val="none" w:sz="0" w:space="0" w:color="auto"/>
          </w:divBdr>
        </w:div>
        <w:div w:id="862939050">
          <w:marLeft w:val="446"/>
          <w:marRight w:val="0"/>
          <w:marTop w:val="0"/>
          <w:marBottom w:val="0"/>
          <w:divBdr>
            <w:top w:val="none" w:sz="0" w:space="0" w:color="auto"/>
            <w:left w:val="none" w:sz="0" w:space="0" w:color="auto"/>
            <w:bottom w:val="none" w:sz="0" w:space="0" w:color="auto"/>
            <w:right w:val="none" w:sz="0" w:space="0" w:color="auto"/>
          </w:divBdr>
        </w:div>
      </w:divsChild>
    </w:div>
    <w:div w:id="202865120">
      <w:bodyDiv w:val="1"/>
      <w:marLeft w:val="0"/>
      <w:marRight w:val="0"/>
      <w:marTop w:val="0"/>
      <w:marBottom w:val="0"/>
      <w:divBdr>
        <w:top w:val="none" w:sz="0" w:space="0" w:color="auto"/>
        <w:left w:val="none" w:sz="0" w:space="0" w:color="auto"/>
        <w:bottom w:val="none" w:sz="0" w:space="0" w:color="auto"/>
        <w:right w:val="none" w:sz="0" w:space="0" w:color="auto"/>
      </w:divBdr>
      <w:divsChild>
        <w:div w:id="1898279752">
          <w:marLeft w:val="0"/>
          <w:marRight w:val="0"/>
          <w:marTop w:val="0"/>
          <w:marBottom w:val="0"/>
          <w:divBdr>
            <w:top w:val="none" w:sz="0" w:space="0" w:color="auto"/>
            <w:left w:val="none" w:sz="0" w:space="0" w:color="auto"/>
            <w:bottom w:val="none" w:sz="0" w:space="0" w:color="auto"/>
            <w:right w:val="none" w:sz="0" w:space="0" w:color="auto"/>
          </w:divBdr>
          <w:divsChild>
            <w:div w:id="1964925391">
              <w:marLeft w:val="0"/>
              <w:marRight w:val="0"/>
              <w:marTop w:val="0"/>
              <w:marBottom w:val="0"/>
              <w:divBdr>
                <w:top w:val="none" w:sz="0" w:space="0" w:color="auto"/>
                <w:left w:val="none" w:sz="0" w:space="0" w:color="auto"/>
                <w:bottom w:val="none" w:sz="0" w:space="0" w:color="auto"/>
                <w:right w:val="none" w:sz="0" w:space="0" w:color="auto"/>
              </w:divBdr>
              <w:divsChild>
                <w:div w:id="1801613189">
                  <w:marLeft w:val="0"/>
                  <w:marRight w:val="0"/>
                  <w:marTop w:val="0"/>
                  <w:marBottom w:val="0"/>
                  <w:divBdr>
                    <w:top w:val="none" w:sz="0" w:space="0" w:color="auto"/>
                    <w:left w:val="none" w:sz="0" w:space="0" w:color="auto"/>
                    <w:bottom w:val="none" w:sz="0" w:space="0" w:color="auto"/>
                    <w:right w:val="none" w:sz="0" w:space="0" w:color="auto"/>
                  </w:divBdr>
                  <w:divsChild>
                    <w:div w:id="8450492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067891">
          <w:marLeft w:val="180"/>
          <w:marRight w:val="0"/>
          <w:marTop w:val="0"/>
          <w:marBottom w:val="0"/>
          <w:divBdr>
            <w:top w:val="none" w:sz="0" w:space="0" w:color="auto"/>
            <w:left w:val="none" w:sz="0" w:space="0" w:color="auto"/>
            <w:bottom w:val="none" w:sz="0" w:space="0" w:color="auto"/>
            <w:right w:val="none" w:sz="0" w:space="0" w:color="auto"/>
          </w:divBdr>
          <w:divsChild>
            <w:div w:id="901721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30164379">
      <w:bodyDiv w:val="1"/>
      <w:marLeft w:val="0"/>
      <w:marRight w:val="0"/>
      <w:marTop w:val="0"/>
      <w:marBottom w:val="0"/>
      <w:divBdr>
        <w:top w:val="none" w:sz="0" w:space="0" w:color="auto"/>
        <w:left w:val="none" w:sz="0" w:space="0" w:color="auto"/>
        <w:bottom w:val="none" w:sz="0" w:space="0" w:color="auto"/>
        <w:right w:val="none" w:sz="0" w:space="0" w:color="auto"/>
      </w:divBdr>
    </w:div>
    <w:div w:id="260723074">
      <w:bodyDiv w:val="1"/>
      <w:marLeft w:val="0"/>
      <w:marRight w:val="0"/>
      <w:marTop w:val="0"/>
      <w:marBottom w:val="0"/>
      <w:divBdr>
        <w:top w:val="none" w:sz="0" w:space="0" w:color="auto"/>
        <w:left w:val="none" w:sz="0" w:space="0" w:color="auto"/>
        <w:bottom w:val="none" w:sz="0" w:space="0" w:color="auto"/>
        <w:right w:val="none" w:sz="0" w:space="0" w:color="auto"/>
      </w:divBdr>
    </w:div>
    <w:div w:id="376243878">
      <w:bodyDiv w:val="1"/>
      <w:marLeft w:val="0"/>
      <w:marRight w:val="0"/>
      <w:marTop w:val="0"/>
      <w:marBottom w:val="0"/>
      <w:divBdr>
        <w:top w:val="none" w:sz="0" w:space="0" w:color="auto"/>
        <w:left w:val="none" w:sz="0" w:space="0" w:color="auto"/>
        <w:bottom w:val="none" w:sz="0" w:space="0" w:color="auto"/>
        <w:right w:val="none" w:sz="0" w:space="0" w:color="auto"/>
      </w:divBdr>
    </w:div>
    <w:div w:id="533276136">
      <w:bodyDiv w:val="1"/>
      <w:marLeft w:val="0"/>
      <w:marRight w:val="0"/>
      <w:marTop w:val="0"/>
      <w:marBottom w:val="0"/>
      <w:divBdr>
        <w:top w:val="none" w:sz="0" w:space="0" w:color="auto"/>
        <w:left w:val="none" w:sz="0" w:space="0" w:color="auto"/>
        <w:bottom w:val="none" w:sz="0" w:space="0" w:color="auto"/>
        <w:right w:val="none" w:sz="0" w:space="0" w:color="auto"/>
      </w:divBdr>
    </w:div>
    <w:div w:id="794559997">
      <w:bodyDiv w:val="1"/>
      <w:marLeft w:val="0"/>
      <w:marRight w:val="0"/>
      <w:marTop w:val="0"/>
      <w:marBottom w:val="0"/>
      <w:divBdr>
        <w:top w:val="none" w:sz="0" w:space="0" w:color="auto"/>
        <w:left w:val="none" w:sz="0" w:space="0" w:color="auto"/>
        <w:bottom w:val="none" w:sz="0" w:space="0" w:color="auto"/>
        <w:right w:val="none" w:sz="0" w:space="0" w:color="auto"/>
      </w:divBdr>
      <w:divsChild>
        <w:div w:id="1880698425">
          <w:marLeft w:val="446"/>
          <w:marRight w:val="0"/>
          <w:marTop w:val="0"/>
          <w:marBottom w:val="0"/>
          <w:divBdr>
            <w:top w:val="none" w:sz="0" w:space="0" w:color="auto"/>
            <w:left w:val="none" w:sz="0" w:space="0" w:color="auto"/>
            <w:bottom w:val="none" w:sz="0" w:space="0" w:color="auto"/>
            <w:right w:val="none" w:sz="0" w:space="0" w:color="auto"/>
          </w:divBdr>
        </w:div>
        <w:div w:id="41904499">
          <w:marLeft w:val="446"/>
          <w:marRight w:val="0"/>
          <w:marTop w:val="0"/>
          <w:marBottom w:val="0"/>
          <w:divBdr>
            <w:top w:val="none" w:sz="0" w:space="0" w:color="auto"/>
            <w:left w:val="none" w:sz="0" w:space="0" w:color="auto"/>
            <w:bottom w:val="none" w:sz="0" w:space="0" w:color="auto"/>
            <w:right w:val="none" w:sz="0" w:space="0" w:color="auto"/>
          </w:divBdr>
        </w:div>
        <w:div w:id="1413043876">
          <w:marLeft w:val="446"/>
          <w:marRight w:val="0"/>
          <w:marTop w:val="0"/>
          <w:marBottom w:val="0"/>
          <w:divBdr>
            <w:top w:val="none" w:sz="0" w:space="0" w:color="auto"/>
            <w:left w:val="none" w:sz="0" w:space="0" w:color="auto"/>
            <w:bottom w:val="none" w:sz="0" w:space="0" w:color="auto"/>
            <w:right w:val="none" w:sz="0" w:space="0" w:color="auto"/>
          </w:divBdr>
        </w:div>
        <w:div w:id="1416171309">
          <w:marLeft w:val="446"/>
          <w:marRight w:val="0"/>
          <w:marTop w:val="0"/>
          <w:marBottom w:val="0"/>
          <w:divBdr>
            <w:top w:val="none" w:sz="0" w:space="0" w:color="auto"/>
            <w:left w:val="none" w:sz="0" w:space="0" w:color="auto"/>
            <w:bottom w:val="none" w:sz="0" w:space="0" w:color="auto"/>
            <w:right w:val="none" w:sz="0" w:space="0" w:color="auto"/>
          </w:divBdr>
        </w:div>
        <w:div w:id="367877933">
          <w:marLeft w:val="446"/>
          <w:marRight w:val="0"/>
          <w:marTop w:val="0"/>
          <w:marBottom w:val="0"/>
          <w:divBdr>
            <w:top w:val="none" w:sz="0" w:space="0" w:color="auto"/>
            <w:left w:val="none" w:sz="0" w:space="0" w:color="auto"/>
            <w:bottom w:val="none" w:sz="0" w:space="0" w:color="auto"/>
            <w:right w:val="none" w:sz="0" w:space="0" w:color="auto"/>
          </w:divBdr>
        </w:div>
        <w:div w:id="115216701">
          <w:marLeft w:val="446"/>
          <w:marRight w:val="0"/>
          <w:marTop w:val="0"/>
          <w:marBottom w:val="0"/>
          <w:divBdr>
            <w:top w:val="none" w:sz="0" w:space="0" w:color="auto"/>
            <w:left w:val="none" w:sz="0" w:space="0" w:color="auto"/>
            <w:bottom w:val="none" w:sz="0" w:space="0" w:color="auto"/>
            <w:right w:val="none" w:sz="0" w:space="0" w:color="auto"/>
          </w:divBdr>
        </w:div>
        <w:div w:id="589316841">
          <w:marLeft w:val="446"/>
          <w:marRight w:val="0"/>
          <w:marTop w:val="0"/>
          <w:marBottom w:val="0"/>
          <w:divBdr>
            <w:top w:val="none" w:sz="0" w:space="0" w:color="auto"/>
            <w:left w:val="none" w:sz="0" w:space="0" w:color="auto"/>
            <w:bottom w:val="none" w:sz="0" w:space="0" w:color="auto"/>
            <w:right w:val="none" w:sz="0" w:space="0" w:color="auto"/>
          </w:divBdr>
        </w:div>
        <w:div w:id="1708525139">
          <w:marLeft w:val="446"/>
          <w:marRight w:val="0"/>
          <w:marTop w:val="0"/>
          <w:marBottom w:val="0"/>
          <w:divBdr>
            <w:top w:val="none" w:sz="0" w:space="0" w:color="auto"/>
            <w:left w:val="none" w:sz="0" w:space="0" w:color="auto"/>
            <w:bottom w:val="none" w:sz="0" w:space="0" w:color="auto"/>
            <w:right w:val="none" w:sz="0" w:space="0" w:color="auto"/>
          </w:divBdr>
        </w:div>
      </w:divsChild>
    </w:div>
    <w:div w:id="912856346">
      <w:bodyDiv w:val="1"/>
      <w:marLeft w:val="0"/>
      <w:marRight w:val="0"/>
      <w:marTop w:val="0"/>
      <w:marBottom w:val="0"/>
      <w:divBdr>
        <w:top w:val="none" w:sz="0" w:space="0" w:color="auto"/>
        <w:left w:val="none" w:sz="0" w:space="0" w:color="auto"/>
        <w:bottom w:val="none" w:sz="0" w:space="0" w:color="auto"/>
        <w:right w:val="none" w:sz="0" w:space="0" w:color="auto"/>
      </w:divBdr>
    </w:div>
    <w:div w:id="986662736">
      <w:bodyDiv w:val="1"/>
      <w:marLeft w:val="0"/>
      <w:marRight w:val="0"/>
      <w:marTop w:val="0"/>
      <w:marBottom w:val="0"/>
      <w:divBdr>
        <w:top w:val="none" w:sz="0" w:space="0" w:color="auto"/>
        <w:left w:val="none" w:sz="0" w:space="0" w:color="auto"/>
        <w:bottom w:val="none" w:sz="0" w:space="0" w:color="auto"/>
        <w:right w:val="none" w:sz="0" w:space="0" w:color="auto"/>
      </w:divBdr>
    </w:div>
    <w:div w:id="1043211083">
      <w:bodyDiv w:val="1"/>
      <w:marLeft w:val="0"/>
      <w:marRight w:val="0"/>
      <w:marTop w:val="0"/>
      <w:marBottom w:val="0"/>
      <w:divBdr>
        <w:top w:val="none" w:sz="0" w:space="0" w:color="auto"/>
        <w:left w:val="none" w:sz="0" w:space="0" w:color="auto"/>
        <w:bottom w:val="none" w:sz="0" w:space="0" w:color="auto"/>
        <w:right w:val="none" w:sz="0" w:space="0" w:color="auto"/>
      </w:divBdr>
    </w:div>
    <w:div w:id="1322001487">
      <w:bodyDiv w:val="1"/>
      <w:marLeft w:val="0"/>
      <w:marRight w:val="0"/>
      <w:marTop w:val="0"/>
      <w:marBottom w:val="0"/>
      <w:divBdr>
        <w:top w:val="none" w:sz="0" w:space="0" w:color="auto"/>
        <w:left w:val="none" w:sz="0" w:space="0" w:color="auto"/>
        <w:bottom w:val="none" w:sz="0" w:space="0" w:color="auto"/>
        <w:right w:val="none" w:sz="0" w:space="0" w:color="auto"/>
      </w:divBdr>
    </w:div>
    <w:div w:id="1451048102">
      <w:bodyDiv w:val="1"/>
      <w:marLeft w:val="0"/>
      <w:marRight w:val="0"/>
      <w:marTop w:val="0"/>
      <w:marBottom w:val="0"/>
      <w:divBdr>
        <w:top w:val="none" w:sz="0" w:space="0" w:color="auto"/>
        <w:left w:val="none" w:sz="0" w:space="0" w:color="auto"/>
        <w:bottom w:val="none" w:sz="0" w:space="0" w:color="auto"/>
        <w:right w:val="none" w:sz="0" w:space="0" w:color="auto"/>
      </w:divBdr>
    </w:div>
    <w:div w:id="1662004129">
      <w:bodyDiv w:val="1"/>
      <w:marLeft w:val="0"/>
      <w:marRight w:val="0"/>
      <w:marTop w:val="0"/>
      <w:marBottom w:val="0"/>
      <w:divBdr>
        <w:top w:val="none" w:sz="0" w:space="0" w:color="auto"/>
        <w:left w:val="none" w:sz="0" w:space="0" w:color="auto"/>
        <w:bottom w:val="none" w:sz="0" w:space="0" w:color="auto"/>
        <w:right w:val="none" w:sz="0" w:space="0" w:color="auto"/>
      </w:divBdr>
    </w:div>
    <w:div w:id="1869101108">
      <w:bodyDiv w:val="1"/>
      <w:marLeft w:val="0"/>
      <w:marRight w:val="0"/>
      <w:marTop w:val="0"/>
      <w:marBottom w:val="0"/>
      <w:divBdr>
        <w:top w:val="none" w:sz="0" w:space="0" w:color="auto"/>
        <w:left w:val="none" w:sz="0" w:space="0" w:color="auto"/>
        <w:bottom w:val="none" w:sz="0" w:space="0" w:color="auto"/>
        <w:right w:val="none" w:sz="0" w:space="0" w:color="auto"/>
      </w:divBdr>
    </w:div>
    <w:div w:id="1881819014">
      <w:bodyDiv w:val="1"/>
      <w:marLeft w:val="0"/>
      <w:marRight w:val="0"/>
      <w:marTop w:val="0"/>
      <w:marBottom w:val="0"/>
      <w:divBdr>
        <w:top w:val="none" w:sz="0" w:space="0" w:color="auto"/>
        <w:left w:val="none" w:sz="0" w:space="0" w:color="auto"/>
        <w:bottom w:val="none" w:sz="0" w:space="0" w:color="auto"/>
        <w:right w:val="none" w:sz="0" w:space="0" w:color="auto"/>
      </w:divBdr>
      <w:divsChild>
        <w:div w:id="2040163629">
          <w:marLeft w:val="446"/>
          <w:marRight w:val="0"/>
          <w:marTop w:val="0"/>
          <w:marBottom w:val="0"/>
          <w:divBdr>
            <w:top w:val="none" w:sz="0" w:space="0" w:color="auto"/>
            <w:left w:val="none" w:sz="0" w:space="0" w:color="auto"/>
            <w:bottom w:val="none" w:sz="0" w:space="0" w:color="auto"/>
            <w:right w:val="none" w:sz="0" w:space="0" w:color="auto"/>
          </w:divBdr>
        </w:div>
        <w:div w:id="1670521162">
          <w:marLeft w:val="446"/>
          <w:marRight w:val="0"/>
          <w:marTop w:val="0"/>
          <w:marBottom w:val="0"/>
          <w:divBdr>
            <w:top w:val="none" w:sz="0" w:space="0" w:color="auto"/>
            <w:left w:val="none" w:sz="0" w:space="0" w:color="auto"/>
            <w:bottom w:val="none" w:sz="0" w:space="0" w:color="auto"/>
            <w:right w:val="none" w:sz="0" w:space="0" w:color="auto"/>
          </w:divBdr>
        </w:div>
        <w:div w:id="378941096">
          <w:marLeft w:val="446"/>
          <w:marRight w:val="0"/>
          <w:marTop w:val="0"/>
          <w:marBottom w:val="0"/>
          <w:divBdr>
            <w:top w:val="none" w:sz="0" w:space="0" w:color="auto"/>
            <w:left w:val="none" w:sz="0" w:space="0" w:color="auto"/>
            <w:bottom w:val="none" w:sz="0" w:space="0" w:color="auto"/>
            <w:right w:val="none" w:sz="0" w:space="0" w:color="auto"/>
          </w:divBdr>
        </w:div>
        <w:div w:id="2015066643">
          <w:marLeft w:val="446"/>
          <w:marRight w:val="0"/>
          <w:marTop w:val="0"/>
          <w:marBottom w:val="0"/>
          <w:divBdr>
            <w:top w:val="none" w:sz="0" w:space="0" w:color="auto"/>
            <w:left w:val="none" w:sz="0" w:space="0" w:color="auto"/>
            <w:bottom w:val="none" w:sz="0" w:space="0" w:color="auto"/>
            <w:right w:val="none" w:sz="0" w:space="0" w:color="auto"/>
          </w:divBdr>
        </w:div>
        <w:div w:id="1434591547">
          <w:marLeft w:val="446"/>
          <w:marRight w:val="0"/>
          <w:marTop w:val="0"/>
          <w:marBottom w:val="0"/>
          <w:divBdr>
            <w:top w:val="none" w:sz="0" w:space="0" w:color="auto"/>
            <w:left w:val="none" w:sz="0" w:space="0" w:color="auto"/>
            <w:bottom w:val="none" w:sz="0" w:space="0" w:color="auto"/>
            <w:right w:val="none" w:sz="0" w:space="0" w:color="auto"/>
          </w:divBdr>
        </w:div>
        <w:div w:id="1485973782">
          <w:marLeft w:val="446"/>
          <w:marRight w:val="0"/>
          <w:marTop w:val="0"/>
          <w:marBottom w:val="0"/>
          <w:divBdr>
            <w:top w:val="none" w:sz="0" w:space="0" w:color="auto"/>
            <w:left w:val="none" w:sz="0" w:space="0" w:color="auto"/>
            <w:bottom w:val="none" w:sz="0" w:space="0" w:color="auto"/>
            <w:right w:val="none" w:sz="0" w:space="0" w:color="auto"/>
          </w:divBdr>
        </w:div>
        <w:div w:id="627780448">
          <w:marLeft w:val="446"/>
          <w:marRight w:val="0"/>
          <w:marTop w:val="0"/>
          <w:marBottom w:val="0"/>
          <w:divBdr>
            <w:top w:val="none" w:sz="0" w:space="0" w:color="auto"/>
            <w:left w:val="none" w:sz="0" w:space="0" w:color="auto"/>
            <w:bottom w:val="none" w:sz="0" w:space="0" w:color="auto"/>
            <w:right w:val="none" w:sz="0" w:space="0" w:color="auto"/>
          </w:divBdr>
        </w:div>
        <w:div w:id="2129355170">
          <w:marLeft w:val="446"/>
          <w:marRight w:val="0"/>
          <w:marTop w:val="0"/>
          <w:marBottom w:val="0"/>
          <w:divBdr>
            <w:top w:val="none" w:sz="0" w:space="0" w:color="auto"/>
            <w:left w:val="none" w:sz="0" w:space="0" w:color="auto"/>
            <w:bottom w:val="none" w:sz="0" w:space="0" w:color="auto"/>
            <w:right w:val="none" w:sz="0" w:space="0" w:color="auto"/>
          </w:divBdr>
        </w:div>
        <w:div w:id="2026053554">
          <w:marLeft w:val="446"/>
          <w:marRight w:val="0"/>
          <w:marTop w:val="0"/>
          <w:marBottom w:val="0"/>
          <w:divBdr>
            <w:top w:val="none" w:sz="0" w:space="0" w:color="auto"/>
            <w:left w:val="none" w:sz="0" w:space="0" w:color="auto"/>
            <w:bottom w:val="none" w:sz="0" w:space="0" w:color="auto"/>
            <w:right w:val="none" w:sz="0" w:space="0" w:color="auto"/>
          </w:divBdr>
        </w:div>
      </w:divsChild>
    </w:div>
    <w:div w:id="1964002127">
      <w:bodyDiv w:val="1"/>
      <w:marLeft w:val="0"/>
      <w:marRight w:val="0"/>
      <w:marTop w:val="0"/>
      <w:marBottom w:val="0"/>
      <w:divBdr>
        <w:top w:val="none" w:sz="0" w:space="0" w:color="auto"/>
        <w:left w:val="none" w:sz="0" w:space="0" w:color="auto"/>
        <w:bottom w:val="none" w:sz="0" w:space="0" w:color="auto"/>
        <w:right w:val="none" w:sz="0" w:space="0" w:color="auto"/>
      </w:divBdr>
    </w:div>
    <w:div w:id="20419362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diagramLayout" Target="diagrams/layout1.xml"/><Relationship Id="rId26" Type="http://schemas.openxmlformats.org/officeDocument/2006/relationships/chart" Target="charts/chart4.xml"/><Relationship Id="rId39" Type="http://schemas.openxmlformats.org/officeDocument/2006/relationships/chart" Target="charts/chart15.xml"/><Relationship Id="rId21" Type="http://schemas.microsoft.com/office/2007/relationships/diagramDrawing" Target="diagrams/drawing1.xml"/><Relationship Id="rId34" Type="http://schemas.openxmlformats.org/officeDocument/2006/relationships/chart" Target="charts/chart12.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diagramColors" Target="diagrams/colors1.xml"/><Relationship Id="rId29" Type="http://schemas.openxmlformats.org/officeDocument/2006/relationships/chart" Target="charts/chart7.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chart" Target="charts/chart2.xml"/><Relationship Id="rId32" Type="http://schemas.openxmlformats.org/officeDocument/2006/relationships/chart" Target="charts/chart10.xml"/><Relationship Id="rId37" Type="http://schemas.openxmlformats.org/officeDocument/2006/relationships/chart" Target="charts/chart14.xml"/><Relationship Id="rId40"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4.png"/><Relationship Id="rId23" Type="http://schemas.openxmlformats.org/officeDocument/2006/relationships/chart" Target="charts/chart1.xml"/><Relationship Id="rId28" Type="http://schemas.openxmlformats.org/officeDocument/2006/relationships/chart" Target="charts/chart6.xml"/><Relationship Id="rId36" Type="http://schemas.openxmlformats.org/officeDocument/2006/relationships/image" Target="media/image7.png"/><Relationship Id="rId10" Type="http://schemas.openxmlformats.org/officeDocument/2006/relationships/endnotes" Target="endnotes.xml"/><Relationship Id="rId19" Type="http://schemas.openxmlformats.org/officeDocument/2006/relationships/diagramQuickStyle" Target="diagrams/quickStyle1.xml"/><Relationship Id="rId31" Type="http://schemas.openxmlformats.org/officeDocument/2006/relationships/chart" Target="charts/chart9.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3.png"/><Relationship Id="rId22" Type="http://schemas.openxmlformats.org/officeDocument/2006/relationships/image" Target="media/image6.png"/><Relationship Id="rId27" Type="http://schemas.openxmlformats.org/officeDocument/2006/relationships/chart" Target="charts/chart5.xml"/><Relationship Id="rId30" Type="http://schemas.openxmlformats.org/officeDocument/2006/relationships/chart" Target="charts/chart8.xml"/><Relationship Id="rId35" Type="http://schemas.openxmlformats.org/officeDocument/2006/relationships/chart" Target="charts/chart13.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diagramData" Target="diagrams/data1.xml"/><Relationship Id="rId25" Type="http://schemas.openxmlformats.org/officeDocument/2006/relationships/chart" Target="charts/chart3.xml"/><Relationship Id="rId33" Type="http://schemas.openxmlformats.org/officeDocument/2006/relationships/chart" Target="charts/chart11.xml"/><Relationship Id="rId38" Type="http://schemas.openxmlformats.org/officeDocument/2006/relationships/image" Target="media/image8.png"/></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5.xlsx"/></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Users\ysantosm\Desktop\Datos%20para%20Informe%201.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package" Target="../embeddings/Microsoft_Excel_Worksheet13.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r>
              <a:rPr lang="en-US" sz="1200"/>
              <a:t>CUMPLIMIENTO POA GESTIÓN SOCIAL</a:t>
            </a:r>
            <a:r>
              <a:rPr lang="en-US" sz="1200" baseline="0"/>
              <a:t> MARZO</a:t>
            </a:r>
            <a:endParaRPr lang="en-US" sz="1200"/>
          </a:p>
        </c:rich>
      </c:tx>
      <c:layout>
        <c:manualLayout>
          <c:xMode val="edge"/>
          <c:yMode val="edge"/>
          <c:x val="0.17817849805980371"/>
          <c:y val="2.9806259314456036E-2"/>
        </c:manualLayout>
      </c:layout>
      <c:overlay val="0"/>
      <c:spPr>
        <a:solidFill>
          <a:srgbClr val="002060"/>
        </a:solid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017109287595129"/>
          <c:y val="0.2653240740740741"/>
          <c:w val="0.83803512203560104"/>
          <c:h val="0.63587160979877511"/>
        </c:manualLayout>
      </c:layout>
      <c:barChart>
        <c:barDir val="col"/>
        <c:grouping val="clustered"/>
        <c:varyColors val="0"/>
        <c:ser>
          <c:idx val="0"/>
          <c:order val="0"/>
          <c:tx>
            <c:strRef>
              <c:f>'POAS 2020 a 2022'!$D$158</c:f>
              <c:strCache>
                <c:ptCount val="1"/>
                <c:pt idx="0">
                  <c:v>CUMPLIMIENTO POA GESTIÓN SOCIAL T1</c:v>
                </c:pt>
              </c:strCache>
            </c:strRef>
          </c:tx>
          <c:spPr>
            <a:pattFill prst="ltUpDiag">
              <a:fgClr>
                <a:schemeClr val="accent1"/>
              </a:fgClr>
              <a:bgClr>
                <a:schemeClr val="lt1"/>
              </a:bgClr>
            </a:pattFill>
            <a:ln>
              <a:noFill/>
            </a:ln>
            <a:effectLst/>
          </c:spPr>
          <c:invertIfNegative val="0"/>
          <c:dLbls>
            <c:dLbl>
              <c:idx val="0"/>
              <c:layout>
                <c:manualLayout>
                  <c:x val="-9.8682559331621385E-4"/>
                  <c:y val="0.12434383202099739"/>
                </c:manualLayout>
              </c:layout>
              <c:tx>
                <c:rich>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fld id="{8A3B3C5C-C091-4C16-9EC4-3CF20580FB0C}" type="VALUE">
                      <a:rPr lang="en-US" sz="1100">
                        <a:solidFill>
                          <a:sysClr val="window" lastClr="FFFFFF"/>
                        </a:solidFill>
                        <a:latin typeface="+mn-lt"/>
                        <a:ea typeface="+mn-ea"/>
                        <a:cs typeface="+mn-cs"/>
                      </a:rPr>
                      <a:pPr>
                        <a:defRPr>
                          <a:solidFill>
                            <a:sysClr val="window" lastClr="FFFFFF"/>
                          </a:solidFill>
                        </a:defRPr>
                      </a:pPr>
                      <a:t>[VALOR]</a:t>
                    </a:fld>
                    <a:endParaRPr lang="es-DO"/>
                  </a:p>
                </c:rich>
              </c:tx>
              <c:spPr>
                <a:solidFill>
                  <a:srgbClr val="5B9BD5"/>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3782718003037303"/>
                      <c:h val="0.11548556430446194"/>
                    </c:manualLayout>
                  </c15:layout>
                  <c15:dlblFieldTable/>
                  <c15:showDataLabelsRange val="0"/>
                </c:ext>
                <c:ext xmlns:c16="http://schemas.microsoft.com/office/drawing/2014/chart" uri="{C3380CC4-5D6E-409C-BE32-E72D297353CC}">
                  <c16:uniqueId val="{00000000-A47B-4D4F-A4B9-4C71AD9336C5}"/>
                </c:ext>
              </c:extLst>
            </c:dLbl>
            <c:dLbl>
              <c:idx val="1"/>
              <c:layout>
                <c:manualLayout>
                  <c:x val="-1.6793755624154634E-4"/>
                  <c:y val="0.12897337327783523"/>
                </c:manualLayout>
              </c:layout>
              <c:tx>
                <c:rich>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fld id="{08DFFC6A-8CE7-4B16-95DB-56E044C4062C}" type="VALUE">
                      <a:rPr lang="en-US" sz="1100">
                        <a:solidFill>
                          <a:sysClr val="window" lastClr="FFFFFF"/>
                        </a:solidFill>
                        <a:latin typeface="+mn-lt"/>
                        <a:ea typeface="+mn-ea"/>
                        <a:cs typeface="+mn-cs"/>
                      </a:rPr>
                      <a:pPr>
                        <a:defRPr>
                          <a:solidFill>
                            <a:sysClr val="window" lastClr="FFFFFF"/>
                          </a:solidFill>
                        </a:defRPr>
                      </a:pPr>
                      <a:t>[VALOR]</a:t>
                    </a:fld>
                    <a:endParaRPr lang="es-DO"/>
                  </a:p>
                </c:rich>
              </c:tx>
              <c:spPr>
                <a:solidFill>
                  <a:srgbClr val="5B9BD5"/>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3782718003037303"/>
                      <c:h val="0.11548556430446194"/>
                    </c:manualLayout>
                  </c15:layout>
                  <c15:dlblFieldTable/>
                  <c15:showDataLabelsRange val="0"/>
                </c:ext>
                <c:ext xmlns:c16="http://schemas.microsoft.com/office/drawing/2014/chart" uri="{C3380CC4-5D6E-409C-BE32-E72D297353CC}">
                  <c16:uniqueId val="{00000001-A47B-4D4F-A4B9-4C71AD9336C5}"/>
                </c:ext>
              </c:extLst>
            </c:dLbl>
            <c:dLbl>
              <c:idx val="2"/>
              <c:layout>
                <c:manualLayout>
                  <c:x val="9.8180596145092929E-3"/>
                  <c:y val="0.12434383202099733"/>
                </c:manualLayout>
              </c:layout>
              <c:tx>
                <c:rich>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r>
                      <a:rPr lang="en-US" sz="1100">
                        <a:solidFill>
                          <a:sysClr val="window" lastClr="FFFFFF"/>
                        </a:solidFill>
                        <a:latin typeface="+mn-lt"/>
                        <a:ea typeface="+mn-ea"/>
                        <a:cs typeface="+mn-cs"/>
                      </a:rPr>
                      <a:t>98.92%</a:t>
                    </a:r>
                    <a:endParaRPr lang="en-US" sz="1100"/>
                  </a:p>
                </c:rich>
              </c:tx>
              <c:spPr>
                <a:solidFill>
                  <a:srgbClr val="5B9BD5"/>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3782718003037303"/>
                      <c:h val="0.11548556430446194"/>
                    </c:manualLayout>
                  </c15:layout>
                  <c15:showDataLabelsRange val="0"/>
                </c:ext>
                <c:ext xmlns:c16="http://schemas.microsoft.com/office/drawing/2014/chart" uri="{C3380CC4-5D6E-409C-BE32-E72D297353CC}">
                  <c16:uniqueId val="{00000002-A47B-4D4F-A4B9-4C71AD9336C5}"/>
                </c:ext>
              </c:extLst>
            </c:dLbl>
            <c:spPr>
              <a:solidFill>
                <a:srgbClr val="5B9BD5"/>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 lastClr="FFFFFF"/>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2022'!$C$159:$C$161</c:f>
              <c:strCache>
                <c:ptCount val="3"/>
                <c:pt idx="0">
                  <c:v>ENERO</c:v>
                </c:pt>
                <c:pt idx="1">
                  <c:v>FEBRERO</c:v>
                </c:pt>
                <c:pt idx="2">
                  <c:v>MARZO</c:v>
                </c:pt>
              </c:strCache>
            </c:strRef>
          </c:cat>
          <c:val>
            <c:numRef>
              <c:f>'POAS 2020 a 2022'!$D$159:$D$161</c:f>
              <c:numCache>
                <c:formatCode>0.00%</c:formatCode>
                <c:ptCount val="3"/>
                <c:pt idx="0">
                  <c:v>0.96679999999999999</c:v>
                </c:pt>
                <c:pt idx="1">
                  <c:v>0.98324999999999996</c:v>
                </c:pt>
                <c:pt idx="2">
                  <c:v>0.97502500000000003</c:v>
                </c:pt>
              </c:numCache>
            </c:numRef>
          </c:val>
          <c:extLst>
            <c:ext xmlns:c16="http://schemas.microsoft.com/office/drawing/2014/chart" uri="{C3380CC4-5D6E-409C-BE32-E72D297353CC}">
              <c16:uniqueId val="{00000003-A47B-4D4F-A4B9-4C71AD9336C5}"/>
            </c:ext>
          </c:extLst>
        </c:ser>
        <c:dLbls>
          <c:dLblPos val="outEnd"/>
          <c:showLegendKey val="0"/>
          <c:showVal val="1"/>
          <c:showCatName val="0"/>
          <c:showSerName val="0"/>
          <c:showPercent val="0"/>
          <c:showBubbleSize val="0"/>
        </c:dLbls>
        <c:gapWidth val="269"/>
        <c:overlap val="-20"/>
        <c:axId val="1633876560"/>
        <c:axId val="1633878224"/>
      </c:barChart>
      <c:catAx>
        <c:axId val="1633876560"/>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1000" b="0" i="0" u="none" strike="noStrike" kern="1200" cap="all" spc="150" normalizeH="0" baseline="0">
                <a:solidFill>
                  <a:schemeClr val="lt1"/>
                </a:solidFill>
                <a:latin typeface="+mn-lt"/>
                <a:ea typeface="+mn-ea"/>
                <a:cs typeface="+mn-cs"/>
              </a:defRPr>
            </a:pPr>
            <a:endParaRPr lang="es-DO"/>
          </a:p>
        </c:txPr>
        <c:crossAx val="1633878224"/>
        <c:crosses val="autoZero"/>
        <c:auto val="1"/>
        <c:lblAlgn val="ctr"/>
        <c:lblOffset val="100"/>
        <c:noMultiLvlLbl val="0"/>
      </c:catAx>
      <c:valAx>
        <c:axId val="1633878224"/>
        <c:scaling>
          <c:orientation val="minMax"/>
          <c:max val="1"/>
          <c:min val="0.2"/>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lt1"/>
                </a:solidFill>
                <a:latin typeface="+mn-lt"/>
                <a:ea typeface="+mn-ea"/>
                <a:cs typeface="+mn-cs"/>
              </a:defRPr>
            </a:pPr>
            <a:endParaRPr lang="es-DO"/>
          </a:p>
        </c:txPr>
        <c:crossAx val="1633876560"/>
        <c:crosses val="autoZero"/>
        <c:crossBetween val="between"/>
      </c:valAx>
      <c:spPr>
        <a:solidFill>
          <a:srgbClr val="002060"/>
        </a:solid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solidFill>
        <a:sysClr val="windowText" lastClr="000000"/>
      </a:solidFill>
      <a:round/>
    </a:ln>
    <a:effectLst/>
  </c:spPr>
  <c:txPr>
    <a:bodyPr/>
    <a:lstStyle/>
    <a:p>
      <a:pPr>
        <a:defRPr/>
      </a:pPr>
      <a:endParaRPr lang="es-DO"/>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r>
              <a:rPr lang="en-US" sz="1300"/>
              <a:t>CUMPLIMIENTO POA SERVICIOS GENERALES</a:t>
            </a:r>
            <a:r>
              <a:rPr lang="en-US" sz="1300" baseline="0"/>
              <a:t> MARZO</a:t>
            </a:r>
            <a:endParaRPr lang="en-US" sz="1300"/>
          </a:p>
        </c:rich>
      </c:tx>
      <c:layout>
        <c:manualLayout>
          <c:xMode val="edge"/>
          <c:yMode val="edge"/>
          <c:x val="0.16895043095143286"/>
          <c:y val="3.3613445378151259E-2"/>
        </c:manualLayout>
      </c:layout>
      <c:overlay val="0"/>
      <c:spPr>
        <a:no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9.877431366602217E-2"/>
          <c:y val="0.23096773028241835"/>
          <c:w val="0.87983791221030627"/>
          <c:h val="0.62659365503206799"/>
        </c:manualLayout>
      </c:layout>
      <c:barChart>
        <c:barDir val="col"/>
        <c:grouping val="clustered"/>
        <c:varyColors val="0"/>
        <c:ser>
          <c:idx val="0"/>
          <c:order val="0"/>
          <c:tx>
            <c:strRef>
              <c:f>'POAS 2020 a 2022'!$G$172</c:f>
              <c:strCache>
                <c:ptCount val="1"/>
                <c:pt idx="0">
                  <c:v>CUMPLIMIENTO POA DE LA DSG T1</c:v>
                </c:pt>
              </c:strCache>
            </c:strRef>
          </c:tx>
          <c:spPr>
            <a:pattFill prst="ltUpDiag">
              <a:fgClr>
                <a:schemeClr val="accent1"/>
              </a:fgClr>
              <a:bgClr>
                <a:schemeClr val="lt1"/>
              </a:bgClr>
            </a:pattFill>
            <a:ln>
              <a:noFill/>
            </a:ln>
            <a:effectLst/>
          </c:spPr>
          <c:invertIfNegative val="0"/>
          <c:dLbls>
            <c:dLbl>
              <c:idx val="0"/>
              <c:layout>
                <c:manualLayout>
                  <c:x val="1.5338367064306536E-3"/>
                  <c:y val="6.1796535433070864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fld id="{77AB35D0-1DD1-41C4-B790-90162BA03831}" type="VALUE">
                      <a:rPr lang="en-US" sz="1000" b="1"/>
                      <a:pPr>
                        <a:defRPr/>
                      </a:pPr>
                      <a:t>[VALOR]</a:t>
                    </a:fld>
                    <a:endParaRPr lang="es-DO"/>
                  </a:p>
                </c:rich>
              </c:tx>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941635257678099"/>
                      <c:h val="0.12493073782443861"/>
                    </c:manualLayout>
                  </c15:layout>
                  <c15:dlblFieldTable/>
                  <c15:showDataLabelsRange val="0"/>
                </c:ext>
                <c:ext xmlns:c16="http://schemas.microsoft.com/office/drawing/2014/chart" uri="{C3380CC4-5D6E-409C-BE32-E72D297353CC}">
                  <c16:uniqueId val="{00000000-C4C1-4326-B104-43F9EE216F1C}"/>
                </c:ext>
              </c:extLst>
            </c:dLbl>
            <c:dLbl>
              <c:idx val="1"/>
              <c:layout>
                <c:manualLayout>
                  <c:x val="-2.7219835779899205E-3"/>
                  <c:y val="0.12268536745406824"/>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941635257678099"/>
                      <c:h val="0.11567147856517936"/>
                    </c:manualLayout>
                  </c15:layout>
                </c:ext>
                <c:ext xmlns:c16="http://schemas.microsoft.com/office/drawing/2014/chart" uri="{C3380CC4-5D6E-409C-BE32-E72D297353CC}">
                  <c16:uniqueId val="{00000001-C4C1-4326-B104-43F9EE216F1C}"/>
                </c:ext>
              </c:extLst>
            </c:dLbl>
            <c:dLbl>
              <c:idx val="2"/>
              <c:layout>
                <c:manualLayout>
                  <c:x val="-2.0432911418170989E-3"/>
                  <c:y val="0.11111129337999417"/>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fld id="{CA265E53-3145-48F2-B1F5-E9712260DFF0}" type="VALUE">
                      <a:rPr lang="en-US" sz="1100" b="1">
                        <a:solidFill>
                          <a:schemeClr val="lt1"/>
                        </a:solidFill>
                        <a:latin typeface="+mn-lt"/>
                        <a:ea typeface="+mn-ea"/>
                        <a:cs typeface="+mn-cs"/>
                      </a:rPr>
                      <a:pPr>
                        <a:defRPr/>
                      </a:pPr>
                      <a:t>[VALOR]</a:t>
                    </a:fld>
                    <a:endParaRPr lang="es-DO"/>
                  </a:p>
                </c:rich>
              </c:tx>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941635257678099"/>
                      <c:h val="0.11567147856517936"/>
                    </c:manualLayout>
                  </c15:layout>
                  <c15:dlblFieldTable/>
                  <c15:showDataLabelsRange val="0"/>
                </c:ext>
                <c:ext xmlns:c16="http://schemas.microsoft.com/office/drawing/2014/chart" uri="{C3380CC4-5D6E-409C-BE32-E72D297353CC}">
                  <c16:uniqueId val="{00000002-C4C1-4326-B104-43F9EE216F1C}"/>
                </c:ext>
              </c:extLst>
            </c:dLbl>
            <c:spPr>
              <a:solidFill>
                <a:srgbClr val="4F81BD">
                  <a:alpha val="70000"/>
                </a:srgb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2022'!$F$173:$F$175</c:f>
              <c:strCache>
                <c:ptCount val="3"/>
                <c:pt idx="0">
                  <c:v>Servicios Generales</c:v>
                </c:pt>
                <c:pt idx="1">
                  <c:v>Gestión y Control Administrativo</c:v>
                </c:pt>
                <c:pt idx="2">
                  <c:v>Dirección Servicios Generales</c:v>
                </c:pt>
              </c:strCache>
            </c:strRef>
          </c:cat>
          <c:val>
            <c:numRef>
              <c:f>'POAS 2020 a 2022'!$G$173:$G$175</c:f>
              <c:numCache>
                <c:formatCode>0.00%</c:formatCode>
                <c:ptCount val="3"/>
                <c:pt idx="0">
                  <c:v>0.95140000000000002</c:v>
                </c:pt>
                <c:pt idx="1">
                  <c:v>1</c:v>
                </c:pt>
                <c:pt idx="2">
                  <c:v>0.97570000000000001</c:v>
                </c:pt>
              </c:numCache>
            </c:numRef>
          </c:val>
          <c:extLst>
            <c:ext xmlns:c16="http://schemas.microsoft.com/office/drawing/2014/chart" uri="{C3380CC4-5D6E-409C-BE32-E72D297353CC}">
              <c16:uniqueId val="{00000003-C4C1-4326-B104-43F9EE216F1C}"/>
            </c:ext>
          </c:extLst>
        </c:ser>
        <c:dLbls>
          <c:dLblPos val="outEnd"/>
          <c:showLegendKey val="0"/>
          <c:showVal val="1"/>
          <c:showCatName val="0"/>
          <c:showSerName val="0"/>
          <c:showPercent val="0"/>
          <c:showBubbleSize val="0"/>
        </c:dLbls>
        <c:gapWidth val="269"/>
        <c:overlap val="-20"/>
        <c:axId val="1863481616"/>
        <c:axId val="1863473296"/>
      </c:barChart>
      <c:catAx>
        <c:axId val="1863481616"/>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950" b="0" i="0" u="none" strike="noStrike" kern="1200" cap="all" spc="150" normalizeH="0" baseline="0">
                <a:solidFill>
                  <a:schemeClr val="lt1"/>
                </a:solidFill>
                <a:latin typeface="+mn-lt"/>
                <a:ea typeface="+mn-ea"/>
                <a:cs typeface="+mn-cs"/>
              </a:defRPr>
            </a:pPr>
            <a:endParaRPr lang="es-DO"/>
          </a:p>
        </c:txPr>
        <c:crossAx val="1863473296"/>
        <c:crosses val="autoZero"/>
        <c:auto val="1"/>
        <c:lblAlgn val="ctr"/>
        <c:lblOffset val="100"/>
        <c:noMultiLvlLbl val="0"/>
      </c:catAx>
      <c:valAx>
        <c:axId val="1863473296"/>
        <c:scaling>
          <c:orientation val="minMax"/>
          <c:max val="1"/>
          <c:min val="0.2"/>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lt1"/>
                </a:solidFill>
                <a:latin typeface="+mn-lt"/>
                <a:ea typeface="+mn-ea"/>
                <a:cs typeface="+mn-cs"/>
              </a:defRPr>
            </a:pPr>
            <a:endParaRPr lang="es-DO"/>
          </a:p>
        </c:txPr>
        <c:crossAx val="1863481616"/>
        <c:crosses val="autoZero"/>
        <c:crossBetween val="between"/>
        <c:majorUnit val="0.2"/>
        <c:minorUnit val="5.000000000000001E-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noFill/>
      <a:round/>
    </a:ln>
    <a:effectLst/>
  </c:spPr>
  <c:txPr>
    <a:bodyPr/>
    <a:lstStyle/>
    <a:p>
      <a:pPr>
        <a:defRPr/>
      </a:pPr>
      <a:endParaRPr lang="es-DO"/>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r>
              <a:rPr lang="en-US" sz="1200"/>
              <a:t>CUMPLIMIENTO POA compra de energí</a:t>
            </a:r>
            <a:r>
              <a:rPr lang="en-US" sz="1200" baseline="0"/>
              <a:t>a y regulación </a:t>
            </a:r>
            <a:r>
              <a:rPr lang="en-US" sz="1200"/>
              <a:t>Marzo</a:t>
            </a:r>
          </a:p>
        </c:rich>
      </c:tx>
      <c:layout>
        <c:manualLayout>
          <c:xMode val="edge"/>
          <c:yMode val="edge"/>
          <c:x val="0.16037108346279649"/>
          <c:y val="2.1456842609502709E-2"/>
        </c:manualLayout>
      </c:layout>
      <c:overlay val="0"/>
      <c:spPr>
        <a:noFill/>
        <a:ln>
          <a:noFill/>
        </a:ln>
        <a:effectLst/>
      </c:spPr>
      <c:txPr>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121777057279605"/>
          <c:y val="0.24313323952376675"/>
          <c:w val="0.87182144511347848"/>
          <c:h val="0.5552783848786963"/>
        </c:manualLayout>
      </c:layout>
      <c:barChart>
        <c:barDir val="col"/>
        <c:grouping val="clustered"/>
        <c:varyColors val="0"/>
        <c:ser>
          <c:idx val="0"/>
          <c:order val="0"/>
          <c:tx>
            <c:strRef>
              <c:f>'POAS 2020 a 2022'!$G$130</c:f>
              <c:strCache>
                <c:ptCount val="1"/>
                <c:pt idx="0">
                  <c:v>CUMPLIMIENTO POA DCER T1</c:v>
                </c:pt>
              </c:strCache>
            </c:strRef>
          </c:tx>
          <c:spPr>
            <a:pattFill prst="ltUpDiag">
              <a:fgClr>
                <a:schemeClr val="accent1"/>
              </a:fgClr>
              <a:bgClr>
                <a:schemeClr val="lt1"/>
              </a:bgClr>
            </a:pattFill>
            <a:ln>
              <a:noFill/>
            </a:ln>
            <a:effectLst/>
          </c:spPr>
          <c:invertIfNegative val="0"/>
          <c:dLbls>
            <c:dLbl>
              <c:idx val="0"/>
              <c:layout>
                <c:manualLayout>
                  <c:x val="6.1135128051748944E-3"/>
                  <c:y val="0.11690122726754018"/>
                </c:manualLayout>
              </c:layout>
              <c:tx>
                <c:rich>
                  <a:bodyPr rot="0" spcFirstLastPara="1" vertOverflow="ellipsis" vert="horz" wrap="square" lIns="38100" tIns="19050" rIns="38100" bIns="19050" anchor="ctr" anchorCtr="0">
                    <a:noAutofit/>
                  </a:bodyPr>
                  <a:lstStyle/>
                  <a:p>
                    <a:pPr algn="ctr">
                      <a:defRPr sz="1200" b="0" i="0" u="none" strike="noStrike" kern="1200" baseline="0">
                        <a:solidFill>
                          <a:schemeClr val="lt1"/>
                        </a:solidFill>
                        <a:latin typeface="+mn-lt"/>
                        <a:ea typeface="+mn-ea"/>
                        <a:cs typeface="+mn-cs"/>
                      </a:defRPr>
                    </a:pPr>
                    <a:r>
                      <a:rPr lang="en-US" sz="1200"/>
                      <a:t>100.00%</a:t>
                    </a:r>
                  </a:p>
                </c:rich>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txPr>
                <a:bodyPr rot="0" spcFirstLastPara="1" vertOverflow="ellipsis" vert="horz" wrap="square" lIns="38100" tIns="19050" rIns="38100" bIns="19050" anchor="ctr" anchorCtr="0">
                  <a:noAutofit/>
                </a:bodyPr>
                <a:lstStyle/>
                <a:p>
                  <a:pPr algn="ctr">
                    <a:defRPr sz="12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221593790887172"/>
                      <c:h val="0.11951075285549781"/>
                    </c:manualLayout>
                  </c15:layout>
                  <c15:showDataLabelsRange val="0"/>
                </c:ext>
                <c:ext xmlns:c16="http://schemas.microsoft.com/office/drawing/2014/chart" uri="{C3380CC4-5D6E-409C-BE32-E72D297353CC}">
                  <c16:uniqueId val="{00000000-F3F2-4F24-9EF3-5B26D6E62111}"/>
                </c:ext>
              </c:extLst>
            </c:dLbl>
            <c:dLbl>
              <c:idx val="1"/>
              <c:layout>
                <c:manualLayout>
                  <c:x val="-6.4893268142454652E-4"/>
                  <c:y val="0.12789372672289481"/>
                </c:manualLayout>
              </c:layout>
              <c:tx>
                <c:rich>
                  <a:bodyPr rot="0" spcFirstLastPara="1" vertOverflow="ellipsis" vert="horz" wrap="square" lIns="38100" tIns="19050" rIns="38100" bIns="19050" anchor="ctr" anchorCtr="0">
                    <a:noAutofit/>
                  </a:bodyPr>
                  <a:lstStyle/>
                  <a:p>
                    <a:pPr algn="ctr">
                      <a:defRPr sz="1200" b="0" i="0" u="none" strike="noStrike" kern="1200" baseline="0">
                        <a:solidFill>
                          <a:schemeClr val="lt1"/>
                        </a:solidFill>
                        <a:latin typeface="+mn-lt"/>
                        <a:ea typeface="+mn-ea"/>
                        <a:cs typeface="+mn-cs"/>
                      </a:defRPr>
                    </a:pPr>
                    <a:r>
                      <a:rPr lang="en-US" sz="1200"/>
                      <a:t>100.00%</a:t>
                    </a:r>
                  </a:p>
                </c:rich>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txPr>
                <a:bodyPr rot="0" spcFirstLastPara="1" vertOverflow="ellipsis" vert="horz" wrap="square" lIns="38100" tIns="19050" rIns="38100" bIns="19050" anchor="ctr" anchorCtr="0">
                  <a:noAutofit/>
                </a:bodyPr>
                <a:lstStyle/>
                <a:p>
                  <a:pPr algn="ctr">
                    <a:defRPr sz="12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221593790887172"/>
                      <c:h val="0.11951075285549781"/>
                    </c:manualLayout>
                  </c15:layout>
                  <c15:showDataLabelsRange val="0"/>
                </c:ext>
                <c:ext xmlns:c16="http://schemas.microsoft.com/office/drawing/2014/chart" uri="{C3380CC4-5D6E-409C-BE32-E72D297353CC}">
                  <c16:uniqueId val="{00000001-F3F2-4F24-9EF3-5B26D6E62111}"/>
                </c:ext>
              </c:extLst>
            </c:dLbl>
            <c:dLbl>
              <c:idx val="2"/>
              <c:layout>
                <c:manualLayout>
                  <c:x val="-6.4910242578267423E-4"/>
                  <c:y val="0.13271150394738207"/>
                </c:manualLayout>
              </c:layout>
              <c:tx>
                <c:rich>
                  <a:bodyPr rot="0" spcFirstLastPara="1" vertOverflow="ellipsis" vert="horz" wrap="square" lIns="38100" tIns="19050" rIns="38100" bIns="19050" anchor="ctr" anchorCtr="0">
                    <a:noAutofit/>
                  </a:bodyPr>
                  <a:lstStyle/>
                  <a:p>
                    <a:pPr algn="ctr">
                      <a:defRPr sz="1200" b="0" i="0" u="none" strike="noStrike" kern="1200" baseline="0">
                        <a:solidFill>
                          <a:schemeClr val="lt1"/>
                        </a:solidFill>
                        <a:latin typeface="+mn-lt"/>
                        <a:ea typeface="+mn-ea"/>
                        <a:cs typeface="+mn-cs"/>
                      </a:defRPr>
                    </a:pPr>
                    <a:r>
                      <a:rPr lang="en-US" sz="1200"/>
                      <a:t>100.00%</a:t>
                    </a:r>
                  </a:p>
                </c:rich>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txPr>
                <a:bodyPr rot="0" spcFirstLastPara="1" vertOverflow="ellipsis" vert="horz" wrap="square" lIns="38100" tIns="19050" rIns="38100" bIns="19050" anchor="ctr" anchorCtr="0">
                  <a:noAutofit/>
                </a:bodyPr>
                <a:lstStyle/>
                <a:p>
                  <a:pPr algn="ctr">
                    <a:defRPr sz="12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221593790887172"/>
                      <c:h val="0.11951075285549781"/>
                    </c:manualLayout>
                  </c15:layout>
                  <c15:showDataLabelsRange val="0"/>
                </c:ext>
                <c:ext xmlns:c16="http://schemas.microsoft.com/office/drawing/2014/chart" uri="{C3380CC4-5D6E-409C-BE32-E72D297353CC}">
                  <c16:uniqueId val="{00000002-F3F2-4F24-9EF3-5B26D6E62111}"/>
                </c:ext>
              </c:extLst>
            </c:dLbl>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txPr>
              <a:bodyPr rot="0" spcFirstLastPara="1" vertOverflow="ellipsis" vert="horz" wrap="square" lIns="38100" tIns="19050" rIns="38100" bIns="19050" anchor="ctr" anchorCtr="0">
                <a:spAutoFit/>
              </a:bodyPr>
              <a:lstStyle/>
              <a:p>
                <a:pPr algn="ctr">
                  <a:defRPr sz="12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2022'!$F$131:$F$133</c:f>
              <c:strCache>
                <c:ptCount val="3"/>
                <c:pt idx="0">
                  <c:v>Compra de Energía</c:v>
                </c:pt>
                <c:pt idx="1">
                  <c:v>Regulación</c:v>
                </c:pt>
                <c:pt idx="2">
                  <c:v>Dirección de Compra de Energía</c:v>
                </c:pt>
              </c:strCache>
            </c:strRef>
          </c:cat>
          <c:val>
            <c:numRef>
              <c:f>'POAS 2020 a 2022'!$G$131:$G$133</c:f>
              <c:numCache>
                <c:formatCode>0%</c:formatCode>
                <c:ptCount val="3"/>
                <c:pt idx="0">
                  <c:v>1</c:v>
                </c:pt>
                <c:pt idx="1">
                  <c:v>1</c:v>
                </c:pt>
                <c:pt idx="2">
                  <c:v>1</c:v>
                </c:pt>
              </c:numCache>
            </c:numRef>
          </c:val>
          <c:extLst>
            <c:ext xmlns:c16="http://schemas.microsoft.com/office/drawing/2014/chart" uri="{C3380CC4-5D6E-409C-BE32-E72D297353CC}">
              <c16:uniqueId val="{00000003-F3F2-4F24-9EF3-5B26D6E62111}"/>
            </c:ext>
          </c:extLst>
        </c:ser>
        <c:dLbls>
          <c:dLblPos val="outEnd"/>
          <c:showLegendKey val="0"/>
          <c:showVal val="1"/>
          <c:showCatName val="0"/>
          <c:showSerName val="0"/>
          <c:showPercent val="0"/>
          <c:showBubbleSize val="0"/>
        </c:dLbls>
        <c:gapWidth val="269"/>
        <c:overlap val="-20"/>
        <c:axId val="1636904592"/>
        <c:axId val="1636845824"/>
      </c:barChart>
      <c:catAx>
        <c:axId val="1636904592"/>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1000" b="0" i="0" u="none" strike="noStrike" kern="1200" cap="all" spc="150" normalizeH="0" baseline="0">
                <a:solidFill>
                  <a:schemeClr val="lt1"/>
                </a:solidFill>
                <a:latin typeface="+mn-lt"/>
                <a:ea typeface="+mn-ea"/>
                <a:cs typeface="+mn-cs"/>
              </a:defRPr>
            </a:pPr>
            <a:endParaRPr lang="es-DO"/>
          </a:p>
        </c:txPr>
        <c:crossAx val="1636845824"/>
        <c:crosses val="autoZero"/>
        <c:auto val="1"/>
        <c:lblAlgn val="ctr"/>
        <c:lblOffset val="100"/>
        <c:noMultiLvlLbl val="0"/>
      </c:catAx>
      <c:valAx>
        <c:axId val="1636845824"/>
        <c:scaling>
          <c:orientation val="minMax"/>
          <c:max val="1"/>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lt1"/>
                </a:solidFill>
                <a:latin typeface="+mn-lt"/>
                <a:ea typeface="+mn-ea"/>
                <a:cs typeface="+mn-cs"/>
              </a:defRPr>
            </a:pPr>
            <a:endParaRPr lang="es-DO"/>
          </a:p>
        </c:txPr>
        <c:crossAx val="163690459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noFill/>
      <a:round/>
    </a:ln>
    <a:effectLst/>
  </c:spPr>
  <c:txPr>
    <a:bodyPr/>
    <a:lstStyle/>
    <a:p>
      <a:pPr>
        <a:defRPr/>
      </a:pPr>
      <a:endParaRPr lang="es-DO"/>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r>
              <a:rPr lang="en-US" sz="1050"/>
              <a:t>CUMPLIMIENTO POA PLANIFICACIÓN</a:t>
            </a:r>
            <a:r>
              <a:rPr lang="en-US" sz="1050" baseline="0"/>
              <a:t> Y CONTROL DE GESTIÓN</a:t>
            </a:r>
            <a:r>
              <a:rPr lang="en-US" sz="1050"/>
              <a:t> MARZO</a:t>
            </a:r>
          </a:p>
        </c:rich>
      </c:tx>
      <c:layout>
        <c:manualLayout>
          <c:xMode val="edge"/>
          <c:yMode val="edge"/>
          <c:x val="0.17098295935044847"/>
          <c:y val="3.961517968148718E-2"/>
        </c:manualLayout>
      </c:layout>
      <c:overlay val="0"/>
      <c:spPr>
        <a:no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370059298198084"/>
          <c:y val="0.26231233595800524"/>
          <c:w val="0.87169091023429857"/>
          <c:h val="0.5636430446194225"/>
        </c:manualLayout>
      </c:layout>
      <c:barChart>
        <c:barDir val="col"/>
        <c:grouping val="clustered"/>
        <c:varyColors val="0"/>
        <c:ser>
          <c:idx val="0"/>
          <c:order val="0"/>
          <c:tx>
            <c:strRef>
              <c:f>'POAS 2020 a 2022'!$G$135</c:f>
              <c:strCache>
                <c:ptCount val="1"/>
                <c:pt idx="0">
                  <c:v>CUMPLIMIENTO POA DPCG T1</c:v>
                </c:pt>
              </c:strCache>
            </c:strRef>
          </c:tx>
          <c:spPr>
            <a:pattFill prst="ltUpDiag">
              <a:fgClr>
                <a:schemeClr val="accent1"/>
              </a:fgClr>
              <a:bgClr>
                <a:schemeClr val="lt1"/>
              </a:bgClr>
            </a:pattFill>
            <a:ln>
              <a:noFill/>
            </a:ln>
            <a:effectLst/>
          </c:spPr>
          <c:invertIfNegative val="0"/>
          <c:dLbls>
            <c:dLbl>
              <c:idx val="0"/>
              <c:layout>
                <c:manualLayout>
                  <c:x val="-3.1708321142116351E-3"/>
                  <c:y val="0.1272218576844561"/>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300005055575216"/>
                      <c:h val="0.11548556430446194"/>
                    </c:manualLayout>
                  </c15:layout>
                </c:ext>
                <c:ext xmlns:c16="http://schemas.microsoft.com/office/drawing/2014/chart" uri="{C3380CC4-5D6E-409C-BE32-E72D297353CC}">
                  <c16:uniqueId val="{00000000-8E22-459B-BFF3-A21C4BD5DCAE}"/>
                </c:ext>
              </c:extLst>
            </c:dLbl>
            <c:dLbl>
              <c:idx val="1"/>
              <c:layout>
                <c:manualLayout>
                  <c:x val="3.5407522519768312E-3"/>
                  <c:y val="0.12259241032370946"/>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300005055575216"/>
                      <c:h val="0.11548556430446194"/>
                    </c:manualLayout>
                  </c15:layout>
                </c:ext>
                <c:ext xmlns:c16="http://schemas.microsoft.com/office/drawing/2014/chart" uri="{C3380CC4-5D6E-409C-BE32-E72D297353CC}">
                  <c16:uniqueId val="{00000001-8E22-459B-BFF3-A21C4BD5DCAE}"/>
                </c:ext>
              </c:extLst>
            </c:dLbl>
            <c:dLbl>
              <c:idx val="2"/>
              <c:layout>
                <c:manualLayout>
                  <c:x val="0"/>
                  <c:y val="0.12962962962962968"/>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3001125085676146"/>
                      <c:h val="0.11567147856517936"/>
                    </c:manualLayout>
                  </c15:layout>
                </c:ext>
                <c:ext xmlns:c16="http://schemas.microsoft.com/office/drawing/2014/chart" uri="{C3380CC4-5D6E-409C-BE32-E72D297353CC}">
                  <c16:uniqueId val="{00000002-8E22-459B-BFF3-A21C4BD5DCAE}"/>
                </c:ext>
              </c:extLst>
            </c:dLbl>
            <c:spPr>
              <a:solidFill>
                <a:schemeClr val="accent1"/>
              </a:solid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2022'!$F$136:$F$138</c:f>
              <c:strCache>
                <c:ptCount val="3"/>
                <c:pt idx="0">
                  <c:v>Calidad y Procesos</c:v>
                </c:pt>
                <c:pt idx="1">
                  <c:v>Control de Gestión </c:v>
                </c:pt>
                <c:pt idx="2">
                  <c:v>Planificación y Presupuesto</c:v>
                </c:pt>
              </c:strCache>
            </c:strRef>
          </c:cat>
          <c:val>
            <c:numRef>
              <c:f>'POAS 2020 a 2022'!$G$136:$G$138</c:f>
              <c:numCache>
                <c:formatCode>0.00%</c:formatCode>
                <c:ptCount val="3"/>
                <c:pt idx="0">
                  <c:v>1</c:v>
                </c:pt>
                <c:pt idx="1">
                  <c:v>1</c:v>
                </c:pt>
                <c:pt idx="2">
                  <c:v>0.92859999999999998</c:v>
                </c:pt>
              </c:numCache>
            </c:numRef>
          </c:val>
          <c:extLst>
            <c:ext xmlns:c16="http://schemas.microsoft.com/office/drawing/2014/chart" uri="{C3380CC4-5D6E-409C-BE32-E72D297353CC}">
              <c16:uniqueId val="{00000003-8E22-459B-BFF3-A21C4BD5DCAE}"/>
            </c:ext>
          </c:extLst>
        </c:ser>
        <c:dLbls>
          <c:dLblPos val="outEnd"/>
          <c:showLegendKey val="0"/>
          <c:showVal val="1"/>
          <c:showCatName val="0"/>
          <c:showSerName val="0"/>
          <c:showPercent val="0"/>
          <c:showBubbleSize val="0"/>
        </c:dLbls>
        <c:gapWidth val="269"/>
        <c:overlap val="-20"/>
        <c:axId val="1797153408"/>
        <c:axId val="1797153824"/>
      </c:barChart>
      <c:catAx>
        <c:axId val="1797153408"/>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800" b="0" i="0" u="none" strike="noStrike" kern="1200" cap="all" spc="150" normalizeH="0" baseline="0">
                <a:solidFill>
                  <a:schemeClr val="lt1"/>
                </a:solidFill>
                <a:latin typeface="+mn-lt"/>
                <a:ea typeface="+mn-ea"/>
                <a:cs typeface="+mn-cs"/>
              </a:defRPr>
            </a:pPr>
            <a:endParaRPr lang="es-DO"/>
          </a:p>
        </c:txPr>
        <c:crossAx val="1797153824"/>
        <c:crosses val="autoZero"/>
        <c:auto val="1"/>
        <c:lblAlgn val="ctr"/>
        <c:lblOffset val="100"/>
        <c:noMultiLvlLbl val="0"/>
      </c:catAx>
      <c:valAx>
        <c:axId val="1797153824"/>
        <c:scaling>
          <c:orientation val="minMax"/>
          <c:max val="1"/>
          <c:min val="0"/>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solidFill>
                <a:latin typeface="+mn-lt"/>
                <a:ea typeface="+mn-ea"/>
                <a:cs typeface="+mn-cs"/>
              </a:defRPr>
            </a:pPr>
            <a:endParaRPr lang="es-DO"/>
          </a:p>
        </c:txPr>
        <c:crossAx val="1797153408"/>
        <c:crosses val="autoZero"/>
        <c:crossBetween val="between"/>
        <c:majorUnit val="0.2"/>
        <c:minorUnit val="4.0000000000000008E-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noFill/>
      <a:round/>
    </a:ln>
    <a:effectLst/>
  </c:spPr>
  <c:txPr>
    <a:bodyPr/>
    <a:lstStyle/>
    <a:p>
      <a:pPr>
        <a:defRPr/>
      </a:pPr>
      <a:endParaRPr lang="es-DO"/>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r>
              <a:rPr lang="en-US" sz="1050"/>
              <a:t>CUMPLIMIENTO POA SERVICIOS JURÍDICOS MARZ0</a:t>
            </a:r>
          </a:p>
        </c:rich>
      </c:tx>
      <c:layout>
        <c:manualLayout>
          <c:xMode val="edge"/>
          <c:yMode val="edge"/>
          <c:x val="0.21613958969414537"/>
          <c:y val="4.1727465226267003E-2"/>
        </c:manualLayout>
      </c:layout>
      <c:overlay val="0"/>
      <c:spPr>
        <a:no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081060019727349"/>
          <c:y val="0.30440749173130499"/>
          <c:w val="0.80588909073459436"/>
          <c:h val="0.6229717722732877"/>
        </c:manualLayout>
      </c:layout>
      <c:barChart>
        <c:barDir val="col"/>
        <c:grouping val="clustered"/>
        <c:varyColors val="0"/>
        <c:ser>
          <c:idx val="0"/>
          <c:order val="0"/>
          <c:tx>
            <c:strRef>
              <c:f>'POAS 2020 a 2022'!$G$125</c:f>
              <c:strCache>
                <c:ptCount val="1"/>
                <c:pt idx="0">
                  <c:v>CUMPLIMIENTO POA SERVICIOS JURÍDICOS MARZO</c:v>
                </c:pt>
              </c:strCache>
            </c:strRef>
          </c:tx>
          <c:spPr>
            <a:pattFill prst="ltUpDiag">
              <a:fgClr>
                <a:schemeClr val="accent1"/>
              </a:fgClr>
              <a:bgClr>
                <a:schemeClr val="lt1"/>
              </a:bgClr>
            </a:pattFill>
            <a:ln>
              <a:noFill/>
            </a:ln>
            <a:effectLst/>
          </c:spPr>
          <c:invertIfNegative val="0"/>
          <c:dLbls>
            <c:dLbl>
              <c:idx val="0"/>
              <c:layout>
                <c:manualLayout>
                  <c:x val="-5.1417170532600254E-3"/>
                  <c:y val="0.11738391437129839"/>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184163633317595"/>
                      <c:h val="0.1124023065889998"/>
                    </c:manualLayout>
                  </c15:layout>
                </c:ext>
                <c:ext xmlns:c16="http://schemas.microsoft.com/office/drawing/2014/chart" uri="{C3380CC4-5D6E-409C-BE32-E72D297353CC}">
                  <c16:uniqueId val="{00000000-ED4B-49E8-8CAE-9F98A6B0B86B}"/>
                </c:ext>
              </c:extLst>
            </c:dLbl>
            <c:dLbl>
              <c:idx val="1"/>
              <c:layout>
                <c:manualLayout>
                  <c:x val="7.3832647128006486E-4"/>
                  <c:y val="0.11563621461815414"/>
                </c:manualLayout>
              </c:layout>
              <c:spPr>
                <a:solidFill>
                  <a:schemeClr val="accent1"/>
                </a:solidFill>
                <a:ln>
                  <a:no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a:solidFill>
                      <a:schemeClr val="accent1">
                        <a:alpha val="70000"/>
                      </a:schemeClr>
                    </a:solidFill>
                    <a:ln>
                      <a:noFill/>
                    </a:ln>
                  </c15:spPr>
                  <c15:layout>
                    <c:manualLayout>
                      <c:w val="0.12184163633317595"/>
                      <c:h val="0.1124023065889998"/>
                    </c:manualLayout>
                  </c15:layout>
                </c:ext>
                <c:ext xmlns:c16="http://schemas.microsoft.com/office/drawing/2014/chart" uri="{C3380CC4-5D6E-409C-BE32-E72D297353CC}">
                  <c16:uniqueId val="{00000001-ED4B-49E8-8CAE-9F98A6B0B86B}"/>
                </c:ext>
              </c:extLst>
            </c:dLbl>
            <c:dLbl>
              <c:idx val="2"/>
              <c:layout>
                <c:manualLayout>
                  <c:x val="4.3668380910800077E-3"/>
                  <c:y val="0.12213096039574979"/>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184163633317595"/>
                      <c:h val="0.1124023065889998"/>
                    </c:manualLayout>
                  </c15:layout>
                </c:ext>
                <c:ext xmlns:c16="http://schemas.microsoft.com/office/drawing/2014/chart" uri="{C3380CC4-5D6E-409C-BE32-E72D297353CC}">
                  <c16:uniqueId val="{00000002-ED4B-49E8-8CAE-9F98A6B0B86B}"/>
                </c:ext>
              </c:extLst>
            </c:dLbl>
            <c:dLbl>
              <c:idx val="3"/>
              <c:layout>
                <c:manualLayout>
                  <c:x val="7.6777153339391572E-4"/>
                  <c:y val="0.11796583047936851"/>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184163633317595"/>
                      <c:h val="0.1124023065889998"/>
                    </c:manualLayout>
                  </c15:layout>
                </c:ext>
                <c:ext xmlns:c16="http://schemas.microsoft.com/office/drawing/2014/chart" uri="{C3380CC4-5D6E-409C-BE32-E72D297353CC}">
                  <c16:uniqueId val="{00000003-ED4B-49E8-8CAE-9F98A6B0B86B}"/>
                </c:ext>
              </c:extLst>
            </c:dLbl>
            <c:spPr>
              <a:solidFill>
                <a:schemeClr val="accent1"/>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2022'!$F$126:$F$129</c:f>
              <c:strCache>
                <c:ptCount val="4"/>
                <c:pt idx="0">
                  <c:v>LITIGIOS</c:v>
                </c:pt>
                <c:pt idx="1">
                  <c:v>ASUNTOS PENALES</c:v>
                </c:pt>
                <c:pt idx="2">
                  <c:v>CONTRATOS</c:v>
                </c:pt>
                <c:pt idx="3">
                  <c:v>ABOGADOS SECTOR</c:v>
                </c:pt>
              </c:strCache>
            </c:strRef>
          </c:cat>
          <c:val>
            <c:numRef>
              <c:f>'POAS 2020 a 2022'!$G$126:$G$129</c:f>
              <c:numCache>
                <c:formatCode>0.00%</c:formatCode>
                <c:ptCount val="4"/>
                <c:pt idx="0">
                  <c:v>1</c:v>
                </c:pt>
                <c:pt idx="1">
                  <c:v>1</c:v>
                </c:pt>
                <c:pt idx="2">
                  <c:v>1</c:v>
                </c:pt>
                <c:pt idx="3">
                  <c:v>1</c:v>
                </c:pt>
              </c:numCache>
            </c:numRef>
          </c:val>
          <c:extLst>
            <c:ext xmlns:c16="http://schemas.microsoft.com/office/drawing/2014/chart" uri="{C3380CC4-5D6E-409C-BE32-E72D297353CC}">
              <c16:uniqueId val="{00000004-ED4B-49E8-8CAE-9F98A6B0B86B}"/>
            </c:ext>
          </c:extLst>
        </c:ser>
        <c:dLbls>
          <c:dLblPos val="outEnd"/>
          <c:showLegendKey val="0"/>
          <c:showVal val="1"/>
          <c:showCatName val="0"/>
          <c:showSerName val="0"/>
          <c:showPercent val="0"/>
          <c:showBubbleSize val="0"/>
        </c:dLbls>
        <c:gapWidth val="269"/>
        <c:overlap val="-20"/>
        <c:axId val="449415071"/>
        <c:axId val="496215119"/>
      </c:barChart>
      <c:catAx>
        <c:axId val="449415071"/>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900" b="1" i="0" u="none" strike="noStrike" kern="1200" cap="all" spc="150" normalizeH="0" baseline="0">
                <a:solidFill>
                  <a:schemeClr val="lt1"/>
                </a:solidFill>
                <a:latin typeface="+mn-lt"/>
                <a:ea typeface="+mn-ea"/>
                <a:cs typeface="+mn-cs"/>
              </a:defRPr>
            </a:pPr>
            <a:endParaRPr lang="es-DO"/>
          </a:p>
        </c:txPr>
        <c:crossAx val="496215119"/>
        <c:crosses val="autoZero"/>
        <c:auto val="1"/>
        <c:lblAlgn val="ctr"/>
        <c:lblOffset val="100"/>
        <c:noMultiLvlLbl val="0"/>
      </c:catAx>
      <c:valAx>
        <c:axId val="496215119"/>
        <c:scaling>
          <c:orientation val="minMax"/>
          <c:max val="1"/>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lt1"/>
                </a:solidFill>
                <a:latin typeface="+mn-lt"/>
                <a:ea typeface="+mn-ea"/>
                <a:cs typeface="+mn-cs"/>
              </a:defRPr>
            </a:pPr>
            <a:endParaRPr lang="es-DO"/>
          </a:p>
        </c:txPr>
        <c:crossAx val="449415071"/>
        <c:crosses val="autoZero"/>
        <c:crossBetween val="between"/>
      </c:valAx>
      <c:spPr>
        <a:solidFill>
          <a:srgbClr val="032366"/>
        </a:solidFill>
        <a:ln>
          <a:noFill/>
        </a:ln>
        <a:effectLst/>
      </c:spPr>
    </c:plotArea>
    <c:plotVisOnly val="1"/>
    <c:dispBlanksAs val="gap"/>
    <c:showDLblsOverMax val="0"/>
  </c:chart>
  <c:spPr>
    <a:solidFill>
      <a:srgbClr val="032366"/>
    </a:solidFill>
    <a:ln w="9525" cap="flat" cmpd="sng" algn="ctr">
      <a:noFill/>
      <a:round/>
    </a:ln>
    <a:effectLst/>
  </c:spPr>
  <c:txPr>
    <a:bodyPr/>
    <a:lstStyle/>
    <a:p>
      <a:pPr>
        <a:defRPr/>
      </a:pPr>
      <a:endParaRPr lang="es-DO"/>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r>
              <a:rPr lang="en-US" sz="1200"/>
              <a:t>CUMPLIMIENTO POA</a:t>
            </a:r>
            <a:r>
              <a:rPr lang="en-US" sz="1200" baseline="0"/>
              <a:t> </a:t>
            </a:r>
            <a:r>
              <a:rPr lang="en-US" sz="1200"/>
              <a:t>SEGURIDAD FÍSICA T1</a:t>
            </a:r>
          </a:p>
        </c:rich>
      </c:tx>
      <c:layout>
        <c:manualLayout>
          <c:xMode val="edge"/>
          <c:yMode val="edge"/>
          <c:x val="0.2179237554699868"/>
          <c:y val="6.1386087069694791E-2"/>
        </c:manualLayout>
      </c:layout>
      <c:overlay val="0"/>
      <c:spPr>
        <a:no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081060019727349"/>
          <c:y val="0.25020677293387106"/>
          <c:w val="0.80588909073459436"/>
          <c:h val="0.58204253039798592"/>
        </c:manualLayout>
      </c:layout>
      <c:barChart>
        <c:barDir val="col"/>
        <c:grouping val="clustered"/>
        <c:varyColors val="0"/>
        <c:ser>
          <c:idx val="0"/>
          <c:order val="0"/>
          <c:tx>
            <c:strRef>
              <c:f>'POAS 2020 a 2022'!$D$119</c:f>
              <c:strCache>
                <c:ptCount val="1"/>
                <c:pt idx="0">
                  <c:v>POA</c:v>
                </c:pt>
              </c:strCache>
            </c:strRef>
          </c:tx>
          <c:spPr>
            <a:pattFill prst="ltUpDiag">
              <a:fgClr>
                <a:schemeClr val="accent1"/>
              </a:fgClr>
              <a:bgClr>
                <a:schemeClr val="lt1"/>
              </a:bgClr>
            </a:pattFill>
            <a:ln>
              <a:noFill/>
            </a:ln>
            <a:effectLst/>
          </c:spPr>
          <c:invertIfNegative val="0"/>
          <c:dLbls>
            <c:dLbl>
              <c:idx val="0"/>
              <c:layout>
                <c:manualLayout>
                  <c:x val="2.8054205581633089E-3"/>
                  <c:y val="0.13270255503776313"/>
                </c:manualLayout>
              </c:layout>
              <c:tx>
                <c:rich>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r>
                      <a:rPr lang="en-US" sz="1100"/>
                      <a:t>100.00%</a:t>
                    </a:r>
                  </a:p>
                </c:rich>
              </c:tx>
              <c:spPr>
                <a:solidFill>
                  <a:srgbClr val="0091C4"/>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3999018340442299"/>
                      <c:h val="0.13575445926402058"/>
                    </c:manualLayout>
                  </c15:layout>
                  <c15:showDataLabelsRange val="0"/>
                </c:ext>
                <c:ext xmlns:c16="http://schemas.microsoft.com/office/drawing/2014/chart" uri="{C3380CC4-5D6E-409C-BE32-E72D297353CC}">
                  <c16:uniqueId val="{00000000-40AC-4262-89BE-F5966AE02B6D}"/>
                </c:ext>
              </c:extLst>
            </c:dLbl>
            <c:dLbl>
              <c:idx val="1"/>
              <c:layout>
                <c:manualLayout>
                  <c:x val="6.9623512820327516E-4"/>
                  <c:y val="0.12595211312871604"/>
                </c:manualLayout>
              </c:layout>
              <c:tx>
                <c:rich>
                  <a:bodyPr rot="0" spcFirstLastPara="1" vertOverflow="clip" horzOverflow="clip" vert="horz" wrap="square" lIns="38100" tIns="19050" rIns="38100" bIns="19050" anchor="ctr" anchorCtr="1">
                    <a:spAutoFit/>
                  </a:bodyPr>
                  <a:lstStyle/>
                  <a:p>
                    <a:pPr>
                      <a:defRPr sz="1100" b="0" i="0" u="none" strike="noStrike" kern="1200" baseline="0">
                        <a:solidFill>
                          <a:schemeClr val="bg1"/>
                        </a:solidFill>
                        <a:latin typeface="+mn-lt"/>
                        <a:ea typeface="+mn-ea"/>
                        <a:cs typeface="+mn-cs"/>
                      </a:defRPr>
                    </a:pPr>
                    <a:r>
                      <a:rPr lang="en-US" sz="1100"/>
                      <a:t>100.00%</a:t>
                    </a:r>
                  </a:p>
                </c:rich>
              </c:tx>
              <c:spPr>
                <a:solidFill>
                  <a:srgbClr val="0091C4"/>
                </a:solidFill>
                <a:ln>
                  <a:solidFill>
                    <a:schemeClr val="accent1"/>
                  </a:solidFill>
                </a:ln>
                <a:effectLst/>
              </c:spPr>
              <c:txPr>
                <a:bodyPr rot="0" spcFirstLastPara="1" vertOverflow="clip" horzOverflow="clip" vert="horz" wrap="square" lIns="38100" tIns="19050" rIns="38100" bIns="19050" anchor="ctr" anchorCtr="1">
                  <a:spAutoFit/>
                </a:bodyPr>
                <a:lstStyle/>
                <a:p>
                  <a:pPr>
                    <a:defRPr sz="1100" b="0" i="0" u="none" strike="noStrike" kern="1200" baseline="0">
                      <a:solidFill>
                        <a:schemeClr val="bg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a:solidFill>
                      <a:schemeClr val="accent1">
                        <a:alpha val="70000"/>
                      </a:schemeClr>
                    </a:solidFill>
                    <a:ln>
                      <a:noFill/>
                    </a:ln>
                  </c15:spPr>
                  <c15:layout>
                    <c:manualLayout>
                      <c:w val="0.13999018340442299"/>
                      <c:h val="0.13575445926402058"/>
                    </c:manualLayout>
                  </c15:layout>
                  <c15:showDataLabelsRange val="0"/>
                </c:ext>
                <c:ext xmlns:c16="http://schemas.microsoft.com/office/drawing/2014/chart" uri="{C3380CC4-5D6E-409C-BE32-E72D297353CC}">
                  <c16:uniqueId val="{00000001-40AC-4262-89BE-F5966AE02B6D}"/>
                </c:ext>
              </c:extLst>
            </c:dLbl>
            <c:dLbl>
              <c:idx val="2"/>
              <c:layout>
                <c:manualLayout>
                  <c:x val="2.038239787629707E-3"/>
                  <c:y val="0.11709122074026461"/>
                </c:manualLayout>
              </c:layout>
              <c:tx>
                <c:rich>
                  <a:bodyPr rot="0" spcFirstLastPara="1" vertOverflow="ellipsis" vert="horz" wrap="square" lIns="38100" tIns="19050" rIns="38100" bIns="19050" anchor="ctr" anchorCtr="1">
                    <a:noAutofit/>
                  </a:bodyPr>
                  <a:lstStyle/>
                  <a:p>
                    <a:pPr>
                      <a:defRPr sz="1100" b="0" i="0" u="none" strike="noStrike" kern="1200" baseline="0">
                        <a:solidFill>
                          <a:schemeClr val="bg1"/>
                        </a:solidFill>
                        <a:latin typeface="+mn-lt"/>
                        <a:ea typeface="+mn-ea"/>
                        <a:cs typeface="+mn-cs"/>
                      </a:defRPr>
                    </a:pPr>
                    <a:r>
                      <a:rPr lang="en-US" sz="1100"/>
                      <a:t>100.00%</a:t>
                    </a:r>
                  </a:p>
                </c:rich>
              </c:tx>
              <c:spPr>
                <a:solidFill>
                  <a:srgbClr val="0091C4"/>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bg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3999018340442299"/>
                      <c:h val="0.13575445926402058"/>
                    </c:manualLayout>
                  </c15:layout>
                  <c15:showDataLabelsRange val="0"/>
                </c:ext>
                <c:ext xmlns:c16="http://schemas.microsoft.com/office/drawing/2014/chart" uri="{C3380CC4-5D6E-409C-BE32-E72D297353CC}">
                  <c16:uniqueId val="{00000002-40AC-4262-89BE-F5966AE02B6D}"/>
                </c:ext>
              </c:extLst>
            </c:dLbl>
            <c:spPr>
              <a:solidFill>
                <a:schemeClr val="accent1">
                  <a:alpha val="70000"/>
                </a:schemeClr>
              </a:solid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2022'!$C$120:$C$122</c:f>
              <c:strCache>
                <c:ptCount val="3"/>
                <c:pt idx="0">
                  <c:v>ENERO</c:v>
                </c:pt>
                <c:pt idx="1">
                  <c:v>FEBRERO</c:v>
                </c:pt>
                <c:pt idx="2">
                  <c:v>MARZO</c:v>
                </c:pt>
              </c:strCache>
            </c:strRef>
          </c:cat>
          <c:val>
            <c:numRef>
              <c:f>'POAS 2020 a 2022'!$D$120:$D$122</c:f>
              <c:numCache>
                <c:formatCode>0%</c:formatCode>
                <c:ptCount val="3"/>
                <c:pt idx="0">
                  <c:v>1</c:v>
                </c:pt>
                <c:pt idx="1">
                  <c:v>1</c:v>
                </c:pt>
                <c:pt idx="2">
                  <c:v>1</c:v>
                </c:pt>
              </c:numCache>
            </c:numRef>
          </c:val>
          <c:extLst>
            <c:ext xmlns:c16="http://schemas.microsoft.com/office/drawing/2014/chart" uri="{C3380CC4-5D6E-409C-BE32-E72D297353CC}">
              <c16:uniqueId val="{00000003-40AC-4262-89BE-F5966AE02B6D}"/>
            </c:ext>
          </c:extLst>
        </c:ser>
        <c:dLbls>
          <c:dLblPos val="outEnd"/>
          <c:showLegendKey val="0"/>
          <c:showVal val="1"/>
          <c:showCatName val="0"/>
          <c:showSerName val="0"/>
          <c:showPercent val="0"/>
          <c:showBubbleSize val="0"/>
        </c:dLbls>
        <c:gapWidth val="269"/>
        <c:overlap val="-20"/>
        <c:axId val="449415071"/>
        <c:axId val="496215119"/>
      </c:barChart>
      <c:catAx>
        <c:axId val="449415071"/>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1000" b="1" i="0" u="none" strike="noStrike" kern="1200" cap="all" spc="150" normalizeH="0" baseline="0">
                <a:solidFill>
                  <a:schemeClr val="lt1"/>
                </a:solidFill>
                <a:latin typeface="+mn-lt"/>
                <a:ea typeface="+mn-ea"/>
                <a:cs typeface="+mn-cs"/>
              </a:defRPr>
            </a:pPr>
            <a:endParaRPr lang="es-DO"/>
          </a:p>
        </c:txPr>
        <c:crossAx val="496215119"/>
        <c:crosses val="autoZero"/>
        <c:auto val="1"/>
        <c:lblAlgn val="ctr"/>
        <c:lblOffset val="100"/>
        <c:noMultiLvlLbl val="0"/>
      </c:catAx>
      <c:valAx>
        <c:axId val="496215119"/>
        <c:scaling>
          <c:orientation val="minMax"/>
          <c:max val="1"/>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lt1"/>
                </a:solidFill>
                <a:latin typeface="+mn-lt"/>
                <a:ea typeface="+mn-ea"/>
                <a:cs typeface="+mn-cs"/>
              </a:defRPr>
            </a:pPr>
            <a:endParaRPr lang="es-DO"/>
          </a:p>
        </c:txPr>
        <c:crossAx val="449415071"/>
        <c:crosses val="autoZero"/>
        <c:crossBetween val="between"/>
      </c:valAx>
      <c:spPr>
        <a:solidFill>
          <a:srgbClr val="032366"/>
        </a:solidFill>
        <a:ln>
          <a:noFill/>
        </a:ln>
        <a:effectLst/>
      </c:spPr>
    </c:plotArea>
    <c:plotVisOnly val="1"/>
    <c:dispBlanksAs val="gap"/>
    <c:showDLblsOverMax val="0"/>
  </c:chart>
  <c:spPr>
    <a:solidFill>
      <a:srgbClr val="032366"/>
    </a:solidFill>
    <a:ln w="9525" cap="flat" cmpd="sng" algn="ctr">
      <a:noFill/>
      <a:round/>
    </a:ln>
    <a:effectLst/>
  </c:spPr>
  <c:txPr>
    <a:bodyPr/>
    <a:lstStyle/>
    <a:p>
      <a:pPr>
        <a:defRPr/>
      </a:pPr>
      <a:endParaRPr lang="es-DO"/>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r>
              <a:rPr lang="es-DO" sz="1200"/>
              <a:t>CUMPLIMIENTO POA LOGÍSTICA MARZO</a:t>
            </a:r>
          </a:p>
        </c:rich>
      </c:tx>
      <c:overlay val="0"/>
      <c:spPr>
        <a:noFill/>
        <a:ln>
          <a:noFill/>
        </a:ln>
        <a:effectLst/>
      </c:spPr>
      <c:txPr>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2511247834911324"/>
          <c:y val="0.23622142254842579"/>
          <c:w val="0.87681337804693293"/>
          <c:h val="0.51133787009655463"/>
        </c:manualLayout>
      </c:layout>
      <c:barChart>
        <c:barDir val="col"/>
        <c:grouping val="clustered"/>
        <c:varyColors val="0"/>
        <c:ser>
          <c:idx val="0"/>
          <c:order val="0"/>
          <c:spPr>
            <a:pattFill prst="ltUpDiag">
              <a:fgClr>
                <a:schemeClr val="accent1"/>
              </a:fgClr>
              <a:bgClr>
                <a:schemeClr val="lt1"/>
              </a:bgClr>
            </a:pattFill>
            <a:ln>
              <a:noFill/>
            </a:ln>
            <a:effectLst/>
          </c:spPr>
          <c:invertIfNegative val="0"/>
          <c:dLbls>
            <c:dLbl>
              <c:idx val="0"/>
              <c:layout>
                <c:manualLayout>
                  <c:x val="6.5965718782193886E-3"/>
                  <c:y val="0.11612776507149467"/>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4909378931183898"/>
                      <c:h val="0.12570490772910592"/>
                    </c:manualLayout>
                  </c15:layout>
                </c:ext>
                <c:ext xmlns:c16="http://schemas.microsoft.com/office/drawing/2014/chart" uri="{C3380CC4-5D6E-409C-BE32-E72D297353CC}">
                  <c16:uniqueId val="{00000000-04E8-415E-AC5F-A601C9CB9FB6}"/>
                </c:ext>
              </c:extLst>
            </c:dLbl>
            <c:dLbl>
              <c:idx val="1"/>
              <c:layout>
                <c:manualLayout>
                  <c:x val="-5.3694471623009436E-4"/>
                  <c:y val="0.12307252474815365"/>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4909378931183898"/>
                      <c:h val="0.12570490772910592"/>
                    </c:manualLayout>
                  </c15:layout>
                </c:ext>
                <c:ext xmlns:c16="http://schemas.microsoft.com/office/drawing/2014/chart" uri="{C3380CC4-5D6E-409C-BE32-E72D297353CC}">
                  <c16:uniqueId val="{00000001-04E8-415E-AC5F-A601C9CB9FB6}"/>
                </c:ext>
              </c:extLst>
            </c:dLbl>
            <c:dLbl>
              <c:idx val="2"/>
              <c:layout>
                <c:manualLayout>
                  <c:x val="6.6659419051906523E-3"/>
                  <c:y val="0.11612776507149461"/>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fld id="{249F1C6C-9DEC-4F43-9DDA-2693E3B5FA6A}" type="VALUE">
                      <a:rPr lang="en-US" sz="1100">
                        <a:solidFill>
                          <a:schemeClr val="lt1"/>
                        </a:solidFill>
                        <a:latin typeface="+mn-lt"/>
                        <a:ea typeface="+mn-ea"/>
                        <a:cs typeface="+mn-cs"/>
                      </a:rPr>
                      <a:pPr>
                        <a:defRPr/>
                      </a:pPr>
                      <a:t>[VALOR]</a:t>
                    </a:fld>
                    <a:endParaRPr lang="es-DO"/>
                  </a:p>
                </c:rich>
              </c:tx>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4909378931183898"/>
                      <c:h val="0.12570490772910592"/>
                    </c:manualLayout>
                  </c15:layout>
                  <c15:dlblFieldTable/>
                  <c15:showDataLabelsRange val="0"/>
                </c:ext>
                <c:ext xmlns:c16="http://schemas.microsoft.com/office/drawing/2014/chart" uri="{C3380CC4-5D6E-409C-BE32-E72D297353CC}">
                  <c16:uniqueId val="{00000002-04E8-415E-AC5F-A601C9CB9FB6}"/>
                </c:ext>
              </c:extLst>
            </c:dLbl>
            <c:spPr>
              <a:solidFill>
                <a:schemeClr val="accent1"/>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2022'!$F$213:$F$215</c:f>
              <c:strCache>
                <c:ptCount val="3"/>
                <c:pt idx="0">
                  <c:v>Gerencia de Almacén</c:v>
                </c:pt>
                <c:pt idx="1">
                  <c:v>Gerencia de Compras</c:v>
                </c:pt>
                <c:pt idx="2">
                  <c:v>Gerencia de Transportación</c:v>
                </c:pt>
              </c:strCache>
            </c:strRef>
          </c:cat>
          <c:val>
            <c:numRef>
              <c:f>'POAS 2020 a 2022'!$G$213:$G$215</c:f>
              <c:numCache>
                <c:formatCode>0.00%</c:formatCode>
                <c:ptCount val="3"/>
                <c:pt idx="0">
                  <c:v>1</c:v>
                </c:pt>
                <c:pt idx="1">
                  <c:v>0.9667</c:v>
                </c:pt>
                <c:pt idx="2">
                  <c:v>0.98099999999999998</c:v>
                </c:pt>
              </c:numCache>
            </c:numRef>
          </c:val>
          <c:extLst>
            <c:ext xmlns:c16="http://schemas.microsoft.com/office/drawing/2014/chart" uri="{C3380CC4-5D6E-409C-BE32-E72D297353CC}">
              <c16:uniqueId val="{00000003-04E8-415E-AC5F-A601C9CB9FB6}"/>
            </c:ext>
          </c:extLst>
        </c:ser>
        <c:dLbls>
          <c:dLblPos val="outEnd"/>
          <c:showLegendKey val="0"/>
          <c:showVal val="1"/>
          <c:showCatName val="0"/>
          <c:showSerName val="0"/>
          <c:showPercent val="0"/>
          <c:showBubbleSize val="0"/>
        </c:dLbls>
        <c:gapWidth val="269"/>
        <c:overlap val="-20"/>
        <c:axId val="1868556720"/>
        <c:axId val="1868560880"/>
      </c:barChart>
      <c:catAx>
        <c:axId val="1868556720"/>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900" b="0" i="0" u="none" strike="noStrike" kern="1200" cap="all" spc="150" normalizeH="0" baseline="0">
                <a:solidFill>
                  <a:schemeClr val="lt1"/>
                </a:solidFill>
                <a:latin typeface="+mn-lt"/>
                <a:ea typeface="+mn-ea"/>
                <a:cs typeface="+mn-cs"/>
              </a:defRPr>
            </a:pPr>
            <a:endParaRPr lang="es-DO"/>
          </a:p>
        </c:txPr>
        <c:crossAx val="1868560880"/>
        <c:crosses val="autoZero"/>
        <c:auto val="1"/>
        <c:lblAlgn val="ctr"/>
        <c:lblOffset val="100"/>
        <c:noMultiLvlLbl val="0"/>
      </c:catAx>
      <c:valAx>
        <c:axId val="1868560880"/>
        <c:scaling>
          <c:orientation val="minMax"/>
          <c:max val="1"/>
          <c:min val="0.2"/>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lt1"/>
                </a:solidFill>
                <a:latin typeface="+mn-lt"/>
                <a:ea typeface="+mn-ea"/>
                <a:cs typeface="+mn-cs"/>
              </a:defRPr>
            </a:pPr>
            <a:endParaRPr lang="es-DO"/>
          </a:p>
        </c:txPr>
        <c:crossAx val="1868556720"/>
        <c:crosses val="autoZero"/>
        <c:crossBetween val="between"/>
        <c:minorUnit val="3.0000000000000006E-2"/>
      </c:valAx>
      <c:spPr>
        <a:solidFill>
          <a:srgbClr val="002060"/>
        </a:solid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noFill/>
      <a:round/>
    </a:ln>
    <a:effectLst/>
  </c:spPr>
  <c:txPr>
    <a:bodyPr/>
    <a:lstStyle/>
    <a:p>
      <a:pPr>
        <a:defRPr/>
      </a:pPr>
      <a:endParaRPr lang="es-DO"/>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r>
              <a:rPr lang="en-US" sz="1200"/>
              <a:t>CUMPLIMIENTO POA COMUNICACIÓN ESTRATÉGICA</a:t>
            </a:r>
          </a:p>
        </c:rich>
      </c:tx>
      <c:layout>
        <c:manualLayout>
          <c:xMode val="edge"/>
          <c:yMode val="edge"/>
          <c:x val="0.18212865195129296"/>
          <c:y val="8.201702059969776E-2"/>
        </c:manualLayout>
      </c:layout>
      <c:overlay val="0"/>
      <c:spPr>
        <a:no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198938004036624"/>
          <c:y val="0.27738169092499804"/>
          <c:w val="0.83168555569898028"/>
          <c:h val="0.49463559479307512"/>
        </c:manualLayout>
      </c:layout>
      <c:barChart>
        <c:barDir val="col"/>
        <c:grouping val="clustered"/>
        <c:varyColors val="0"/>
        <c:ser>
          <c:idx val="0"/>
          <c:order val="0"/>
          <c:tx>
            <c:strRef>
              <c:f>'POAS 2020 a 2022'!$G$141</c:f>
              <c:strCache>
                <c:ptCount val="1"/>
                <c:pt idx="0">
                  <c:v>CUMPLIMIENTO POA COMUNICACIÓN ESTRATÉGICA</c:v>
                </c:pt>
              </c:strCache>
            </c:strRef>
          </c:tx>
          <c:spPr>
            <a:pattFill prst="ltUpDiag">
              <a:fgClr>
                <a:schemeClr val="accent1"/>
              </a:fgClr>
              <a:bgClr>
                <a:schemeClr val="lt1"/>
              </a:bgClr>
            </a:pattFill>
            <a:ln>
              <a:noFill/>
            </a:ln>
            <a:effectLst/>
          </c:spPr>
          <c:invertIfNegative val="0"/>
          <c:dLbls>
            <c:dLbl>
              <c:idx val="0"/>
              <c:layout>
                <c:manualLayout>
                  <c:x val="-2.185792349726776E-3"/>
                  <c:y val="0.11672278338945005"/>
                </c:manualLayout>
              </c:layout>
              <c:tx>
                <c:rich>
                  <a:bodyPr rot="0" spcFirstLastPara="1" vertOverflow="ellipsis" vert="horz" wrap="square" lIns="38100" tIns="19050" rIns="38100" bIns="19050" anchor="ctr" anchorCtr="1">
                    <a:noAutofit/>
                  </a:bodyPr>
                  <a:lstStyle/>
                  <a:p>
                    <a:pPr>
                      <a:defRPr sz="900" b="1" i="0" u="none" strike="noStrike" kern="1200" baseline="0">
                        <a:solidFill>
                          <a:schemeClr val="lt1"/>
                        </a:solidFill>
                        <a:latin typeface="+mn-lt"/>
                        <a:ea typeface="+mn-ea"/>
                        <a:cs typeface="+mn-cs"/>
                      </a:defRPr>
                    </a:pPr>
                    <a:fld id="{5FCDFC65-0C69-4D64-8C17-9F01025483FA}" type="VALUE">
                      <a:rPr lang="en-US" sz="1100" b="1"/>
                      <a:pPr>
                        <a:defRPr b="1"/>
                      </a:pPr>
                      <a:t>[VALOR]</a:t>
                    </a:fld>
                    <a:endParaRPr lang="es-DO"/>
                  </a:p>
                </c:rich>
              </c:tx>
              <c:spPr>
                <a:solidFill>
                  <a:schemeClr val="accent1"/>
                </a:solid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391893636246289"/>
                      <c:h val="0.1018054561361648"/>
                    </c:manualLayout>
                  </c15:layout>
                  <c15:dlblFieldTable/>
                  <c15:showDataLabelsRange val="0"/>
                </c:ext>
                <c:ext xmlns:c16="http://schemas.microsoft.com/office/drawing/2014/chart" uri="{C3380CC4-5D6E-409C-BE32-E72D297353CC}">
                  <c16:uniqueId val="{00000004-4FCC-4032-B52E-9A96F43597D7}"/>
                </c:ext>
              </c:extLst>
            </c:dLbl>
            <c:dLbl>
              <c:idx val="1"/>
              <c:layout>
                <c:manualLayout>
                  <c:x val="0"/>
                  <c:y val="0.1077441077441077"/>
                </c:manualLayout>
              </c:layout>
              <c:tx>
                <c:rich>
                  <a:bodyPr rot="0" spcFirstLastPara="1" vertOverflow="ellipsis" vert="horz" wrap="square" lIns="38100" tIns="19050" rIns="38100" bIns="19050" anchor="ctr" anchorCtr="1">
                    <a:noAutofit/>
                  </a:bodyPr>
                  <a:lstStyle/>
                  <a:p>
                    <a:pPr>
                      <a:defRPr sz="1100" b="1" i="0" u="none" strike="noStrike" kern="1200" baseline="0">
                        <a:solidFill>
                          <a:schemeClr val="lt1"/>
                        </a:solidFill>
                        <a:latin typeface="+mn-lt"/>
                        <a:ea typeface="+mn-ea"/>
                        <a:cs typeface="+mn-cs"/>
                      </a:defRPr>
                    </a:pPr>
                    <a:fld id="{FA5003DD-4821-4079-A6CD-206759278046}" type="VALUE">
                      <a:rPr lang="en-US" sz="1100" b="1"/>
                      <a:pPr>
                        <a:defRPr sz="1100" b="1"/>
                      </a:pPr>
                      <a:t>[VALOR]</a:t>
                    </a:fld>
                    <a:endParaRPr lang="es-DO"/>
                  </a:p>
                </c:rich>
              </c:tx>
              <c:spPr>
                <a:solidFill>
                  <a:schemeClr val="accent1"/>
                </a:solidFill>
                <a:ln>
                  <a:noFill/>
                </a:ln>
                <a:effectLst/>
              </c:spPr>
              <c:txPr>
                <a:bodyPr rot="0" spcFirstLastPara="1" vertOverflow="ellipsis" vert="horz" wrap="square" lIns="38100" tIns="19050" rIns="38100" bIns="19050" anchor="ctr" anchorCtr="1">
                  <a:noAutofit/>
                </a:bodyPr>
                <a:lstStyle/>
                <a:p>
                  <a:pPr>
                    <a:defRPr sz="110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0533109590809346"/>
                      <c:h val="0.1018054561361648"/>
                    </c:manualLayout>
                  </c15:layout>
                  <c15:dlblFieldTable/>
                  <c15:showDataLabelsRange val="0"/>
                </c:ext>
                <c:ext xmlns:c16="http://schemas.microsoft.com/office/drawing/2014/chart" uri="{C3380CC4-5D6E-409C-BE32-E72D297353CC}">
                  <c16:uniqueId val="{00000003-4FCC-4032-B52E-9A96F43597D7}"/>
                </c:ext>
              </c:extLst>
            </c:dLbl>
            <c:dLbl>
              <c:idx val="2"/>
              <c:layout>
                <c:manualLayout>
                  <c:x val="2.185792349726776E-3"/>
                  <c:y val="0.10774410774410774"/>
                </c:manualLayout>
              </c:layout>
              <c:tx>
                <c:rich>
                  <a:bodyPr rot="0" spcFirstLastPara="1" vertOverflow="ellipsis" vert="horz" wrap="square" lIns="38100" tIns="19050" rIns="38100" bIns="19050" anchor="ctr" anchorCtr="1">
                    <a:noAutofit/>
                  </a:bodyPr>
                  <a:lstStyle/>
                  <a:p>
                    <a:pPr>
                      <a:defRPr sz="900" b="1" i="0" u="none" strike="noStrike" kern="1200" baseline="0">
                        <a:solidFill>
                          <a:schemeClr val="lt1"/>
                        </a:solidFill>
                        <a:latin typeface="+mn-lt"/>
                        <a:ea typeface="+mn-ea"/>
                        <a:cs typeface="+mn-cs"/>
                      </a:defRPr>
                    </a:pPr>
                    <a:fld id="{1BA895B2-D850-46F5-9EC1-A4C2A0FF9C4B}" type="VALUE">
                      <a:rPr lang="en-US" sz="1100" b="1"/>
                      <a:pPr>
                        <a:defRPr b="1"/>
                      </a:pPr>
                      <a:t>[VALOR]</a:t>
                    </a:fld>
                    <a:endParaRPr lang="es-DO"/>
                  </a:p>
                </c:rich>
              </c:tx>
              <c:spPr>
                <a:solidFill>
                  <a:schemeClr val="accent1"/>
                </a:solid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391893636246289"/>
                      <c:h val="0.1018054561361648"/>
                    </c:manualLayout>
                  </c15:layout>
                  <c15:dlblFieldTable/>
                  <c15:showDataLabelsRange val="0"/>
                </c:ext>
                <c:ext xmlns:c16="http://schemas.microsoft.com/office/drawing/2014/chart" uri="{C3380CC4-5D6E-409C-BE32-E72D297353CC}">
                  <c16:uniqueId val="{00000002-4FCC-4032-B52E-9A96F43597D7}"/>
                </c:ext>
              </c:extLst>
            </c:dLbl>
            <c:spPr>
              <a:solidFill>
                <a:schemeClr val="accent1"/>
              </a:solid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2022'!$F$142:$F$144</c:f>
              <c:strCache>
                <c:ptCount val="3"/>
                <c:pt idx="0">
                  <c:v>Relaciones Públicas</c:v>
                </c:pt>
                <c:pt idx="1">
                  <c:v>Mercadeo</c:v>
                </c:pt>
                <c:pt idx="2">
                  <c:v>Dirección Comunicación Estratégica</c:v>
                </c:pt>
              </c:strCache>
            </c:strRef>
          </c:cat>
          <c:val>
            <c:numRef>
              <c:f>'POAS 2020 a 2022'!$G$142:$G$144</c:f>
              <c:numCache>
                <c:formatCode>0.00%</c:formatCode>
                <c:ptCount val="3"/>
                <c:pt idx="0">
                  <c:v>0.98219999999999996</c:v>
                </c:pt>
                <c:pt idx="1">
                  <c:v>1</c:v>
                </c:pt>
                <c:pt idx="2">
                  <c:v>0.99109999999999998</c:v>
                </c:pt>
              </c:numCache>
            </c:numRef>
          </c:val>
          <c:extLst>
            <c:ext xmlns:c16="http://schemas.microsoft.com/office/drawing/2014/chart" uri="{C3380CC4-5D6E-409C-BE32-E72D297353CC}">
              <c16:uniqueId val="{00000000-4FCC-4032-B52E-9A96F43597D7}"/>
            </c:ext>
          </c:extLst>
        </c:ser>
        <c:dLbls>
          <c:dLblPos val="outEnd"/>
          <c:showLegendKey val="0"/>
          <c:showVal val="1"/>
          <c:showCatName val="0"/>
          <c:showSerName val="0"/>
          <c:showPercent val="0"/>
          <c:showBubbleSize val="0"/>
        </c:dLbls>
        <c:gapWidth val="269"/>
        <c:overlap val="-20"/>
        <c:axId val="1799139776"/>
        <c:axId val="1799140608"/>
      </c:barChart>
      <c:catAx>
        <c:axId val="1799139776"/>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900" b="0" i="0" u="none" strike="noStrike" kern="1200" cap="all" spc="150" normalizeH="0" baseline="0">
                <a:solidFill>
                  <a:schemeClr val="lt1"/>
                </a:solidFill>
                <a:latin typeface="+mn-lt"/>
                <a:ea typeface="+mn-ea"/>
                <a:cs typeface="+mn-cs"/>
              </a:defRPr>
            </a:pPr>
            <a:endParaRPr lang="es-DO"/>
          </a:p>
        </c:txPr>
        <c:crossAx val="1799140608"/>
        <c:crosses val="autoZero"/>
        <c:auto val="1"/>
        <c:lblAlgn val="ctr"/>
        <c:lblOffset val="100"/>
        <c:noMultiLvlLbl val="0"/>
      </c:catAx>
      <c:valAx>
        <c:axId val="1799140608"/>
        <c:scaling>
          <c:orientation val="minMax"/>
          <c:max val="1"/>
          <c:min val="0.2"/>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lt1"/>
                </a:solidFill>
                <a:latin typeface="+mn-lt"/>
                <a:ea typeface="+mn-ea"/>
                <a:cs typeface="+mn-cs"/>
              </a:defRPr>
            </a:pPr>
            <a:endParaRPr lang="es-DO"/>
          </a:p>
        </c:txPr>
        <c:crossAx val="1799139776"/>
        <c:crosses val="autoZero"/>
        <c:crossBetween val="between"/>
        <c:majorUnit val="0.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noFill/>
      <a:round/>
    </a:ln>
    <a:effectLst/>
  </c:spPr>
  <c:txPr>
    <a:bodyPr/>
    <a:lstStyle/>
    <a:p>
      <a:pPr>
        <a:defRPr/>
      </a:pPr>
      <a:endParaRPr lang="es-DO"/>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500" b="1" i="0" u="none" strike="noStrike" kern="1200" cap="all" spc="100" normalizeH="0" baseline="0">
                <a:solidFill>
                  <a:schemeClr val="lt1"/>
                </a:solidFill>
                <a:latin typeface="+mn-lt"/>
                <a:ea typeface="+mn-ea"/>
                <a:cs typeface="+mn-cs"/>
              </a:defRPr>
            </a:pPr>
            <a:r>
              <a:rPr lang="en-US" sz="1200"/>
              <a:t>CUMPLIMIENTO POA FINANZAS MARZO</a:t>
            </a:r>
          </a:p>
        </c:rich>
      </c:tx>
      <c:layout>
        <c:manualLayout>
          <c:xMode val="edge"/>
          <c:yMode val="edge"/>
          <c:x val="0.26166397469547076"/>
          <c:y val="4.1418004567610869E-2"/>
        </c:manualLayout>
      </c:layout>
      <c:overlay val="0"/>
      <c:spPr>
        <a:noFill/>
        <a:ln>
          <a:noFill/>
        </a:ln>
        <a:effectLst/>
      </c:spPr>
      <c:txPr>
        <a:bodyPr rot="0" spcFirstLastPara="1" vertOverflow="ellipsis" vert="horz" wrap="square" anchor="ctr" anchorCtr="1"/>
        <a:lstStyle/>
        <a:p>
          <a:pPr algn="ct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2511247834911324"/>
          <c:y val="0.23412598425196851"/>
          <c:w val="0.84519791301390967"/>
          <c:h val="0.58706780402449699"/>
        </c:manualLayout>
      </c:layout>
      <c:barChart>
        <c:barDir val="col"/>
        <c:grouping val="clustered"/>
        <c:varyColors val="0"/>
        <c:ser>
          <c:idx val="0"/>
          <c:order val="0"/>
          <c:tx>
            <c:strRef>
              <c:f>'POAS 2020 a 2022'!$G$146</c:f>
              <c:strCache>
                <c:ptCount val="1"/>
                <c:pt idx="0">
                  <c:v>CUMPLIMIENTO POA DE LA DF T1</c:v>
                </c:pt>
              </c:strCache>
            </c:strRef>
          </c:tx>
          <c:spPr>
            <a:pattFill prst="ltUpDiag">
              <a:fgClr>
                <a:schemeClr val="accent1"/>
              </a:fgClr>
              <a:bgClr>
                <a:schemeClr val="lt1"/>
              </a:bgClr>
            </a:pattFill>
            <a:ln>
              <a:noFill/>
            </a:ln>
            <a:effectLst/>
          </c:spPr>
          <c:invertIfNegative val="0"/>
          <c:dLbls>
            <c:dLbl>
              <c:idx val="0"/>
              <c:layout>
                <c:manualLayout>
                  <c:x val="3.8245786384452185E-3"/>
                  <c:y val="0.11612776507149461"/>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4289329145766042"/>
                      <c:h val="0.12570490772910592"/>
                    </c:manualLayout>
                  </c15:layout>
                </c:ext>
                <c:ext xmlns:c16="http://schemas.microsoft.com/office/drawing/2014/chart" uri="{C3380CC4-5D6E-409C-BE32-E72D297353CC}">
                  <c16:uniqueId val="{00000000-1F31-4DCE-9D49-AE762B8C331F}"/>
                </c:ext>
              </c:extLst>
            </c:dLbl>
            <c:dLbl>
              <c:idx val="1"/>
              <c:layout>
                <c:manualLayout>
                  <c:x val="2.0598464889431353E-3"/>
                  <c:y val="0.11752928749759939"/>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4289329145766042"/>
                      <c:h val="0.12570490772910592"/>
                    </c:manualLayout>
                  </c15:layout>
                </c:ext>
                <c:ext xmlns:c16="http://schemas.microsoft.com/office/drawing/2014/chart" uri="{C3380CC4-5D6E-409C-BE32-E72D297353CC}">
                  <c16:uniqueId val="{00000001-1F31-4DCE-9D49-AE762B8C331F}"/>
                </c:ext>
              </c:extLst>
            </c:dLbl>
            <c:dLbl>
              <c:idx val="2"/>
              <c:layout>
                <c:manualLayout>
                  <c:x val="4.0031952527672249E-3"/>
                  <c:y val="1.6366517101105055E-2"/>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4289329145766042"/>
                      <c:h val="0.12570490772910592"/>
                    </c:manualLayout>
                  </c15:layout>
                </c:ext>
                <c:ext xmlns:c16="http://schemas.microsoft.com/office/drawing/2014/chart" uri="{C3380CC4-5D6E-409C-BE32-E72D297353CC}">
                  <c16:uniqueId val="{00000002-1F31-4DCE-9D49-AE762B8C331F}"/>
                </c:ext>
              </c:extLst>
            </c:dLbl>
            <c:spPr>
              <a:solidFill>
                <a:schemeClr val="accent1"/>
              </a:solid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2022'!$F$147:$F$149</c:f>
              <c:strCache>
                <c:ptCount val="3"/>
                <c:pt idx="0">
                  <c:v>Tesorería</c:v>
                </c:pt>
                <c:pt idx="1">
                  <c:v>Validación Cobranzas</c:v>
                </c:pt>
                <c:pt idx="2">
                  <c:v>Contabilidad</c:v>
                </c:pt>
              </c:strCache>
            </c:strRef>
          </c:cat>
          <c:val>
            <c:numRef>
              <c:f>'POAS 2020 a 2022'!$G$147:$G$149</c:f>
              <c:numCache>
                <c:formatCode>0.00%</c:formatCode>
                <c:ptCount val="3"/>
                <c:pt idx="0">
                  <c:v>1</c:v>
                </c:pt>
                <c:pt idx="1">
                  <c:v>1</c:v>
                </c:pt>
                <c:pt idx="2">
                  <c:v>0.1961</c:v>
                </c:pt>
              </c:numCache>
            </c:numRef>
          </c:val>
          <c:extLst>
            <c:ext xmlns:c16="http://schemas.microsoft.com/office/drawing/2014/chart" uri="{C3380CC4-5D6E-409C-BE32-E72D297353CC}">
              <c16:uniqueId val="{00000003-1F31-4DCE-9D49-AE762B8C331F}"/>
            </c:ext>
          </c:extLst>
        </c:ser>
        <c:dLbls>
          <c:dLblPos val="outEnd"/>
          <c:showLegendKey val="0"/>
          <c:showVal val="1"/>
          <c:showCatName val="0"/>
          <c:showSerName val="0"/>
          <c:showPercent val="0"/>
          <c:showBubbleSize val="0"/>
        </c:dLbls>
        <c:gapWidth val="269"/>
        <c:overlap val="-20"/>
        <c:axId val="1868556720"/>
        <c:axId val="1868560880"/>
      </c:barChart>
      <c:catAx>
        <c:axId val="1868556720"/>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900" b="1" i="0" u="none" strike="noStrike" kern="1200" cap="all" spc="150" normalizeH="0" baseline="0">
                <a:solidFill>
                  <a:schemeClr val="lt1"/>
                </a:solidFill>
                <a:latin typeface="+mn-lt"/>
                <a:ea typeface="+mn-ea"/>
                <a:cs typeface="+mn-cs"/>
              </a:defRPr>
            </a:pPr>
            <a:endParaRPr lang="es-DO"/>
          </a:p>
        </c:txPr>
        <c:crossAx val="1868560880"/>
        <c:crosses val="autoZero"/>
        <c:auto val="1"/>
        <c:lblAlgn val="ctr"/>
        <c:lblOffset val="100"/>
        <c:noMultiLvlLbl val="0"/>
      </c:catAx>
      <c:valAx>
        <c:axId val="1868560880"/>
        <c:scaling>
          <c:orientation val="minMax"/>
          <c:max val="1"/>
          <c:min val="0.1"/>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lt1"/>
                </a:solidFill>
                <a:latin typeface="+mn-lt"/>
                <a:ea typeface="+mn-ea"/>
                <a:cs typeface="+mn-cs"/>
              </a:defRPr>
            </a:pPr>
            <a:endParaRPr lang="es-DO"/>
          </a:p>
        </c:txPr>
        <c:crossAx val="1868556720"/>
        <c:crosses val="autoZero"/>
        <c:crossBetween val="between"/>
        <c:minorUnit val="5.000000000000001E-2"/>
      </c:valAx>
      <c:spPr>
        <a:solidFill>
          <a:srgbClr val="002060"/>
        </a:solid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noFill/>
      <a:round/>
    </a:ln>
    <a:effectLst/>
  </c:spPr>
  <c:txPr>
    <a:bodyPr/>
    <a:lstStyle/>
    <a:p>
      <a:pPr>
        <a:defRPr/>
      </a:pPr>
      <a:endParaRPr lang="es-DO"/>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r>
              <a:rPr lang="es-DO" sz="1200"/>
              <a:t>CUMPLIMIENTO POA PROYECTOS FINANCIADOS</a:t>
            </a:r>
            <a:r>
              <a:rPr lang="es-DO" sz="1200" baseline="0"/>
              <a:t> MARZO</a:t>
            </a:r>
            <a:endParaRPr lang="es-DO" sz="1200"/>
          </a:p>
        </c:rich>
      </c:tx>
      <c:layout>
        <c:manualLayout>
          <c:xMode val="edge"/>
          <c:yMode val="edge"/>
          <c:x val="0.19383194535841525"/>
          <c:y val="3.4993821648582585E-2"/>
        </c:manualLayout>
      </c:layout>
      <c:overlay val="0"/>
      <c:spPr>
        <a:noFill/>
        <a:ln>
          <a:noFill/>
        </a:ln>
        <a:effectLst/>
      </c:spPr>
      <c:txPr>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198938004036624"/>
          <c:y val="0.27243162038955659"/>
          <c:w val="0.85991815864515497"/>
          <c:h val="0.57280066307501032"/>
        </c:manualLayout>
      </c:layout>
      <c:barChart>
        <c:barDir val="col"/>
        <c:grouping val="clustered"/>
        <c:varyColors val="0"/>
        <c:ser>
          <c:idx val="0"/>
          <c:order val="0"/>
          <c:spPr>
            <a:pattFill prst="ltUpDiag">
              <a:fgClr>
                <a:schemeClr val="accent1"/>
              </a:fgClr>
              <a:bgClr>
                <a:schemeClr val="lt1"/>
              </a:bgClr>
            </a:pattFill>
            <a:ln>
              <a:noFill/>
            </a:ln>
            <a:effectLst/>
          </c:spPr>
          <c:invertIfNegative val="0"/>
          <c:dLbls>
            <c:dLbl>
              <c:idx val="0"/>
              <c:layout>
                <c:manualLayout>
                  <c:x val="-2.8459484878262738E-3"/>
                  <c:y val="0.1067849405531658"/>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538996832680329"/>
                      <c:h val="0.12033518362605841"/>
                    </c:manualLayout>
                  </c15:layout>
                </c:ext>
                <c:ext xmlns:c16="http://schemas.microsoft.com/office/drawing/2014/chart" uri="{C3380CC4-5D6E-409C-BE32-E72D297353CC}">
                  <c16:uniqueId val="{00000002-DF97-492C-996C-BE3F8E190C53}"/>
                </c:ext>
              </c:extLst>
            </c:dLbl>
            <c:dLbl>
              <c:idx val="1"/>
              <c:layout>
                <c:manualLayout>
                  <c:x val="1.0008898860861461E-2"/>
                  <c:y val="0.11209117897142665"/>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538996832680329"/>
                      <c:h val="0.12033518362605841"/>
                    </c:manualLayout>
                  </c15:layout>
                </c:ext>
                <c:ext xmlns:c16="http://schemas.microsoft.com/office/drawing/2014/chart" uri="{C3380CC4-5D6E-409C-BE32-E72D297353CC}">
                  <c16:uniqueId val="{00000003-DF97-492C-996C-BE3F8E190C53}"/>
                </c:ext>
              </c:extLst>
            </c:dLbl>
            <c:dLbl>
              <c:idx val="2"/>
              <c:layout>
                <c:manualLayout>
                  <c:x val="-2.6468839225841277E-4"/>
                  <c:y val="0.11209138788667601"/>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146312455452977"/>
                      <c:h val="0.12033518362605841"/>
                    </c:manualLayout>
                  </c15:layout>
                </c:ext>
                <c:ext xmlns:c16="http://schemas.microsoft.com/office/drawing/2014/chart" uri="{C3380CC4-5D6E-409C-BE32-E72D297353CC}">
                  <c16:uniqueId val="{00000004-DF97-492C-996C-BE3F8E190C53}"/>
                </c:ext>
              </c:extLst>
            </c:dLbl>
            <c:dLbl>
              <c:idx val="3"/>
              <c:layout>
                <c:manualLayout>
                  <c:x val="-4.5496375084876578E-3"/>
                  <c:y val="0.12270428255369639"/>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146312455452977"/>
                      <c:h val="0.12033518362605841"/>
                    </c:manualLayout>
                  </c15:layout>
                </c:ext>
                <c:ext xmlns:c16="http://schemas.microsoft.com/office/drawing/2014/chart" uri="{C3380CC4-5D6E-409C-BE32-E72D297353CC}">
                  <c16:uniqueId val="{00000005-DF97-492C-996C-BE3F8E190C53}"/>
                </c:ext>
              </c:extLst>
            </c:dLbl>
            <c:dLbl>
              <c:idx val="4"/>
              <c:layout>
                <c:manualLayout>
                  <c:x val="6.1627352820854547E-3"/>
                  <c:y val="0.11209138788667601"/>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146312455452977"/>
                      <c:h val="0.12033518362605841"/>
                    </c:manualLayout>
                  </c15:layout>
                </c:ext>
                <c:ext xmlns:c16="http://schemas.microsoft.com/office/drawing/2014/chart" uri="{C3380CC4-5D6E-409C-BE32-E72D297353CC}">
                  <c16:uniqueId val="{00000006-DF97-492C-996C-BE3F8E190C53}"/>
                </c:ext>
              </c:extLst>
            </c:dLbl>
            <c:dLbl>
              <c:idx val="5"/>
              <c:layout>
                <c:manualLayout>
                  <c:x val="4.4755787422660577E-3"/>
                  <c:y val="0.11209138788667601"/>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146312455452977"/>
                      <c:h val="0.12033518362605841"/>
                    </c:manualLayout>
                  </c15:layout>
                </c:ext>
                <c:ext xmlns:c16="http://schemas.microsoft.com/office/drawing/2014/chart" uri="{C3380CC4-5D6E-409C-BE32-E72D297353CC}">
                  <c16:uniqueId val="{00000007-DF97-492C-996C-BE3F8E190C53}"/>
                </c:ext>
              </c:extLst>
            </c:dLbl>
            <c:spPr>
              <a:solidFill>
                <a:schemeClr val="accent1"/>
              </a:solid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2022'!$F$219:$F$224</c:f>
              <c:strCache>
                <c:ptCount val="6"/>
                <c:pt idx="0">
                  <c:v>Comunicación</c:v>
                </c:pt>
                <c:pt idx="1">
                  <c:v>Medio Amb.</c:v>
                </c:pt>
                <c:pt idx="2">
                  <c:v>Comercial</c:v>
                </c:pt>
                <c:pt idx="3">
                  <c:v>Ingeniería y Plan.</c:v>
                </c:pt>
                <c:pt idx="4">
                  <c:v>Obras Financ.</c:v>
                </c:pt>
                <c:pt idx="5">
                  <c:v>Gestión Social </c:v>
                </c:pt>
              </c:strCache>
            </c:strRef>
          </c:cat>
          <c:val>
            <c:numRef>
              <c:f>'POAS 2020 a 2022'!$G$219:$G$224</c:f>
              <c:numCache>
                <c:formatCode>0.00%</c:formatCode>
                <c:ptCount val="6"/>
                <c:pt idx="0">
                  <c:v>1</c:v>
                </c:pt>
                <c:pt idx="1">
                  <c:v>1</c:v>
                </c:pt>
                <c:pt idx="2">
                  <c:v>0.99450000000000005</c:v>
                </c:pt>
                <c:pt idx="3">
                  <c:v>0.92469999999999997</c:v>
                </c:pt>
                <c:pt idx="4">
                  <c:v>0.90569999999999995</c:v>
                </c:pt>
                <c:pt idx="5">
                  <c:v>1</c:v>
                </c:pt>
              </c:numCache>
            </c:numRef>
          </c:val>
          <c:extLst>
            <c:ext xmlns:c16="http://schemas.microsoft.com/office/drawing/2014/chart" uri="{C3380CC4-5D6E-409C-BE32-E72D297353CC}">
              <c16:uniqueId val="{00000000-DF97-492C-996C-BE3F8E190C53}"/>
            </c:ext>
          </c:extLst>
        </c:ser>
        <c:dLbls>
          <c:dLblPos val="outEnd"/>
          <c:showLegendKey val="0"/>
          <c:showVal val="1"/>
          <c:showCatName val="0"/>
          <c:showSerName val="0"/>
          <c:showPercent val="0"/>
          <c:showBubbleSize val="0"/>
        </c:dLbls>
        <c:gapWidth val="269"/>
        <c:overlap val="-20"/>
        <c:axId val="1799139776"/>
        <c:axId val="1799140608"/>
      </c:barChart>
      <c:catAx>
        <c:axId val="1799139776"/>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700" b="0" i="0" u="none" strike="noStrike" kern="1200" cap="all" spc="150" normalizeH="0" baseline="0">
                <a:solidFill>
                  <a:schemeClr val="lt1"/>
                </a:solidFill>
                <a:latin typeface="+mn-lt"/>
                <a:ea typeface="+mn-ea"/>
                <a:cs typeface="+mn-cs"/>
              </a:defRPr>
            </a:pPr>
            <a:endParaRPr lang="es-DO"/>
          </a:p>
        </c:txPr>
        <c:crossAx val="1799140608"/>
        <c:crosses val="autoZero"/>
        <c:auto val="1"/>
        <c:lblAlgn val="ctr"/>
        <c:lblOffset val="100"/>
        <c:noMultiLvlLbl val="0"/>
      </c:catAx>
      <c:valAx>
        <c:axId val="1799140608"/>
        <c:scaling>
          <c:orientation val="minMax"/>
          <c:max val="1"/>
          <c:min val="0.2"/>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lt1"/>
                </a:solidFill>
                <a:latin typeface="+mn-lt"/>
                <a:ea typeface="+mn-ea"/>
                <a:cs typeface="+mn-cs"/>
              </a:defRPr>
            </a:pPr>
            <a:endParaRPr lang="es-DO"/>
          </a:p>
        </c:txPr>
        <c:crossAx val="1799139776"/>
        <c:crosses val="autoZero"/>
        <c:crossBetween val="between"/>
        <c:majorUnit val="0.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noFill/>
      <a:round/>
    </a:ln>
    <a:effectLst/>
  </c:spPr>
  <c:txPr>
    <a:bodyPr/>
    <a:lstStyle/>
    <a:p>
      <a:pPr>
        <a:lnSpc>
          <a:spcPct val="150000"/>
        </a:lnSpc>
        <a:defRPr/>
      </a:pPr>
      <a:endParaRPr lang="es-DO"/>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r>
              <a:rPr lang="en-US" sz="1200"/>
              <a:t>CUMPLIMIENTO POA GESTIÓN</a:t>
            </a:r>
            <a:r>
              <a:rPr lang="en-US" sz="1200" baseline="0"/>
              <a:t> HUMANA MARZO</a:t>
            </a:r>
            <a:endParaRPr lang="en-US" sz="1200"/>
          </a:p>
        </c:rich>
      </c:tx>
      <c:layout>
        <c:manualLayout>
          <c:xMode val="edge"/>
          <c:yMode val="edge"/>
          <c:x val="0.21763226132877969"/>
          <c:y val="3.2326984767929647E-2"/>
        </c:manualLayout>
      </c:layout>
      <c:overlay val="0"/>
      <c:spPr>
        <a:no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9.6745771361913091E-2"/>
          <c:y val="0.2752957803351504"/>
          <c:w val="0.87779126567512389"/>
          <c:h val="0.55334858783677676"/>
        </c:manualLayout>
      </c:layout>
      <c:barChart>
        <c:barDir val="col"/>
        <c:grouping val="clustered"/>
        <c:varyColors val="0"/>
        <c:ser>
          <c:idx val="0"/>
          <c:order val="0"/>
          <c:tx>
            <c:strRef>
              <c:f>'POAS 2020 a 2022'!$G$151</c:f>
              <c:strCache>
                <c:ptCount val="1"/>
                <c:pt idx="0">
                  <c:v>CUMPLIMIENTO POA DE LA DGH T1</c:v>
                </c:pt>
              </c:strCache>
            </c:strRef>
          </c:tx>
          <c:spPr>
            <a:pattFill prst="ltUpDiag">
              <a:fgClr>
                <a:schemeClr val="accent1"/>
              </a:fgClr>
              <a:bgClr>
                <a:schemeClr val="lt1"/>
              </a:bgClr>
            </a:pattFill>
            <a:ln>
              <a:noFill/>
            </a:ln>
            <a:effectLst/>
          </c:spPr>
          <c:invertIfNegative val="0"/>
          <c:dLbls>
            <c:dLbl>
              <c:idx val="0"/>
              <c:layout>
                <c:manualLayout>
                  <c:x val="0"/>
                  <c:y val="0.11965811965811966"/>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8.5380893653353565E-2"/>
                      <c:h val="0.11306279022814456"/>
                    </c:manualLayout>
                  </c15:layout>
                </c:ext>
                <c:ext xmlns:c16="http://schemas.microsoft.com/office/drawing/2014/chart" uri="{C3380CC4-5D6E-409C-BE32-E72D297353CC}">
                  <c16:uniqueId val="{00000002-D09C-4662-9F41-46FE00606E9A}"/>
                </c:ext>
              </c:extLst>
            </c:dLbl>
            <c:dLbl>
              <c:idx val="1"/>
              <c:layout>
                <c:manualLayout>
                  <c:x val="0"/>
                  <c:y val="0.12535612535612536"/>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8.5380893653353565E-2"/>
                      <c:h val="0.11306279022814456"/>
                    </c:manualLayout>
                  </c15:layout>
                </c:ext>
                <c:ext xmlns:c16="http://schemas.microsoft.com/office/drawing/2014/chart" uri="{C3380CC4-5D6E-409C-BE32-E72D297353CC}">
                  <c16:uniqueId val="{00000003-D09C-4662-9F41-46FE00606E9A}"/>
                </c:ext>
              </c:extLst>
            </c:dLbl>
            <c:dLbl>
              <c:idx val="2"/>
              <c:layout>
                <c:manualLayout>
                  <c:x val="0"/>
                  <c:y val="9.686609686609686E-2"/>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8.5380893653353565E-2"/>
                      <c:h val="0.11306279022814456"/>
                    </c:manualLayout>
                  </c15:layout>
                </c:ext>
                <c:ext xmlns:c16="http://schemas.microsoft.com/office/drawing/2014/chart" uri="{C3380CC4-5D6E-409C-BE32-E72D297353CC}">
                  <c16:uniqueId val="{00000004-D09C-4662-9F41-46FE00606E9A}"/>
                </c:ext>
              </c:extLst>
            </c:dLbl>
            <c:dLbl>
              <c:idx val="3"/>
              <c:layout>
                <c:manualLayout>
                  <c:x val="0"/>
                  <c:y val="0.11965811965811961"/>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8.5380893653353565E-2"/>
                      <c:h val="0.11306279022814456"/>
                    </c:manualLayout>
                  </c15:layout>
                </c:ext>
                <c:ext xmlns:c16="http://schemas.microsoft.com/office/drawing/2014/chart" uri="{C3380CC4-5D6E-409C-BE32-E72D297353CC}">
                  <c16:uniqueId val="{00000005-D09C-4662-9F41-46FE00606E9A}"/>
                </c:ext>
              </c:extLst>
            </c:dLbl>
            <c:dLbl>
              <c:idx val="4"/>
              <c:layout>
                <c:manualLayout>
                  <c:x val="-1.4725398833372522E-16"/>
                  <c:y val="9.686609686609686E-2"/>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8.5380893653353565E-2"/>
                      <c:h val="0.11306279022814456"/>
                    </c:manualLayout>
                  </c15:layout>
                </c:ext>
                <c:ext xmlns:c16="http://schemas.microsoft.com/office/drawing/2014/chart" uri="{C3380CC4-5D6E-409C-BE32-E72D297353CC}">
                  <c16:uniqueId val="{00000006-D09C-4662-9F41-46FE00606E9A}"/>
                </c:ext>
              </c:extLst>
            </c:dLbl>
            <c:dLbl>
              <c:idx val="5"/>
              <c:layout>
                <c:manualLayout>
                  <c:x val="-1.4725398833372522E-16"/>
                  <c:y val="0.10256410256410256"/>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8.5380893653353565E-2"/>
                      <c:h val="0.11306279022814456"/>
                    </c:manualLayout>
                  </c15:layout>
                </c:ext>
                <c:ext xmlns:c16="http://schemas.microsoft.com/office/drawing/2014/chart" uri="{C3380CC4-5D6E-409C-BE32-E72D297353CC}">
                  <c16:uniqueId val="{00000007-D09C-4662-9F41-46FE00606E9A}"/>
                </c:ext>
              </c:extLst>
            </c:dLbl>
            <c:dLbl>
              <c:idx val="6"/>
              <c:layout>
                <c:manualLayout>
                  <c:x val="2.008032128514056E-3"/>
                  <c:y val="0.11965811965811961"/>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8.5380893653353565E-2"/>
                      <c:h val="0.11306279022814456"/>
                    </c:manualLayout>
                  </c15:layout>
                </c:ext>
                <c:ext xmlns:c16="http://schemas.microsoft.com/office/drawing/2014/chart" uri="{C3380CC4-5D6E-409C-BE32-E72D297353CC}">
                  <c16:uniqueId val="{00000008-D09C-4662-9F41-46FE00606E9A}"/>
                </c:ext>
              </c:extLst>
            </c:dLbl>
            <c:spPr>
              <a:solidFill>
                <a:schemeClr val="accent1"/>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2022'!$F$152:$F$158</c:f>
              <c:strCache>
                <c:ptCount val="7"/>
                <c:pt idx="0">
                  <c:v>Capacitación y Desarrollo</c:v>
                </c:pt>
                <c:pt idx="1">
                  <c:v>Compensación y Beneficios</c:v>
                </c:pt>
                <c:pt idx="2">
                  <c:v> Control de Gestión </c:v>
                </c:pt>
                <c:pt idx="3">
                  <c:v>Desarrollo Organizacional</c:v>
                </c:pt>
                <c:pt idx="4">
                  <c:v>Reclutamiento y Selección</c:v>
                </c:pt>
                <c:pt idx="5">
                  <c:v>Relaciones Laborales</c:v>
                </c:pt>
                <c:pt idx="6">
                  <c:v>Seguridad y Salud Ocupacional</c:v>
                </c:pt>
              </c:strCache>
            </c:strRef>
          </c:cat>
          <c:val>
            <c:numRef>
              <c:f>'POAS 2020 a 2022'!$G$152:$G$158</c:f>
              <c:numCache>
                <c:formatCode>0.00%</c:formatCode>
                <c:ptCount val="7"/>
                <c:pt idx="0">
                  <c:v>1</c:v>
                </c:pt>
                <c:pt idx="1">
                  <c:v>1</c:v>
                </c:pt>
                <c:pt idx="2">
                  <c:v>0.95240000000000002</c:v>
                </c:pt>
                <c:pt idx="3">
                  <c:v>0.94120000000000004</c:v>
                </c:pt>
                <c:pt idx="4">
                  <c:v>0.85709999999999997</c:v>
                </c:pt>
                <c:pt idx="5">
                  <c:v>1</c:v>
                </c:pt>
                <c:pt idx="6">
                  <c:v>0.81489999999999996</c:v>
                </c:pt>
              </c:numCache>
            </c:numRef>
          </c:val>
          <c:extLst>
            <c:ext xmlns:c16="http://schemas.microsoft.com/office/drawing/2014/chart" uri="{C3380CC4-5D6E-409C-BE32-E72D297353CC}">
              <c16:uniqueId val="{00000000-D09C-4662-9F41-46FE00606E9A}"/>
            </c:ext>
          </c:extLst>
        </c:ser>
        <c:dLbls>
          <c:dLblPos val="outEnd"/>
          <c:showLegendKey val="0"/>
          <c:showVal val="1"/>
          <c:showCatName val="0"/>
          <c:showSerName val="0"/>
          <c:showPercent val="0"/>
          <c:showBubbleSize val="0"/>
        </c:dLbls>
        <c:gapWidth val="269"/>
        <c:overlap val="-20"/>
        <c:axId val="1914084768"/>
        <c:axId val="1914103072"/>
      </c:barChart>
      <c:catAx>
        <c:axId val="1914084768"/>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500" b="1" i="0" u="none" strike="noStrike" kern="1200" cap="all" spc="150" normalizeH="0" baseline="0">
                <a:solidFill>
                  <a:schemeClr val="lt1"/>
                </a:solidFill>
                <a:latin typeface="+mn-lt"/>
                <a:ea typeface="+mn-ea"/>
                <a:cs typeface="+mn-cs"/>
              </a:defRPr>
            </a:pPr>
            <a:endParaRPr lang="es-DO"/>
          </a:p>
        </c:txPr>
        <c:crossAx val="1914103072"/>
        <c:crosses val="autoZero"/>
        <c:auto val="1"/>
        <c:lblAlgn val="ctr"/>
        <c:lblOffset val="100"/>
        <c:noMultiLvlLbl val="0"/>
      </c:catAx>
      <c:valAx>
        <c:axId val="1914103072"/>
        <c:scaling>
          <c:orientation val="minMax"/>
          <c:max val="1"/>
          <c:min val="0.2"/>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solidFill>
                <a:latin typeface="+mn-lt"/>
                <a:ea typeface="+mn-ea"/>
                <a:cs typeface="+mn-cs"/>
              </a:defRPr>
            </a:pPr>
            <a:endParaRPr lang="es-DO"/>
          </a:p>
        </c:txPr>
        <c:crossAx val="1914084768"/>
        <c:crosses val="autoZero"/>
        <c:crossBetween val="between"/>
        <c:majorUnit val="0.2"/>
        <c:minorUnit val="4.0000000000000008E-2"/>
      </c:valAx>
      <c:spPr>
        <a:solidFill>
          <a:srgbClr val="002060"/>
        </a:solid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noFill/>
      <a:round/>
    </a:ln>
    <a:effectLst/>
  </c:spPr>
  <c:txPr>
    <a:bodyPr/>
    <a:lstStyle/>
    <a:p>
      <a:pPr>
        <a:defRPr/>
      </a:pPr>
      <a:endParaRPr lang="es-DO"/>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r>
              <a:rPr lang="en-US" sz="1200"/>
              <a:t>CUMPLIMIENTO POA TECNOLOGÍA -</a:t>
            </a:r>
            <a:r>
              <a:rPr lang="en-US" sz="1200" baseline="0"/>
              <a:t> Marzo</a:t>
            </a:r>
            <a:endParaRPr lang="en-US" sz="1200"/>
          </a:p>
        </c:rich>
      </c:tx>
      <c:layout>
        <c:manualLayout>
          <c:xMode val="edge"/>
          <c:yMode val="edge"/>
          <c:x val="0.25169836916452859"/>
          <c:y val="4.9081854898839171E-2"/>
        </c:manualLayout>
      </c:layout>
      <c:overlay val="0"/>
      <c:spPr>
        <a:noFill/>
        <a:ln>
          <a:noFill/>
        </a:ln>
        <a:effectLst/>
      </c:spPr>
      <c:txPr>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864256325149335"/>
          <c:y val="0.32822972786296456"/>
          <c:w val="0.87566788895567882"/>
          <c:h val="0.58643182760049728"/>
        </c:manualLayout>
      </c:layout>
      <c:barChart>
        <c:barDir val="col"/>
        <c:grouping val="clustered"/>
        <c:varyColors val="0"/>
        <c:ser>
          <c:idx val="0"/>
          <c:order val="0"/>
          <c:tx>
            <c:strRef>
              <c:f>'POAS 2020 a 2022'!$G$164</c:f>
              <c:strCache>
                <c:ptCount val="1"/>
                <c:pt idx="0">
                  <c:v>CUMPLIMIENTO POA DE LA DTI T1</c:v>
                </c:pt>
              </c:strCache>
            </c:strRef>
          </c:tx>
          <c:spPr>
            <a:pattFill prst="ltUpDiag">
              <a:fgClr>
                <a:schemeClr val="accent1"/>
              </a:fgClr>
              <a:bgClr>
                <a:schemeClr val="lt1"/>
              </a:bgClr>
            </a:pattFill>
            <a:ln>
              <a:noFill/>
            </a:ln>
            <a:effectLst/>
          </c:spPr>
          <c:invertIfNegative val="0"/>
          <c:dLbls>
            <c:dLbl>
              <c:idx val="0"/>
              <c:layout>
                <c:manualLayout>
                  <c:x val="0"/>
                  <c:y val="0.1272264631043257"/>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0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977376067428191"/>
                      <c:h val="0.11540542165053795"/>
                    </c:manualLayout>
                  </c15:layout>
                </c:ext>
                <c:ext xmlns:c16="http://schemas.microsoft.com/office/drawing/2014/chart" uri="{C3380CC4-5D6E-409C-BE32-E72D297353CC}">
                  <c16:uniqueId val="{00000000-C4FB-4C65-AC71-903AE42B10F5}"/>
                </c:ext>
              </c:extLst>
            </c:dLbl>
            <c:dLbl>
              <c:idx val="1"/>
              <c:layout>
                <c:manualLayout>
                  <c:x val="0"/>
                  <c:y val="0.13231552162849863"/>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0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977376067428191"/>
                      <c:h val="0.11540542165053795"/>
                    </c:manualLayout>
                  </c15:layout>
                </c:ext>
                <c:ext xmlns:c16="http://schemas.microsoft.com/office/drawing/2014/chart" uri="{C3380CC4-5D6E-409C-BE32-E72D297353CC}">
                  <c16:uniqueId val="{00000001-C4FB-4C65-AC71-903AE42B10F5}"/>
                </c:ext>
              </c:extLst>
            </c:dLbl>
            <c:dLbl>
              <c:idx val="2"/>
              <c:layout>
                <c:manualLayout>
                  <c:x val="0"/>
                  <c:y val="0.12213740458015267"/>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0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977376067428191"/>
                      <c:h val="0.11540542165053795"/>
                    </c:manualLayout>
                  </c15:layout>
                </c:ext>
                <c:ext xmlns:c16="http://schemas.microsoft.com/office/drawing/2014/chart" uri="{C3380CC4-5D6E-409C-BE32-E72D297353CC}">
                  <c16:uniqueId val="{00000002-C4FB-4C65-AC71-903AE42B10F5}"/>
                </c:ext>
              </c:extLst>
            </c:dLbl>
            <c:dLbl>
              <c:idx val="3"/>
              <c:layout>
                <c:manualLayout>
                  <c:x val="-2.3474178403755006E-3"/>
                  <c:y val="0.12722646310432564"/>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10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977376067428191"/>
                      <c:h val="0.11540542165053795"/>
                    </c:manualLayout>
                  </c15:layout>
                </c:ext>
                <c:ext xmlns:c16="http://schemas.microsoft.com/office/drawing/2014/chart" uri="{C3380CC4-5D6E-409C-BE32-E72D297353CC}">
                  <c16:uniqueId val="{00000003-C4FB-4C65-AC71-903AE42B10F5}"/>
                </c:ext>
              </c:extLst>
            </c:dLbl>
            <c:dLbl>
              <c:idx val="4"/>
              <c:layout>
                <c:manualLayout>
                  <c:x val="-5.2730028464751761E-3"/>
                  <c:y val="2.4359359660195146E-2"/>
                </c:manualLayout>
              </c:layout>
              <c:tx>
                <c:rich>
                  <a:bodyPr rot="0" spcFirstLastPara="1" vertOverflow="ellipsis" vert="horz" wrap="square" lIns="38100" tIns="19050" rIns="38100" bIns="19050" anchor="ctr" anchorCtr="1">
                    <a:noAutofit/>
                  </a:bodyPr>
                  <a:lstStyle/>
                  <a:p>
                    <a:pPr>
                      <a:defRPr sz="1000" b="0" i="0" u="none" strike="noStrike" kern="1200" baseline="0">
                        <a:solidFill>
                          <a:schemeClr val="lt1"/>
                        </a:solidFill>
                        <a:latin typeface="+mn-lt"/>
                        <a:ea typeface="+mn-ea"/>
                        <a:cs typeface="+mn-cs"/>
                      </a:defRPr>
                    </a:pPr>
                    <a:fld id="{F369791C-2A59-4CDC-AE8B-690423A6A722}" type="VALUE">
                      <a:rPr lang="en-US" sz="1000" b="1">
                        <a:solidFill>
                          <a:schemeClr val="lt1"/>
                        </a:solidFill>
                        <a:latin typeface="+mn-lt"/>
                        <a:ea typeface="+mn-ea"/>
                        <a:cs typeface="+mn-cs"/>
                      </a:rPr>
                      <a:pPr>
                        <a:defRPr sz="1000"/>
                      </a:pPr>
                      <a:t>[VALOR]</a:t>
                    </a:fld>
                    <a:endParaRPr lang="es-DO"/>
                  </a:p>
                </c:rich>
              </c:tx>
              <c:spPr>
                <a:solidFill>
                  <a:schemeClr val="accent1"/>
                </a:solidFill>
                <a:ln>
                  <a:noFill/>
                </a:ln>
                <a:effectLst/>
              </c:spPr>
              <c:txPr>
                <a:bodyPr rot="0" spcFirstLastPara="1" vertOverflow="ellipsis" vert="horz" wrap="square" lIns="38100" tIns="19050" rIns="38100" bIns="19050" anchor="ctr" anchorCtr="1">
                  <a:noAutofit/>
                </a:bodyPr>
                <a:lstStyle/>
                <a:p>
                  <a:pPr>
                    <a:defRPr sz="10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1977376067428191"/>
                      <c:h val="0.11540542165053795"/>
                    </c:manualLayout>
                  </c15:layout>
                  <c15:dlblFieldTable/>
                  <c15:showDataLabelsRange val="0"/>
                </c:ext>
                <c:ext xmlns:c16="http://schemas.microsoft.com/office/drawing/2014/chart" uri="{C3380CC4-5D6E-409C-BE32-E72D297353CC}">
                  <c16:uniqueId val="{00000004-C4FB-4C65-AC71-903AE42B10F5}"/>
                </c:ext>
              </c:extLst>
            </c:dLbl>
            <c:spPr>
              <a:solidFill>
                <a:schemeClr val="accent1"/>
              </a:solid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2022'!$F$165:$F$169</c:f>
              <c:strCache>
                <c:ptCount val="5"/>
                <c:pt idx="0">
                  <c:v>Infraestructura</c:v>
                </c:pt>
                <c:pt idx="1">
                  <c:v>Sistemas</c:v>
                </c:pt>
                <c:pt idx="2">
                  <c:v>Comunicaciones</c:v>
                </c:pt>
                <c:pt idx="3">
                  <c:v>Seguridad </c:v>
                </c:pt>
                <c:pt idx="4">
                  <c:v>Soporte Téc.</c:v>
                </c:pt>
              </c:strCache>
            </c:strRef>
          </c:cat>
          <c:val>
            <c:numRef>
              <c:f>'POAS 2020 a 2022'!$G$165:$G$169</c:f>
              <c:numCache>
                <c:formatCode>0.00%</c:formatCode>
                <c:ptCount val="5"/>
                <c:pt idx="0">
                  <c:v>0.86670000000000003</c:v>
                </c:pt>
                <c:pt idx="1">
                  <c:v>0.72729999999999995</c:v>
                </c:pt>
                <c:pt idx="2">
                  <c:v>1</c:v>
                </c:pt>
                <c:pt idx="3">
                  <c:v>1</c:v>
                </c:pt>
                <c:pt idx="4">
                  <c:v>1</c:v>
                </c:pt>
              </c:numCache>
            </c:numRef>
          </c:val>
          <c:extLst>
            <c:ext xmlns:c16="http://schemas.microsoft.com/office/drawing/2014/chart" uri="{C3380CC4-5D6E-409C-BE32-E72D297353CC}">
              <c16:uniqueId val="{00000005-C4FB-4C65-AC71-903AE42B10F5}"/>
            </c:ext>
          </c:extLst>
        </c:ser>
        <c:dLbls>
          <c:dLblPos val="outEnd"/>
          <c:showLegendKey val="0"/>
          <c:showVal val="1"/>
          <c:showCatName val="0"/>
          <c:showSerName val="0"/>
          <c:showPercent val="0"/>
          <c:showBubbleSize val="0"/>
        </c:dLbls>
        <c:gapWidth val="269"/>
        <c:overlap val="-20"/>
        <c:axId val="1633877808"/>
        <c:axId val="1633879056"/>
      </c:barChart>
      <c:catAx>
        <c:axId val="1633877808"/>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800" b="0" i="0" u="none" strike="noStrike" kern="1200" cap="all" spc="150" normalizeH="0" baseline="0">
                <a:solidFill>
                  <a:schemeClr val="lt1"/>
                </a:solidFill>
                <a:latin typeface="+mn-lt"/>
                <a:ea typeface="+mn-ea"/>
                <a:cs typeface="+mn-cs"/>
              </a:defRPr>
            </a:pPr>
            <a:endParaRPr lang="es-DO"/>
          </a:p>
        </c:txPr>
        <c:crossAx val="1633879056"/>
        <c:crosses val="autoZero"/>
        <c:auto val="1"/>
        <c:lblAlgn val="ctr"/>
        <c:lblOffset val="100"/>
        <c:noMultiLvlLbl val="0"/>
      </c:catAx>
      <c:valAx>
        <c:axId val="1633879056"/>
        <c:scaling>
          <c:orientation val="minMax"/>
          <c:max val="1"/>
          <c:min val="0.2"/>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solidFill>
                <a:latin typeface="+mn-lt"/>
                <a:ea typeface="+mn-ea"/>
                <a:cs typeface="+mn-cs"/>
              </a:defRPr>
            </a:pPr>
            <a:endParaRPr lang="es-DO"/>
          </a:p>
        </c:txPr>
        <c:crossAx val="1633877808"/>
        <c:crosses val="autoZero"/>
        <c:crossBetween val="between"/>
        <c:majorUnit val="0.2"/>
        <c:minorUnit val="4.0000000000000008E-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0" cap="flat" cmpd="sng" algn="ctr">
      <a:noFill/>
      <a:round/>
    </a:ln>
    <a:effectLst/>
  </c:spPr>
  <c:txPr>
    <a:bodyPr/>
    <a:lstStyle/>
    <a:p>
      <a:pPr>
        <a:defRPr/>
      </a:pPr>
      <a:endParaRPr lang="es-DO"/>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r>
              <a:rPr lang="en-US" sz="1200"/>
              <a:t>CUMPLIMIENTO POA REDUCCIÓN DE PÉRDIDAS </a:t>
            </a:r>
          </a:p>
        </c:rich>
      </c:tx>
      <c:layout>
        <c:manualLayout>
          <c:xMode val="edge"/>
          <c:yMode val="edge"/>
          <c:x val="0.21843122102990831"/>
          <c:y val="4.8287547389909598E-2"/>
        </c:manualLayout>
      </c:layout>
      <c:overlay val="0"/>
      <c:spPr>
        <a:noFill/>
        <a:ln>
          <a:noFill/>
        </a:ln>
        <a:effectLst/>
      </c:spPr>
      <c:txPr>
        <a:bodyPr rot="0" spcFirstLastPara="1" vertOverflow="ellipsis" vert="horz" wrap="square" anchor="ctr" anchorCtr="1"/>
        <a:lstStyle/>
        <a:p>
          <a:pPr>
            <a:defRPr sz="12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081060019727349"/>
          <c:y val="0.26923569805572867"/>
          <c:w val="0.86939526676812462"/>
          <c:h val="0.46210590582651989"/>
        </c:manualLayout>
      </c:layout>
      <c:barChart>
        <c:barDir val="col"/>
        <c:grouping val="clustered"/>
        <c:varyColors val="0"/>
        <c:ser>
          <c:idx val="0"/>
          <c:order val="0"/>
          <c:spPr>
            <a:pattFill prst="ltUpDiag">
              <a:fgClr>
                <a:schemeClr val="accent1"/>
              </a:fgClr>
              <a:bgClr>
                <a:schemeClr val="lt1"/>
              </a:bgClr>
            </a:pattFill>
            <a:ln>
              <a:noFill/>
            </a:ln>
            <a:effectLst/>
          </c:spPr>
          <c:invertIfNegative val="0"/>
          <c:dLbls>
            <c:dLbl>
              <c:idx val="0"/>
              <c:layout>
                <c:manualLayout>
                  <c:x val="3.4341250570632449E-3"/>
                  <c:y val="0.10456153070378141"/>
                </c:manualLayout>
              </c:layout>
              <c:spPr>
                <a:solidFill>
                  <a:srgbClr val="00A4DE"/>
                </a:solidFill>
                <a:ln>
                  <a:noFill/>
                </a:ln>
                <a:effectLst/>
              </c:spPr>
              <c:txPr>
                <a:bodyPr rot="0" spcFirstLastPara="1" vertOverflow="ellipsis" vert="horz" wrap="square" lIns="38100" tIns="19050" rIns="38100" bIns="19050" anchor="ctr" anchorCtr="1">
                  <a:noAutofit/>
                </a:bodyPr>
                <a:lstStyle/>
                <a:p>
                  <a:pPr>
                    <a:defRPr sz="10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9.1819682467133651E-2"/>
                      <c:h val="0.11659210979090338"/>
                    </c:manualLayout>
                  </c15:layout>
                </c:ext>
                <c:ext xmlns:c16="http://schemas.microsoft.com/office/drawing/2014/chart" uri="{C3380CC4-5D6E-409C-BE32-E72D297353CC}">
                  <c16:uniqueId val="{00000000-D135-49D8-9894-7168DA0DDBDE}"/>
                </c:ext>
              </c:extLst>
            </c:dLbl>
            <c:dLbl>
              <c:idx val="1"/>
              <c:layout>
                <c:manualLayout>
                  <c:x val="3.5418039048995729E-3"/>
                  <c:y val="0.10457336375702386"/>
                </c:manualLayout>
              </c:layout>
              <c:spPr>
                <a:solidFill>
                  <a:srgbClr val="00A4DE"/>
                </a:solidFill>
                <a:ln>
                  <a:solidFill>
                    <a:schemeClr val="accent1"/>
                  </a:solidFill>
                </a:ln>
                <a:effectLst/>
              </c:spPr>
              <c:txPr>
                <a:bodyPr rot="0" spcFirstLastPara="1" vertOverflow="clip" horzOverflow="clip" vert="horz" wrap="square" lIns="38100" tIns="19050" rIns="38100" bIns="19050" anchor="ctr" anchorCtr="1">
                  <a:spAutoFit/>
                </a:bodyPr>
                <a:lstStyle/>
                <a:p>
                  <a:pPr>
                    <a:defRPr sz="1000" b="0" i="0" u="none" strike="noStrike" kern="1200" baseline="0">
                      <a:solidFill>
                        <a:schemeClr val="bg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a:solidFill>
                      <a:schemeClr val="accent1">
                        <a:alpha val="70000"/>
                      </a:schemeClr>
                    </a:solidFill>
                    <a:ln>
                      <a:noFill/>
                    </a:ln>
                  </c15:spPr>
                  <c15:layout>
                    <c:manualLayout>
                      <c:w val="9.1819682467133651E-2"/>
                      <c:h val="0.11659210979090338"/>
                    </c:manualLayout>
                  </c15:layout>
                </c:ext>
                <c:ext xmlns:c16="http://schemas.microsoft.com/office/drawing/2014/chart" uri="{C3380CC4-5D6E-409C-BE32-E72D297353CC}">
                  <c16:uniqueId val="{00000001-D135-49D8-9894-7168DA0DDBDE}"/>
                </c:ext>
              </c:extLst>
            </c:dLbl>
            <c:dLbl>
              <c:idx val="2"/>
              <c:layout>
                <c:manualLayout>
                  <c:x val="6.5891273394747224E-4"/>
                  <c:y val="0.10115466910201928"/>
                </c:manualLayout>
              </c:layout>
              <c:spPr>
                <a:solidFill>
                  <a:srgbClr val="00A4DE"/>
                </a:solidFill>
                <a:ln>
                  <a:noFill/>
                </a:ln>
                <a:effectLst/>
              </c:spPr>
              <c:txPr>
                <a:bodyPr rot="0" spcFirstLastPara="1" vertOverflow="ellipsis" vert="horz" wrap="square" lIns="38100" tIns="19050" rIns="38100" bIns="19050" anchor="ctr" anchorCtr="1">
                  <a:noAutofit/>
                </a:bodyPr>
                <a:lstStyle/>
                <a:p>
                  <a:pPr>
                    <a:defRPr sz="1000" b="0" i="0" u="none" strike="noStrike" kern="1200" baseline="0">
                      <a:solidFill>
                        <a:schemeClr val="bg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9.1819682467133651E-2"/>
                      <c:h val="0.11659210979090338"/>
                    </c:manualLayout>
                  </c15:layout>
                </c:ext>
                <c:ext xmlns:c16="http://schemas.microsoft.com/office/drawing/2014/chart" uri="{C3380CC4-5D6E-409C-BE32-E72D297353CC}">
                  <c16:uniqueId val="{00000002-D135-49D8-9894-7168DA0DDBDE}"/>
                </c:ext>
              </c:extLst>
            </c:dLbl>
            <c:dLbl>
              <c:idx val="3"/>
              <c:layout>
                <c:manualLayout>
                  <c:x val="4.6491013901497095E-3"/>
                  <c:y val="0.1004224797398281"/>
                </c:manualLayout>
              </c:layout>
              <c:spPr>
                <a:solidFill>
                  <a:srgbClr val="00A4DE"/>
                </a:solidFill>
                <a:ln>
                  <a:noFill/>
                </a:ln>
                <a:effectLst/>
              </c:spPr>
              <c:txPr>
                <a:bodyPr rot="0" spcFirstLastPara="1" vertOverflow="ellipsis" vert="horz" wrap="square" lIns="38100" tIns="19050" rIns="38100" bIns="19050" anchor="ctr" anchorCtr="0">
                  <a:noAutofit/>
                </a:bodyPr>
                <a:lstStyle/>
                <a:p>
                  <a:pPr algn="ctr" rtl="0">
                    <a:defRPr lang="en-US" sz="1000" b="0" i="0" u="none" strike="noStrike" kern="1200" baseline="0">
                      <a:solidFill>
                        <a:sysClr val="window" lastClr="FFFFFF"/>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9.1819682467133651E-2"/>
                      <c:h val="0.11659210979090338"/>
                    </c:manualLayout>
                  </c15:layout>
                </c:ext>
                <c:ext xmlns:c16="http://schemas.microsoft.com/office/drawing/2014/chart" uri="{C3380CC4-5D6E-409C-BE32-E72D297353CC}">
                  <c16:uniqueId val="{00000003-D135-49D8-9894-7168DA0DDBDE}"/>
                </c:ext>
              </c:extLst>
            </c:dLbl>
            <c:dLbl>
              <c:idx val="4"/>
              <c:layout>
                <c:manualLayout>
                  <c:x val="2.7769469992721496E-3"/>
                  <c:y val="9.0003783310869931E-2"/>
                </c:manualLayout>
              </c:layout>
              <c:spPr>
                <a:solidFill>
                  <a:srgbClr val="00A4DE"/>
                </a:solidFill>
                <a:ln>
                  <a:noFill/>
                </a:ln>
                <a:effectLst/>
              </c:spPr>
              <c:txPr>
                <a:bodyPr rot="0" spcFirstLastPara="1" vertOverflow="ellipsis" vert="horz" wrap="square" lIns="38100" tIns="19050" rIns="38100" bIns="19050" anchor="ctr" anchorCtr="1">
                  <a:noAutofit/>
                </a:bodyPr>
                <a:lstStyle/>
                <a:p>
                  <a:pPr>
                    <a:defRPr sz="10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0163435452921327"/>
                      <c:h val="0.10214939348797615"/>
                    </c:manualLayout>
                  </c15:layout>
                </c:ext>
                <c:ext xmlns:c16="http://schemas.microsoft.com/office/drawing/2014/chart" uri="{C3380CC4-5D6E-409C-BE32-E72D297353CC}">
                  <c16:uniqueId val="{00000004-D135-49D8-9894-7168DA0DDBDE}"/>
                </c:ext>
              </c:extLst>
            </c:dLbl>
            <c:spPr>
              <a:solidFill>
                <a:srgbClr val="00A4DE"/>
              </a:solid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2022'!$F$183:$F$187</c:f>
              <c:strCache>
                <c:ptCount val="5"/>
                <c:pt idx="0">
                  <c:v>Control de Calidad </c:v>
                </c:pt>
                <c:pt idx="1">
                  <c:v>Analisis y Estudio de Red. Pérdidas</c:v>
                </c:pt>
                <c:pt idx="2">
                  <c:v>Medición</c:v>
                </c:pt>
                <c:pt idx="3">
                  <c:v>Reducción Pérdidas Sectores</c:v>
                </c:pt>
                <c:pt idx="4">
                  <c:v>Técnica Reducción Pérdidas</c:v>
                </c:pt>
              </c:strCache>
            </c:strRef>
          </c:cat>
          <c:val>
            <c:numRef>
              <c:f>'POAS 2020 a 2022'!$G$183:$G$187</c:f>
              <c:numCache>
                <c:formatCode>0.00%</c:formatCode>
                <c:ptCount val="5"/>
                <c:pt idx="0">
                  <c:v>0.88890000000000002</c:v>
                </c:pt>
                <c:pt idx="1">
                  <c:v>0.9889</c:v>
                </c:pt>
                <c:pt idx="2">
                  <c:v>0.86709999999999998</c:v>
                </c:pt>
                <c:pt idx="3">
                  <c:v>0.80810000000000004</c:v>
                </c:pt>
                <c:pt idx="4">
                  <c:v>1</c:v>
                </c:pt>
              </c:numCache>
            </c:numRef>
          </c:val>
          <c:extLst>
            <c:ext xmlns:c16="http://schemas.microsoft.com/office/drawing/2014/chart" uri="{C3380CC4-5D6E-409C-BE32-E72D297353CC}">
              <c16:uniqueId val="{00000005-D135-49D8-9894-7168DA0DDBDE}"/>
            </c:ext>
          </c:extLst>
        </c:ser>
        <c:dLbls>
          <c:dLblPos val="outEnd"/>
          <c:showLegendKey val="0"/>
          <c:showVal val="1"/>
          <c:showCatName val="0"/>
          <c:showSerName val="0"/>
          <c:showPercent val="0"/>
          <c:showBubbleSize val="0"/>
        </c:dLbls>
        <c:gapWidth val="269"/>
        <c:overlap val="-20"/>
        <c:axId val="449415071"/>
        <c:axId val="496215119"/>
      </c:barChart>
      <c:catAx>
        <c:axId val="449415071"/>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700" b="1" i="0" u="none" strike="noStrike" kern="1200" cap="all" spc="150" normalizeH="0" baseline="0">
                <a:solidFill>
                  <a:schemeClr val="lt1"/>
                </a:solidFill>
                <a:latin typeface="+mn-lt"/>
                <a:ea typeface="+mn-ea"/>
                <a:cs typeface="+mn-cs"/>
              </a:defRPr>
            </a:pPr>
            <a:endParaRPr lang="es-DO"/>
          </a:p>
        </c:txPr>
        <c:crossAx val="496215119"/>
        <c:crosses val="autoZero"/>
        <c:auto val="1"/>
        <c:lblAlgn val="ctr"/>
        <c:lblOffset val="100"/>
        <c:noMultiLvlLbl val="0"/>
      </c:catAx>
      <c:valAx>
        <c:axId val="496215119"/>
        <c:scaling>
          <c:orientation val="minMax"/>
          <c:max val="1"/>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lt1"/>
                </a:solidFill>
                <a:latin typeface="+mn-lt"/>
                <a:ea typeface="+mn-ea"/>
                <a:cs typeface="+mn-cs"/>
              </a:defRPr>
            </a:pPr>
            <a:endParaRPr lang="es-DO"/>
          </a:p>
        </c:txPr>
        <c:crossAx val="449415071"/>
        <c:crosses val="autoZero"/>
        <c:crossBetween val="between"/>
        <c:majorUnit val="0.2"/>
      </c:valAx>
      <c:spPr>
        <a:solidFill>
          <a:srgbClr val="032366"/>
        </a:solidFill>
        <a:ln>
          <a:noFill/>
        </a:ln>
        <a:effectLst/>
      </c:spPr>
    </c:plotArea>
    <c:plotVisOnly val="1"/>
    <c:dispBlanksAs val="gap"/>
    <c:showDLblsOverMax val="0"/>
  </c:chart>
  <c:spPr>
    <a:solidFill>
      <a:srgbClr val="032366"/>
    </a:solidFill>
    <a:ln w="9525" cap="flat" cmpd="sng" algn="ctr">
      <a:noFill/>
      <a:round/>
    </a:ln>
    <a:effectLst/>
  </c:spPr>
  <c:txPr>
    <a:bodyPr/>
    <a:lstStyle/>
    <a:p>
      <a:pPr>
        <a:defRPr/>
      </a:pPr>
      <a:endParaRPr lang="es-DO"/>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r>
              <a:rPr lang="es-DO" sz="1200"/>
              <a:t>AVANCE CUMPLIMIENTO POA AUDITORÍA</a:t>
            </a:r>
            <a:r>
              <a:rPr lang="es-DO" sz="1200" baseline="0"/>
              <a:t> INTERNA</a:t>
            </a:r>
            <a:r>
              <a:rPr lang="es-DO" sz="1200"/>
              <a:t> </a:t>
            </a:r>
          </a:p>
        </c:rich>
      </c:tx>
      <c:layout>
        <c:manualLayout>
          <c:xMode val="edge"/>
          <c:yMode val="edge"/>
          <c:x val="0.19493606956461584"/>
          <c:y val="5.5034829507071101E-2"/>
        </c:manualLayout>
      </c:layout>
      <c:overlay val="0"/>
      <c:spPr>
        <a:no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2511247834911324"/>
          <c:y val="0.20647312260218306"/>
          <c:w val="0.81963875122638419"/>
          <c:h val="0.61475788057014513"/>
        </c:manualLayout>
      </c:layout>
      <c:barChart>
        <c:barDir val="col"/>
        <c:grouping val="clustered"/>
        <c:varyColors val="0"/>
        <c:ser>
          <c:idx val="0"/>
          <c:order val="0"/>
          <c:tx>
            <c:strRef>
              <c:f>'POAS 2020 a 2022'!$G$189</c:f>
              <c:strCache>
                <c:ptCount val="1"/>
                <c:pt idx="0">
                  <c:v>AVANCE CUMPLIMIENTO POA AUDITORÍA INTERNA</c:v>
                </c:pt>
              </c:strCache>
            </c:strRef>
          </c:tx>
          <c:spPr>
            <a:pattFill prst="ltUpDiag">
              <a:fgClr>
                <a:schemeClr val="accent1"/>
              </a:fgClr>
              <a:bgClr>
                <a:schemeClr val="lt1"/>
              </a:bgClr>
            </a:pattFill>
            <a:ln>
              <a:noFill/>
            </a:ln>
            <a:effectLst/>
          </c:spPr>
          <c:invertIfNegative val="0"/>
          <c:dLbls>
            <c:dLbl>
              <c:idx val="0"/>
              <c:layout>
                <c:manualLayout>
                  <c:x val="3.1516398759063235E-4"/>
                  <c:y val="0.11929332045830515"/>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5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075167920303892"/>
                      <c:h val="0.13203589725956744"/>
                    </c:manualLayout>
                  </c15:layout>
                </c:ext>
                <c:ext xmlns:c16="http://schemas.microsoft.com/office/drawing/2014/chart" uri="{C3380CC4-5D6E-409C-BE32-E72D297353CC}">
                  <c16:uniqueId val="{00000000-76A1-4865-87A0-CED32254BF16}"/>
                </c:ext>
              </c:extLst>
            </c:dLbl>
            <c:dLbl>
              <c:idx val="1"/>
              <c:layout>
                <c:manualLayout>
                  <c:x val="1.0710057421891342E-3"/>
                  <c:y val="0.12623794717163267"/>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5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075167920303892"/>
                      <c:h val="0.13203589725956744"/>
                    </c:manualLayout>
                  </c15:layout>
                </c:ext>
                <c:ext xmlns:c16="http://schemas.microsoft.com/office/drawing/2014/chart" uri="{C3380CC4-5D6E-409C-BE32-E72D297353CC}">
                  <c16:uniqueId val="{00000001-76A1-4865-87A0-CED32254BF16}"/>
                </c:ext>
              </c:extLst>
            </c:dLbl>
            <c:dLbl>
              <c:idx val="2"/>
              <c:layout>
                <c:manualLayout>
                  <c:x val="3.0142193182249102E-3"/>
                  <c:y val="0.11929332045830515"/>
                </c:manualLayout>
              </c:layout>
              <c:spPr>
                <a:solidFill>
                  <a:schemeClr val="accent1"/>
                </a:solidFill>
                <a:ln>
                  <a:noFill/>
                </a:ln>
                <a:effectLst/>
              </c:spPr>
              <c:txPr>
                <a:bodyPr rot="0" spcFirstLastPara="1" vertOverflow="ellipsis" vert="horz" wrap="square" lIns="38100" tIns="19050" rIns="38100" bIns="19050" anchor="ctr" anchorCtr="1">
                  <a:noAutofit/>
                </a:bodyPr>
                <a:lstStyle/>
                <a:p>
                  <a:pPr>
                    <a:defRPr sz="95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075167920303892"/>
                      <c:h val="0.13203589725956744"/>
                    </c:manualLayout>
                  </c15:layout>
                </c:ext>
                <c:ext xmlns:c16="http://schemas.microsoft.com/office/drawing/2014/chart" uri="{C3380CC4-5D6E-409C-BE32-E72D297353CC}">
                  <c16:uniqueId val="{00000002-76A1-4865-87A0-CED32254BF16}"/>
                </c:ext>
              </c:extLst>
            </c:dLbl>
            <c:spPr>
              <a:solidFill>
                <a:schemeClr val="accent1"/>
              </a:solidFill>
              <a:ln>
                <a:noFill/>
              </a:ln>
              <a:effectLst/>
            </c:spPr>
            <c:txPr>
              <a:bodyPr rot="0" spcFirstLastPara="1" vertOverflow="ellipsis" vert="horz" wrap="square" lIns="38100" tIns="19050" rIns="38100" bIns="19050" anchor="ctr" anchorCtr="1">
                <a:spAutoFit/>
              </a:bodyPr>
              <a:lstStyle/>
              <a:p>
                <a:pPr>
                  <a:defRPr sz="950" b="1" i="0" u="none" strike="noStrike" kern="1200" baseline="0">
                    <a:solidFill>
                      <a:schemeClr val="lt1"/>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2022'!$F$190:$F$192</c:f>
              <c:strCache>
                <c:ptCount val="3"/>
                <c:pt idx="0">
                  <c:v>ENERO</c:v>
                </c:pt>
                <c:pt idx="1">
                  <c:v>FEBRERO</c:v>
                </c:pt>
                <c:pt idx="2">
                  <c:v>MARZO</c:v>
                </c:pt>
              </c:strCache>
            </c:strRef>
          </c:cat>
          <c:val>
            <c:numRef>
              <c:f>'POAS 2020 a 2022'!$G$190:$G$192</c:f>
              <c:numCache>
                <c:formatCode>0.00%</c:formatCode>
                <c:ptCount val="3"/>
                <c:pt idx="0">
                  <c:v>0.41670000000000001</c:v>
                </c:pt>
                <c:pt idx="1">
                  <c:v>0.85209999999999997</c:v>
                </c:pt>
                <c:pt idx="2">
                  <c:v>0.78039999999999998</c:v>
                </c:pt>
              </c:numCache>
            </c:numRef>
          </c:val>
          <c:extLst>
            <c:ext xmlns:c16="http://schemas.microsoft.com/office/drawing/2014/chart" uri="{C3380CC4-5D6E-409C-BE32-E72D297353CC}">
              <c16:uniqueId val="{00000003-76A1-4865-87A0-CED32254BF16}"/>
            </c:ext>
          </c:extLst>
        </c:ser>
        <c:dLbls>
          <c:dLblPos val="outEnd"/>
          <c:showLegendKey val="0"/>
          <c:showVal val="1"/>
          <c:showCatName val="0"/>
          <c:showSerName val="0"/>
          <c:showPercent val="0"/>
          <c:showBubbleSize val="0"/>
        </c:dLbls>
        <c:gapWidth val="269"/>
        <c:overlap val="-20"/>
        <c:axId val="1868556720"/>
        <c:axId val="1868560880"/>
      </c:barChart>
      <c:catAx>
        <c:axId val="1868556720"/>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900" b="0" i="0" u="none" strike="noStrike" kern="1200" cap="all" spc="150" normalizeH="0" baseline="0">
                <a:solidFill>
                  <a:schemeClr val="lt1"/>
                </a:solidFill>
                <a:latin typeface="+mn-lt"/>
                <a:ea typeface="+mn-ea"/>
                <a:cs typeface="+mn-cs"/>
              </a:defRPr>
            </a:pPr>
            <a:endParaRPr lang="es-DO"/>
          </a:p>
        </c:txPr>
        <c:crossAx val="1868560880"/>
        <c:crosses val="autoZero"/>
        <c:auto val="1"/>
        <c:lblAlgn val="ctr"/>
        <c:lblOffset val="100"/>
        <c:noMultiLvlLbl val="0"/>
      </c:catAx>
      <c:valAx>
        <c:axId val="1868560880"/>
        <c:scaling>
          <c:orientation val="minMax"/>
          <c:max val="1"/>
          <c:min val="0.2"/>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lt1"/>
                </a:solidFill>
                <a:latin typeface="+mn-lt"/>
                <a:ea typeface="+mn-ea"/>
                <a:cs typeface="+mn-cs"/>
              </a:defRPr>
            </a:pPr>
            <a:endParaRPr lang="es-DO"/>
          </a:p>
        </c:txPr>
        <c:crossAx val="1868556720"/>
        <c:crosses val="autoZero"/>
        <c:crossBetween val="between"/>
        <c:majorUnit val="0.2"/>
        <c:minorUnit val="3.0000000000000006E-2"/>
      </c:valAx>
      <c:spPr>
        <a:solidFill>
          <a:srgbClr val="002060"/>
        </a:solid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002060"/>
    </a:solidFill>
    <a:ln w="9525" cap="flat" cmpd="sng" algn="ctr">
      <a:noFill/>
      <a:round/>
    </a:ln>
    <a:effectLst/>
  </c:spPr>
  <c:txPr>
    <a:bodyPr/>
    <a:lstStyle/>
    <a:p>
      <a:pPr>
        <a:defRPr/>
      </a:pPr>
      <a:endParaRPr lang="es-DO"/>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r>
              <a:rPr lang="en-US" sz="1250"/>
              <a:t>CUMPLIMIENTO POA OFICINA DE ACCESO A</a:t>
            </a:r>
            <a:r>
              <a:rPr lang="en-US" sz="1250" baseline="0"/>
              <a:t> LA </a:t>
            </a:r>
            <a:r>
              <a:rPr lang="en-US" sz="1250"/>
              <a:t>INFORMACIÓN T1</a:t>
            </a:r>
          </a:p>
        </c:rich>
      </c:tx>
      <c:layout>
        <c:manualLayout>
          <c:xMode val="edge"/>
          <c:yMode val="edge"/>
          <c:x val="0.23105835651140622"/>
          <c:y val="8.4898478599266126E-4"/>
        </c:manualLayout>
      </c:layout>
      <c:overlay val="0"/>
      <c:spPr>
        <a:no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s-DO"/>
        </a:p>
      </c:txPr>
    </c:title>
    <c:autoTitleDeleted val="0"/>
    <c:plotArea>
      <c:layout>
        <c:manualLayout>
          <c:layoutTarget val="inner"/>
          <c:xMode val="edge"/>
          <c:yMode val="edge"/>
          <c:x val="0.10081060019727349"/>
          <c:y val="0.26918785151856012"/>
          <c:w val="0.8432928804691493"/>
          <c:h val="0.5937682789651294"/>
        </c:manualLayout>
      </c:layout>
      <c:barChart>
        <c:barDir val="col"/>
        <c:grouping val="clustered"/>
        <c:varyColors val="0"/>
        <c:ser>
          <c:idx val="0"/>
          <c:order val="0"/>
          <c:tx>
            <c:strRef>
              <c:f>'POAS 2020 a 2022'!$D$119</c:f>
              <c:strCache>
                <c:ptCount val="1"/>
                <c:pt idx="0">
                  <c:v>POA</c:v>
                </c:pt>
              </c:strCache>
            </c:strRef>
          </c:tx>
          <c:spPr>
            <a:pattFill prst="ltUpDiag">
              <a:fgClr>
                <a:schemeClr val="accent1"/>
              </a:fgClr>
              <a:bgClr>
                <a:schemeClr val="lt1"/>
              </a:bgClr>
            </a:pattFill>
            <a:ln>
              <a:noFill/>
            </a:ln>
            <a:effectLst/>
          </c:spPr>
          <c:invertIfNegative val="0"/>
          <c:dLbls>
            <c:dLbl>
              <c:idx val="0"/>
              <c:layout>
                <c:manualLayout>
                  <c:x val="-1.4314056043256088E-3"/>
                  <c:y val="0.13514813296175576"/>
                </c:manualLayout>
              </c:layout>
              <c:tx>
                <c:rich>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r>
                      <a:rPr lang="en-US" sz="1000">
                        <a:solidFill>
                          <a:sysClr val="window" lastClr="FFFFFF"/>
                        </a:solidFill>
                        <a:latin typeface="+mn-lt"/>
                        <a:ea typeface="+mn-ea"/>
                        <a:cs typeface="+mn-cs"/>
                      </a:rPr>
                      <a:t>100.00%</a:t>
                    </a:r>
                    <a:endParaRPr lang="en-US" sz="1000"/>
                  </a:p>
                </c:rich>
              </c:tx>
              <c:spPr>
                <a:solidFill>
                  <a:srgbClr val="5B9BD5"/>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335272712320881"/>
                      <c:h val="0.14844569848009953"/>
                    </c:manualLayout>
                  </c15:layout>
                  <c15:showDataLabelsRange val="0"/>
                </c:ext>
                <c:ext xmlns:c16="http://schemas.microsoft.com/office/drawing/2014/chart" uri="{C3380CC4-5D6E-409C-BE32-E72D297353CC}">
                  <c16:uniqueId val="{00000000-2406-4BD1-935B-D0CA4570FCCA}"/>
                </c:ext>
              </c:extLst>
            </c:dLbl>
            <c:dLbl>
              <c:idx val="1"/>
              <c:layout>
                <c:manualLayout>
                  <c:x val="-1.918991522926475E-3"/>
                  <c:y val="0.16189384093978543"/>
                </c:manualLayout>
              </c:layout>
              <c:tx>
                <c:rich>
                  <a:bodyPr rot="0" spcFirstLastPara="1" vertOverflow="clip" horzOverflow="clip" vert="horz" wrap="square" lIns="38100" tIns="19050" rIns="38100" bIns="19050" anchor="ctr" anchorCtr="1">
                    <a:spAutoFit/>
                  </a:bodyPr>
                  <a:lstStyle/>
                  <a:p>
                    <a:pPr>
                      <a:defRPr sz="900" b="0" i="0" u="none" strike="noStrike" kern="1200" baseline="0">
                        <a:solidFill>
                          <a:sysClr val="window" lastClr="FFFFFF"/>
                        </a:solidFill>
                        <a:latin typeface="+mn-lt"/>
                        <a:ea typeface="+mn-ea"/>
                        <a:cs typeface="+mn-cs"/>
                      </a:defRPr>
                    </a:pPr>
                    <a:r>
                      <a:rPr lang="en-US" sz="1000">
                        <a:solidFill>
                          <a:sysClr val="window" lastClr="FFFFFF"/>
                        </a:solidFill>
                        <a:latin typeface="+mn-lt"/>
                        <a:ea typeface="+mn-ea"/>
                        <a:cs typeface="+mn-cs"/>
                      </a:rPr>
                      <a:t>100.00%</a:t>
                    </a:r>
                    <a:endParaRPr lang="en-US" sz="1000"/>
                  </a:p>
                </c:rich>
              </c:tx>
              <c:spPr>
                <a:solidFill>
                  <a:srgbClr val="5B9BD5"/>
                </a:solidFill>
                <a:ln>
                  <a:no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ysClr val="window" lastClr="FFFFFF"/>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a:solidFill>
                      <a:schemeClr val="accent1">
                        <a:alpha val="70000"/>
                      </a:schemeClr>
                    </a:solidFill>
                    <a:ln>
                      <a:noFill/>
                    </a:ln>
                  </c15:spPr>
                  <c15:layout>
                    <c:manualLayout>
                      <c:w val="0.12335272712320881"/>
                      <c:h val="0.14844569848009953"/>
                    </c:manualLayout>
                  </c15:layout>
                  <c15:showDataLabelsRange val="0"/>
                </c:ext>
                <c:ext xmlns:c16="http://schemas.microsoft.com/office/drawing/2014/chart" uri="{C3380CC4-5D6E-409C-BE32-E72D297353CC}">
                  <c16:uniqueId val="{00000001-2406-4BD1-935B-D0CA4570FCCA}"/>
                </c:ext>
              </c:extLst>
            </c:dLbl>
            <c:dLbl>
              <c:idx val="2"/>
              <c:layout>
                <c:manualLayout>
                  <c:x val="3.8319010711127676E-3"/>
                  <c:y val="0.14794694131900765"/>
                </c:manualLayout>
              </c:layout>
              <c:tx>
                <c:rich>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r>
                      <a:rPr lang="en-US" sz="1000">
                        <a:solidFill>
                          <a:sysClr val="window" lastClr="FFFFFF"/>
                        </a:solidFill>
                        <a:latin typeface="+mn-lt"/>
                        <a:ea typeface="+mn-ea"/>
                        <a:cs typeface="+mn-cs"/>
                      </a:rPr>
                      <a:t>100.00%</a:t>
                    </a:r>
                    <a:endParaRPr lang="en-US" sz="1000"/>
                  </a:p>
                </c:rich>
              </c:tx>
              <c:spPr>
                <a:solidFill>
                  <a:srgbClr val="5B9BD5"/>
                </a:solid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ysClr val="window" lastClr="FFFFFF"/>
                      </a:solidFill>
                      <a:latin typeface="+mn-lt"/>
                      <a:ea typeface="+mn-ea"/>
                      <a:cs typeface="+mn-cs"/>
                    </a:defRPr>
                  </a:pPr>
                  <a:endParaRPr lang="es-DO"/>
                </a:p>
              </c:txPr>
              <c:dLblPos val="outEnd"/>
              <c:showLegendKey val="0"/>
              <c:showVal val="1"/>
              <c:showCatName val="0"/>
              <c:showSerName val="0"/>
              <c:showPercent val="0"/>
              <c:showBubbleSize val="0"/>
              <c:extLst>
                <c:ext xmlns:c15="http://schemas.microsoft.com/office/drawing/2012/chart" uri="{CE6537A1-D6FC-4f65-9D91-7224C49458BB}">
                  <c15:layout>
                    <c:manualLayout>
                      <c:w val="0.1233527271232088"/>
                      <c:h val="0.15092674315975285"/>
                    </c:manualLayout>
                  </c15:layout>
                  <c15:showDataLabelsRange val="0"/>
                </c:ext>
                <c:ext xmlns:c16="http://schemas.microsoft.com/office/drawing/2014/chart" uri="{C3380CC4-5D6E-409C-BE32-E72D297353CC}">
                  <c16:uniqueId val="{00000002-2406-4BD1-935B-D0CA4570FCCA}"/>
                </c:ext>
              </c:extLst>
            </c:dLbl>
            <c:spPr>
              <a:solidFill>
                <a:srgbClr val="5B9BD5"/>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 lastClr="FFFFFF"/>
                    </a:solidFill>
                    <a:latin typeface="+mn-lt"/>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'POAS 2020 a 2022'!$C$120:$C$122</c:f>
              <c:strCache>
                <c:ptCount val="3"/>
                <c:pt idx="0">
                  <c:v>ENERO</c:v>
                </c:pt>
                <c:pt idx="1">
                  <c:v>FEBRERO</c:v>
                </c:pt>
                <c:pt idx="2">
                  <c:v>MARZO</c:v>
                </c:pt>
              </c:strCache>
            </c:strRef>
          </c:cat>
          <c:val>
            <c:numRef>
              <c:f>'POAS 2020 a 2022'!$D$120:$D$122</c:f>
              <c:numCache>
                <c:formatCode>0%</c:formatCode>
                <c:ptCount val="3"/>
                <c:pt idx="0">
                  <c:v>1</c:v>
                </c:pt>
                <c:pt idx="1">
                  <c:v>1</c:v>
                </c:pt>
                <c:pt idx="2">
                  <c:v>1</c:v>
                </c:pt>
              </c:numCache>
            </c:numRef>
          </c:val>
          <c:extLst>
            <c:ext xmlns:c16="http://schemas.microsoft.com/office/drawing/2014/chart" uri="{C3380CC4-5D6E-409C-BE32-E72D297353CC}">
              <c16:uniqueId val="{00000003-2406-4BD1-935B-D0CA4570FCCA}"/>
            </c:ext>
          </c:extLst>
        </c:ser>
        <c:dLbls>
          <c:dLblPos val="outEnd"/>
          <c:showLegendKey val="0"/>
          <c:showVal val="1"/>
          <c:showCatName val="0"/>
          <c:showSerName val="0"/>
          <c:showPercent val="0"/>
          <c:showBubbleSize val="0"/>
        </c:dLbls>
        <c:gapWidth val="269"/>
        <c:overlap val="-20"/>
        <c:axId val="449415071"/>
        <c:axId val="496215119"/>
      </c:barChart>
      <c:catAx>
        <c:axId val="449415071"/>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950" b="1" i="0" u="none" strike="noStrike" kern="1200" cap="all" spc="150" normalizeH="0" baseline="0">
                <a:solidFill>
                  <a:schemeClr val="lt1"/>
                </a:solidFill>
                <a:latin typeface="+mn-lt"/>
                <a:ea typeface="+mn-ea"/>
                <a:cs typeface="+mn-cs"/>
              </a:defRPr>
            </a:pPr>
            <a:endParaRPr lang="es-DO"/>
          </a:p>
        </c:txPr>
        <c:crossAx val="496215119"/>
        <c:crosses val="autoZero"/>
        <c:auto val="1"/>
        <c:lblAlgn val="ctr"/>
        <c:lblOffset val="100"/>
        <c:noMultiLvlLbl val="0"/>
      </c:catAx>
      <c:valAx>
        <c:axId val="496215119"/>
        <c:scaling>
          <c:orientation val="minMax"/>
          <c:max val="1"/>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lt1"/>
                </a:solidFill>
                <a:latin typeface="+mn-lt"/>
                <a:ea typeface="+mn-ea"/>
                <a:cs typeface="+mn-cs"/>
              </a:defRPr>
            </a:pPr>
            <a:endParaRPr lang="es-DO"/>
          </a:p>
        </c:txPr>
        <c:crossAx val="449415071"/>
        <c:crosses val="autoZero"/>
        <c:crossBetween val="between"/>
      </c:valAx>
      <c:spPr>
        <a:solidFill>
          <a:srgbClr val="032366"/>
        </a:solidFill>
        <a:ln>
          <a:noFill/>
        </a:ln>
        <a:effectLst/>
      </c:spPr>
    </c:plotArea>
    <c:plotVisOnly val="1"/>
    <c:dispBlanksAs val="gap"/>
    <c:showDLblsOverMax val="0"/>
  </c:chart>
  <c:spPr>
    <a:solidFill>
      <a:srgbClr val="032366"/>
    </a:solidFill>
    <a:ln w="9525" cap="flat" cmpd="sng" algn="ctr">
      <a:noFill/>
      <a:round/>
    </a:ln>
    <a:effectLst/>
  </c:spPr>
  <c:txPr>
    <a:bodyPr/>
    <a:lstStyle/>
    <a:p>
      <a:pPr>
        <a:defRPr/>
      </a:pPr>
      <a:endParaRPr lang="es-DO"/>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2.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3.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4.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5.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6.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7.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8.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9.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10.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11.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12.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13.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14.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15.xml><?xml version="1.0" encoding="utf-8"?>
<cs:chartStyle xmlns:cs="http://schemas.microsoft.com/office/drawing/2012/chartStyle" xmlns:a="http://schemas.openxmlformats.org/drawingml/2006/main" id="214">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3B1F896A-1249-4E57-B09C-CA9AFB6E84A5}" type="doc">
      <dgm:prSet loTypeId="urn:microsoft.com/office/officeart/2005/8/layout/list1" loCatId="list" qsTypeId="urn:microsoft.com/office/officeart/2005/8/quickstyle/simple1" qsCatId="simple" csTypeId="urn:microsoft.com/office/officeart/2005/8/colors/accent5_2" csCatId="accent5" phldr="1"/>
      <dgm:spPr/>
      <dgm:t>
        <a:bodyPr/>
        <a:lstStyle/>
        <a:p>
          <a:endParaRPr lang="es-ES"/>
        </a:p>
      </dgm:t>
    </dgm:pt>
    <dgm:pt modelId="{C7A462CE-D80C-46D8-8D67-A4AE1F9918CA}">
      <dgm:prSet phldrT="[Texto]" custT="1"/>
      <dgm:spPr>
        <a:xfrm>
          <a:off x="330517" y="94081"/>
          <a:ext cx="4627245" cy="28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just">
            <a:spcAft>
              <a:spcPts val="300"/>
            </a:spcAft>
            <a:buNone/>
          </a:pPr>
          <a:r>
            <a:rPr lang="es-DO" sz="1300" b="1" dirty="0">
              <a:solidFill>
                <a:sysClr val="window" lastClr="FFFFFF"/>
              </a:solidFill>
              <a:latin typeface="+mn-lt"/>
              <a:ea typeface="+mn-ea"/>
              <a:cs typeface="Times New Roman" panose="02020603050405020304" pitchFamily="18" charset="0"/>
            </a:rPr>
            <a:t>1. Reducir las pérdidas de energía</a:t>
          </a:r>
          <a:endParaRPr lang="es-ES" sz="1300" dirty="0">
            <a:solidFill>
              <a:sysClr val="window" lastClr="FFFFFF"/>
            </a:solidFill>
            <a:latin typeface="+mn-lt"/>
            <a:ea typeface="+mn-ea"/>
            <a:cs typeface="Times New Roman" panose="02020603050405020304" pitchFamily="18" charset="0"/>
          </a:endParaRPr>
        </a:p>
      </dgm:t>
    </dgm:pt>
    <dgm:pt modelId="{D92712A7-AC78-42F5-903A-3E2146310C9A}" type="parTrans" cxnId="{58B1D4FE-B1BA-445E-A74E-C8072D99DD2F}">
      <dgm:prSet/>
      <dgm:spPr/>
      <dgm:t>
        <a:bodyPr/>
        <a:lstStyle/>
        <a:p>
          <a:endParaRPr lang="es-ES"/>
        </a:p>
      </dgm:t>
    </dgm:pt>
    <dgm:pt modelId="{6A56BB15-6E16-4C1E-8BB0-E281CDD759F4}" type="sibTrans" cxnId="{58B1D4FE-B1BA-445E-A74E-C8072D99DD2F}">
      <dgm:prSet/>
      <dgm:spPr/>
      <dgm:t>
        <a:bodyPr/>
        <a:lstStyle/>
        <a:p>
          <a:endParaRPr lang="es-ES"/>
        </a:p>
      </dgm:t>
    </dgm:pt>
    <dgm:pt modelId="{B250A820-0F11-4DD8-BFCD-289FC9701B38}">
      <dgm:prSet phldrT="[Texto]" custT="1"/>
      <dgm:spPr>
        <a:xfrm>
          <a:off x="330517" y="508801"/>
          <a:ext cx="4627245" cy="28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just">
            <a:spcAft>
              <a:spcPts val="300"/>
            </a:spcAft>
            <a:buNone/>
          </a:pPr>
          <a:r>
            <a:rPr lang="es-DO" sz="1300" b="1" dirty="0">
              <a:solidFill>
                <a:sysClr val="window" lastClr="FFFFFF"/>
              </a:solidFill>
              <a:latin typeface="+mn-lt"/>
              <a:ea typeface="+mn-ea"/>
              <a:cs typeface="Times New Roman" panose="02020603050405020304" pitchFamily="18" charset="0"/>
            </a:rPr>
            <a:t>2. Incrementar y eficientizar el cobro</a:t>
          </a:r>
          <a:endParaRPr lang="es-ES" sz="1300" dirty="0">
            <a:solidFill>
              <a:sysClr val="window" lastClr="FFFFFF"/>
            </a:solidFill>
            <a:latin typeface="+mn-lt"/>
            <a:ea typeface="+mn-ea"/>
            <a:cs typeface="Times New Roman" panose="02020603050405020304" pitchFamily="18" charset="0"/>
          </a:endParaRPr>
        </a:p>
      </dgm:t>
    </dgm:pt>
    <dgm:pt modelId="{FB080B5A-721A-46BC-A80C-4A4F333E14F3}" type="parTrans" cxnId="{88BB03FD-350B-49C4-AC76-D2BADAB7221B}">
      <dgm:prSet/>
      <dgm:spPr/>
      <dgm:t>
        <a:bodyPr/>
        <a:lstStyle/>
        <a:p>
          <a:endParaRPr lang="es-ES"/>
        </a:p>
      </dgm:t>
    </dgm:pt>
    <dgm:pt modelId="{BF3FBDAB-DE57-49F0-B3BD-4126BA4447ED}" type="sibTrans" cxnId="{88BB03FD-350B-49C4-AC76-D2BADAB7221B}">
      <dgm:prSet/>
      <dgm:spPr/>
      <dgm:t>
        <a:bodyPr/>
        <a:lstStyle/>
        <a:p>
          <a:endParaRPr lang="es-ES"/>
        </a:p>
      </dgm:t>
    </dgm:pt>
    <dgm:pt modelId="{65089C92-18A0-4E46-9829-AF7B9E944E3B}">
      <dgm:prSet phldrT="[Texto]" custT="1"/>
      <dgm:spPr>
        <a:xfrm>
          <a:off x="330517" y="1752959"/>
          <a:ext cx="4627245" cy="28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just">
            <a:spcAft>
              <a:spcPts val="300"/>
            </a:spcAft>
            <a:buNone/>
          </a:pPr>
          <a:r>
            <a:rPr lang="es-DO" sz="1300" b="1" dirty="0">
              <a:solidFill>
                <a:sysClr val="window" lastClr="FFFFFF"/>
              </a:solidFill>
              <a:latin typeface="+mn-lt"/>
              <a:ea typeface="+mn-ea"/>
              <a:cs typeface="Times New Roman" panose="02020603050405020304" pitchFamily="18" charset="0"/>
            </a:rPr>
            <a:t>5. Optimizar el sistema de gestión del talento humano </a:t>
          </a:r>
          <a:endParaRPr lang="es-ES" sz="1300" dirty="0">
            <a:solidFill>
              <a:sysClr val="window" lastClr="FFFFFF"/>
            </a:solidFill>
            <a:latin typeface="+mn-lt"/>
            <a:ea typeface="+mn-ea"/>
            <a:cs typeface="Times New Roman" panose="02020603050405020304" pitchFamily="18" charset="0"/>
          </a:endParaRPr>
        </a:p>
      </dgm:t>
    </dgm:pt>
    <dgm:pt modelId="{3E19E20F-719F-4CC0-9B5E-8CA912798CB9}" type="parTrans" cxnId="{66582711-B843-4A5B-A12E-72437AA47EB5}">
      <dgm:prSet/>
      <dgm:spPr/>
      <dgm:t>
        <a:bodyPr/>
        <a:lstStyle/>
        <a:p>
          <a:endParaRPr lang="es-ES"/>
        </a:p>
      </dgm:t>
    </dgm:pt>
    <dgm:pt modelId="{D1CA51C5-DC9A-4C8B-AD63-30A9E4C81326}" type="sibTrans" cxnId="{66582711-B843-4A5B-A12E-72437AA47EB5}">
      <dgm:prSet/>
      <dgm:spPr/>
      <dgm:t>
        <a:bodyPr/>
        <a:lstStyle/>
        <a:p>
          <a:endParaRPr lang="es-ES"/>
        </a:p>
      </dgm:t>
    </dgm:pt>
    <dgm:pt modelId="{2BECCA94-ECEA-480F-816B-26A286AD3423}">
      <dgm:prSet phldrT="[Texto]" custT="1"/>
      <dgm:spPr>
        <a:xfrm>
          <a:off x="330517" y="923520"/>
          <a:ext cx="4627245" cy="28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just">
            <a:spcAft>
              <a:spcPts val="300"/>
            </a:spcAft>
            <a:buNone/>
          </a:pPr>
          <a:r>
            <a:rPr lang="es-DO" sz="1300" b="1" dirty="0">
              <a:solidFill>
                <a:sysClr val="window" lastClr="FFFFFF"/>
              </a:solidFill>
              <a:latin typeface="+mn-lt"/>
              <a:ea typeface="+mn-ea"/>
              <a:cs typeface="Times New Roman" panose="02020603050405020304" pitchFamily="18" charset="0"/>
            </a:rPr>
            <a:t>3. Garantizar la calidad y seguridad del suministro de energía</a:t>
          </a:r>
          <a:endParaRPr lang="es-ES" sz="1300" dirty="0">
            <a:solidFill>
              <a:sysClr val="window" lastClr="FFFFFF"/>
            </a:solidFill>
            <a:latin typeface="+mn-lt"/>
            <a:ea typeface="+mn-ea"/>
            <a:cs typeface="Times New Roman" panose="02020603050405020304" pitchFamily="18" charset="0"/>
          </a:endParaRPr>
        </a:p>
      </dgm:t>
    </dgm:pt>
    <dgm:pt modelId="{3E0EE473-55F2-40FC-B574-70427E9AAF9C}" type="parTrans" cxnId="{26E98EB7-29C8-40D9-A6E2-DB9BA155C194}">
      <dgm:prSet/>
      <dgm:spPr/>
      <dgm:t>
        <a:bodyPr/>
        <a:lstStyle/>
        <a:p>
          <a:endParaRPr lang="es-ES"/>
        </a:p>
      </dgm:t>
    </dgm:pt>
    <dgm:pt modelId="{E474491D-9AD1-4C73-A8A7-9EB3AE712046}" type="sibTrans" cxnId="{26E98EB7-29C8-40D9-A6E2-DB9BA155C194}">
      <dgm:prSet/>
      <dgm:spPr/>
      <dgm:t>
        <a:bodyPr/>
        <a:lstStyle/>
        <a:p>
          <a:endParaRPr lang="es-ES"/>
        </a:p>
      </dgm:t>
    </dgm:pt>
    <dgm:pt modelId="{1F3514D3-CBE6-4F48-B96F-5438AB02DC59}">
      <dgm:prSet custT="1"/>
      <dgm:spPr>
        <a:xfrm>
          <a:off x="330517" y="1338240"/>
          <a:ext cx="4627245" cy="28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just">
            <a:spcAft>
              <a:spcPts val="300"/>
            </a:spcAft>
            <a:buNone/>
          </a:pPr>
          <a:r>
            <a:rPr lang="es-DO" sz="1300" b="1" dirty="0">
              <a:solidFill>
                <a:sysClr val="window" lastClr="FFFFFF"/>
              </a:solidFill>
              <a:latin typeface="+mn-lt"/>
              <a:ea typeface="+mn-ea"/>
              <a:cs typeface="Times New Roman" panose="02020603050405020304" pitchFamily="18" charset="0"/>
            </a:rPr>
            <a:t>4. Eficientizar las operaciones de la empresa</a:t>
          </a:r>
          <a:endParaRPr lang="es-DO" sz="1300" dirty="0">
            <a:solidFill>
              <a:sysClr val="window" lastClr="FFFFFF"/>
            </a:solidFill>
            <a:latin typeface="+mn-lt"/>
            <a:ea typeface="+mn-ea"/>
            <a:cs typeface="Times New Roman" panose="02020603050405020304" pitchFamily="18" charset="0"/>
          </a:endParaRPr>
        </a:p>
      </dgm:t>
    </dgm:pt>
    <dgm:pt modelId="{F12FD176-B96C-41CF-A058-8ED81A6ECB8E}" type="parTrans" cxnId="{8DA77F8D-86E0-41F0-8D58-2D34D7AC91D2}">
      <dgm:prSet/>
      <dgm:spPr/>
      <dgm:t>
        <a:bodyPr/>
        <a:lstStyle/>
        <a:p>
          <a:endParaRPr lang="es-ES"/>
        </a:p>
      </dgm:t>
    </dgm:pt>
    <dgm:pt modelId="{D084A110-BE5E-4854-8E72-A00CEFE32C53}" type="sibTrans" cxnId="{8DA77F8D-86E0-41F0-8D58-2D34D7AC91D2}">
      <dgm:prSet/>
      <dgm:spPr/>
      <dgm:t>
        <a:bodyPr/>
        <a:lstStyle/>
        <a:p>
          <a:endParaRPr lang="es-ES"/>
        </a:p>
      </dgm:t>
    </dgm:pt>
    <dgm:pt modelId="{C96B3FA5-058A-4AEE-A533-DEF865248F18}">
      <dgm:prSet phldrT="[Texto]" custT="1"/>
      <dgm:spPr>
        <a:xfrm>
          <a:off x="330517" y="2167679"/>
          <a:ext cx="4627245" cy="28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just">
            <a:spcAft>
              <a:spcPts val="300"/>
            </a:spcAft>
            <a:buNone/>
          </a:pPr>
          <a:r>
            <a:rPr lang="es-DO" sz="1300" b="1" dirty="0">
              <a:solidFill>
                <a:sysClr val="window" lastClr="FFFFFF"/>
              </a:solidFill>
              <a:latin typeface="+mn-lt"/>
              <a:ea typeface="+mn-ea"/>
              <a:cs typeface="Times New Roman" panose="02020603050405020304" pitchFamily="18" charset="0"/>
            </a:rPr>
            <a:t>6. Incrementar la calidad del servicio</a:t>
          </a:r>
          <a:endParaRPr lang="es-ES" sz="1300" dirty="0">
            <a:solidFill>
              <a:sysClr val="window" lastClr="FFFFFF"/>
            </a:solidFill>
            <a:latin typeface="+mn-lt"/>
            <a:ea typeface="+mn-ea"/>
            <a:cs typeface="Times New Roman" panose="02020603050405020304" pitchFamily="18" charset="0"/>
          </a:endParaRPr>
        </a:p>
      </dgm:t>
    </dgm:pt>
    <dgm:pt modelId="{19BEAF17-4161-4F43-80B9-F2C830793144}" type="parTrans" cxnId="{827828EA-BCBB-4704-A439-786D7BD054AA}">
      <dgm:prSet/>
      <dgm:spPr/>
      <dgm:t>
        <a:bodyPr/>
        <a:lstStyle/>
        <a:p>
          <a:endParaRPr lang="es-ES"/>
        </a:p>
      </dgm:t>
    </dgm:pt>
    <dgm:pt modelId="{FB973709-DF13-4016-990E-BEC78A69DF68}" type="sibTrans" cxnId="{827828EA-BCBB-4704-A439-786D7BD054AA}">
      <dgm:prSet/>
      <dgm:spPr/>
      <dgm:t>
        <a:bodyPr/>
        <a:lstStyle/>
        <a:p>
          <a:endParaRPr lang="es-ES"/>
        </a:p>
      </dgm:t>
    </dgm:pt>
    <dgm:pt modelId="{62BD2CB8-86A6-454A-B375-C3D73AB1A079}">
      <dgm:prSet phldrT="[Texto]" custT="1"/>
      <dgm:spPr>
        <a:xfrm>
          <a:off x="330517" y="2582398"/>
          <a:ext cx="4627245" cy="28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just">
            <a:spcAft>
              <a:spcPts val="300"/>
            </a:spcAft>
            <a:buNone/>
          </a:pPr>
          <a:r>
            <a:rPr lang="es-DO" sz="1300" b="1" dirty="0">
              <a:solidFill>
                <a:sysClr val="window" lastClr="FFFFFF"/>
              </a:solidFill>
              <a:latin typeface="+mn-lt"/>
              <a:ea typeface="+mn-ea"/>
              <a:cs typeface="Times New Roman" panose="02020603050405020304" pitchFamily="18" charset="0"/>
            </a:rPr>
            <a:t>7. Mejorar la imagen corporativa y la comunicación</a:t>
          </a:r>
          <a:endParaRPr lang="es-ES" sz="1300" dirty="0">
            <a:solidFill>
              <a:sysClr val="window" lastClr="FFFFFF"/>
            </a:solidFill>
            <a:latin typeface="+mn-lt"/>
            <a:ea typeface="+mn-ea"/>
            <a:cs typeface="Times New Roman" panose="02020603050405020304" pitchFamily="18" charset="0"/>
          </a:endParaRPr>
        </a:p>
      </dgm:t>
    </dgm:pt>
    <dgm:pt modelId="{176E96F1-2910-4480-85CD-3811BB1DAF6E}" type="parTrans" cxnId="{A850535D-77EA-475C-89BD-5460C4F136EC}">
      <dgm:prSet/>
      <dgm:spPr/>
      <dgm:t>
        <a:bodyPr/>
        <a:lstStyle/>
        <a:p>
          <a:endParaRPr lang="es-ES"/>
        </a:p>
      </dgm:t>
    </dgm:pt>
    <dgm:pt modelId="{4923D514-723A-4333-9E04-7B93602A05E1}" type="sibTrans" cxnId="{A850535D-77EA-475C-89BD-5460C4F136EC}">
      <dgm:prSet/>
      <dgm:spPr/>
      <dgm:t>
        <a:bodyPr/>
        <a:lstStyle/>
        <a:p>
          <a:endParaRPr lang="es-ES"/>
        </a:p>
      </dgm:t>
    </dgm:pt>
    <dgm:pt modelId="{CE9D5505-8EE8-4114-B78C-F072EB236439}" type="pres">
      <dgm:prSet presAssocID="{3B1F896A-1249-4E57-B09C-CA9AFB6E84A5}" presName="linear" presStyleCnt="0">
        <dgm:presLayoutVars>
          <dgm:dir/>
          <dgm:animLvl val="lvl"/>
          <dgm:resizeHandles val="exact"/>
        </dgm:presLayoutVars>
      </dgm:prSet>
      <dgm:spPr/>
    </dgm:pt>
    <dgm:pt modelId="{7BF84F58-D621-4894-9FBE-26A241881CD2}" type="pres">
      <dgm:prSet presAssocID="{C7A462CE-D80C-46D8-8D67-A4AE1F9918CA}" presName="parentLin" presStyleCnt="0"/>
      <dgm:spPr/>
    </dgm:pt>
    <dgm:pt modelId="{40ED4D54-A70D-41B5-A61E-3955BEBA45AF}" type="pres">
      <dgm:prSet presAssocID="{C7A462CE-D80C-46D8-8D67-A4AE1F9918CA}" presName="parentLeftMargin" presStyleLbl="node1" presStyleIdx="0" presStyleCnt="7"/>
      <dgm:spPr/>
    </dgm:pt>
    <dgm:pt modelId="{25E493B6-24C1-45B6-83AD-6455D2D702EA}" type="pres">
      <dgm:prSet presAssocID="{C7A462CE-D80C-46D8-8D67-A4AE1F9918CA}" presName="parentText" presStyleLbl="node1" presStyleIdx="0" presStyleCnt="7" custScaleY="121951">
        <dgm:presLayoutVars>
          <dgm:chMax val="0"/>
          <dgm:bulletEnabled val="1"/>
        </dgm:presLayoutVars>
      </dgm:prSet>
      <dgm:spPr/>
    </dgm:pt>
    <dgm:pt modelId="{5BE9F56A-307E-46BF-B07E-CD1407B72086}" type="pres">
      <dgm:prSet presAssocID="{C7A462CE-D80C-46D8-8D67-A4AE1F9918CA}" presName="negativeSpace" presStyleCnt="0"/>
      <dgm:spPr/>
    </dgm:pt>
    <dgm:pt modelId="{04FFAC25-74D9-4810-9337-4633C644EB87}" type="pres">
      <dgm:prSet presAssocID="{C7A462CE-D80C-46D8-8D67-A4AE1F9918CA}" presName="childText" presStyleLbl="conFgAcc1" presStyleIdx="0" presStyleCnt="7" custScaleX="81690">
        <dgm:presLayoutVars>
          <dgm:bulletEnabled val="1"/>
        </dgm:presLayoutVars>
      </dgm:prSet>
      <dgm:spPr>
        <a:xfrm>
          <a:off x="0" y="264001"/>
          <a:ext cx="5399994" cy="201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pt>
    <dgm:pt modelId="{2F4343D8-03A3-463E-B9B4-E2EDA958DBD9}" type="pres">
      <dgm:prSet presAssocID="{6A56BB15-6E16-4C1E-8BB0-E281CDD759F4}" presName="spaceBetweenRectangles" presStyleCnt="0"/>
      <dgm:spPr/>
    </dgm:pt>
    <dgm:pt modelId="{A69BE96E-88F0-4C03-8B35-C52EBF73FDCF}" type="pres">
      <dgm:prSet presAssocID="{B250A820-0F11-4DD8-BFCD-289FC9701B38}" presName="parentLin" presStyleCnt="0"/>
      <dgm:spPr/>
    </dgm:pt>
    <dgm:pt modelId="{51BF3959-57EE-4CD5-ACFB-AC4B9DDB7A9C}" type="pres">
      <dgm:prSet presAssocID="{B250A820-0F11-4DD8-BFCD-289FC9701B38}" presName="parentLeftMargin" presStyleLbl="node1" presStyleIdx="0" presStyleCnt="7"/>
      <dgm:spPr/>
    </dgm:pt>
    <dgm:pt modelId="{86AD6C3F-D894-43EF-9B5C-B0092256AEAE}" type="pres">
      <dgm:prSet presAssocID="{B250A820-0F11-4DD8-BFCD-289FC9701B38}" presName="parentText" presStyleLbl="node1" presStyleIdx="1" presStyleCnt="7" custScaleY="121951">
        <dgm:presLayoutVars>
          <dgm:chMax val="0"/>
          <dgm:bulletEnabled val="1"/>
        </dgm:presLayoutVars>
      </dgm:prSet>
      <dgm:spPr/>
    </dgm:pt>
    <dgm:pt modelId="{C82FF8D9-E99B-4183-B88F-8BA1FDFD3A42}" type="pres">
      <dgm:prSet presAssocID="{B250A820-0F11-4DD8-BFCD-289FC9701B38}" presName="negativeSpace" presStyleCnt="0"/>
      <dgm:spPr/>
    </dgm:pt>
    <dgm:pt modelId="{07B739CA-89D8-499E-8095-1611DE9A96B0}" type="pres">
      <dgm:prSet presAssocID="{B250A820-0F11-4DD8-BFCD-289FC9701B38}" presName="childText" presStyleLbl="conFgAcc1" presStyleIdx="1" presStyleCnt="7" custScaleX="81690">
        <dgm:presLayoutVars>
          <dgm:bulletEnabled val="1"/>
        </dgm:presLayoutVars>
      </dgm:prSet>
      <dgm:spPr>
        <a:xfrm>
          <a:off x="0" y="678720"/>
          <a:ext cx="5399994" cy="201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pt>
    <dgm:pt modelId="{6F9D1032-552A-4929-9E2C-E67AF2DF9B6A}" type="pres">
      <dgm:prSet presAssocID="{BF3FBDAB-DE57-49F0-B3BD-4126BA4447ED}" presName="spaceBetweenRectangles" presStyleCnt="0"/>
      <dgm:spPr/>
    </dgm:pt>
    <dgm:pt modelId="{663FD0CE-621D-4C8B-A120-6DC504702233}" type="pres">
      <dgm:prSet presAssocID="{2BECCA94-ECEA-480F-816B-26A286AD3423}" presName="parentLin" presStyleCnt="0"/>
      <dgm:spPr/>
    </dgm:pt>
    <dgm:pt modelId="{A10A94D9-816F-49D2-AA3C-7FDE9C943146}" type="pres">
      <dgm:prSet presAssocID="{2BECCA94-ECEA-480F-816B-26A286AD3423}" presName="parentLeftMargin" presStyleLbl="node1" presStyleIdx="1" presStyleCnt="7"/>
      <dgm:spPr/>
    </dgm:pt>
    <dgm:pt modelId="{8C46B6D3-6B5A-45D9-A66B-8B24AFE7EDF8}" type="pres">
      <dgm:prSet presAssocID="{2BECCA94-ECEA-480F-816B-26A286AD3423}" presName="parentText" presStyleLbl="node1" presStyleIdx="2" presStyleCnt="7" custScaleY="121951">
        <dgm:presLayoutVars>
          <dgm:chMax val="0"/>
          <dgm:bulletEnabled val="1"/>
        </dgm:presLayoutVars>
      </dgm:prSet>
      <dgm:spPr/>
    </dgm:pt>
    <dgm:pt modelId="{B08D3378-671D-48EB-9843-0F7B05245469}" type="pres">
      <dgm:prSet presAssocID="{2BECCA94-ECEA-480F-816B-26A286AD3423}" presName="negativeSpace" presStyleCnt="0"/>
      <dgm:spPr/>
    </dgm:pt>
    <dgm:pt modelId="{2E884061-2C2A-4594-B28D-9799FD2D0211}" type="pres">
      <dgm:prSet presAssocID="{2BECCA94-ECEA-480F-816B-26A286AD3423}" presName="childText" presStyleLbl="conFgAcc1" presStyleIdx="2" presStyleCnt="7" custScaleX="81690">
        <dgm:presLayoutVars>
          <dgm:bulletEnabled val="1"/>
        </dgm:presLayoutVars>
      </dgm:prSet>
      <dgm:spPr>
        <a:xfrm>
          <a:off x="0" y="1093440"/>
          <a:ext cx="5399994" cy="201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pt>
    <dgm:pt modelId="{B46060F1-6DE3-47C2-AF87-CF4199A8D42B}" type="pres">
      <dgm:prSet presAssocID="{E474491D-9AD1-4C73-A8A7-9EB3AE712046}" presName="spaceBetweenRectangles" presStyleCnt="0"/>
      <dgm:spPr/>
    </dgm:pt>
    <dgm:pt modelId="{D702EB0A-7EFA-4507-B393-A00239ABC622}" type="pres">
      <dgm:prSet presAssocID="{1F3514D3-CBE6-4F48-B96F-5438AB02DC59}" presName="parentLin" presStyleCnt="0"/>
      <dgm:spPr/>
    </dgm:pt>
    <dgm:pt modelId="{393E0778-B999-458E-AD74-AC30D12F7D13}" type="pres">
      <dgm:prSet presAssocID="{1F3514D3-CBE6-4F48-B96F-5438AB02DC59}" presName="parentLeftMargin" presStyleLbl="node1" presStyleIdx="2" presStyleCnt="7"/>
      <dgm:spPr/>
    </dgm:pt>
    <dgm:pt modelId="{DADF45C3-A3A2-4E95-8C22-D6B64681CB2B}" type="pres">
      <dgm:prSet presAssocID="{1F3514D3-CBE6-4F48-B96F-5438AB02DC59}" presName="parentText" presStyleLbl="node1" presStyleIdx="3" presStyleCnt="7" custScaleY="121951">
        <dgm:presLayoutVars>
          <dgm:chMax val="0"/>
          <dgm:bulletEnabled val="1"/>
        </dgm:presLayoutVars>
      </dgm:prSet>
      <dgm:spPr/>
    </dgm:pt>
    <dgm:pt modelId="{F652429D-D823-4658-9C31-8CBB0374CE0E}" type="pres">
      <dgm:prSet presAssocID="{1F3514D3-CBE6-4F48-B96F-5438AB02DC59}" presName="negativeSpace" presStyleCnt="0"/>
      <dgm:spPr/>
    </dgm:pt>
    <dgm:pt modelId="{1567910A-869D-4AB7-88C9-35DFD4C71815}" type="pres">
      <dgm:prSet presAssocID="{1F3514D3-CBE6-4F48-B96F-5438AB02DC59}" presName="childText" presStyleLbl="conFgAcc1" presStyleIdx="3" presStyleCnt="7" custScaleX="81690">
        <dgm:presLayoutVars>
          <dgm:bulletEnabled val="1"/>
        </dgm:presLayoutVars>
      </dgm:prSet>
      <dgm:spPr>
        <a:xfrm>
          <a:off x="0" y="1508159"/>
          <a:ext cx="5399994" cy="201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pt>
    <dgm:pt modelId="{69B2B342-995E-42C4-B1CF-9C0E889ED8DC}" type="pres">
      <dgm:prSet presAssocID="{D084A110-BE5E-4854-8E72-A00CEFE32C53}" presName="spaceBetweenRectangles" presStyleCnt="0"/>
      <dgm:spPr/>
    </dgm:pt>
    <dgm:pt modelId="{2DE9402A-32C4-4F28-87BE-8CCF3A224337}" type="pres">
      <dgm:prSet presAssocID="{65089C92-18A0-4E46-9829-AF7B9E944E3B}" presName="parentLin" presStyleCnt="0"/>
      <dgm:spPr/>
    </dgm:pt>
    <dgm:pt modelId="{95136555-DCFF-477B-A898-AA491420D344}" type="pres">
      <dgm:prSet presAssocID="{65089C92-18A0-4E46-9829-AF7B9E944E3B}" presName="parentLeftMargin" presStyleLbl="node1" presStyleIdx="3" presStyleCnt="7"/>
      <dgm:spPr/>
    </dgm:pt>
    <dgm:pt modelId="{D6E15FD0-F9EE-4BE8-8CE1-A7B2F7279207}" type="pres">
      <dgm:prSet presAssocID="{65089C92-18A0-4E46-9829-AF7B9E944E3B}" presName="parentText" presStyleLbl="node1" presStyleIdx="4" presStyleCnt="7" custScaleY="121951">
        <dgm:presLayoutVars>
          <dgm:chMax val="0"/>
          <dgm:bulletEnabled val="1"/>
        </dgm:presLayoutVars>
      </dgm:prSet>
      <dgm:spPr/>
    </dgm:pt>
    <dgm:pt modelId="{25EC9A1D-94A3-4051-A2F9-4B30555C0DD5}" type="pres">
      <dgm:prSet presAssocID="{65089C92-18A0-4E46-9829-AF7B9E944E3B}" presName="negativeSpace" presStyleCnt="0"/>
      <dgm:spPr/>
    </dgm:pt>
    <dgm:pt modelId="{7C40FE70-8665-4FB1-B51D-498F0C349713}" type="pres">
      <dgm:prSet presAssocID="{65089C92-18A0-4E46-9829-AF7B9E944E3B}" presName="childText" presStyleLbl="conFgAcc1" presStyleIdx="4" presStyleCnt="7" custScaleX="81690">
        <dgm:presLayoutVars>
          <dgm:bulletEnabled val="1"/>
        </dgm:presLayoutVars>
      </dgm:prSet>
      <dgm:spPr>
        <a:xfrm>
          <a:off x="0" y="1922879"/>
          <a:ext cx="5399994" cy="201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pt>
    <dgm:pt modelId="{3DECB446-0F9D-4952-8FF9-50B100056189}" type="pres">
      <dgm:prSet presAssocID="{D1CA51C5-DC9A-4C8B-AD63-30A9E4C81326}" presName="spaceBetweenRectangles" presStyleCnt="0"/>
      <dgm:spPr/>
    </dgm:pt>
    <dgm:pt modelId="{6115AC35-851B-4376-A533-C283A4906DD8}" type="pres">
      <dgm:prSet presAssocID="{C96B3FA5-058A-4AEE-A533-DEF865248F18}" presName="parentLin" presStyleCnt="0"/>
      <dgm:spPr/>
    </dgm:pt>
    <dgm:pt modelId="{953F08F5-9402-4299-BBE1-18E287400E5A}" type="pres">
      <dgm:prSet presAssocID="{C96B3FA5-058A-4AEE-A533-DEF865248F18}" presName="parentLeftMargin" presStyleLbl="node1" presStyleIdx="4" presStyleCnt="7"/>
      <dgm:spPr/>
    </dgm:pt>
    <dgm:pt modelId="{B1F053AF-FB36-431B-9FBB-7AA9EE129178}" type="pres">
      <dgm:prSet presAssocID="{C96B3FA5-058A-4AEE-A533-DEF865248F18}" presName="parentText" presStyleLbl="node1" presStyleIdx="5" presStyleCnt="7" custScaleY="121951">
        <dgm:presLayoutVars>
          <dgm:chMax val="0"/>
          <dgm:bulletEnabled val="1"/>
        </dgm:presLayoutVars>
      </dgm:prSet>
      <dgm:spPr/>
    </dgm:pt>
    <dgm:pt modelId="{9CD09422-28A0-4CAD-A71B-C9B90210249B}" type="pres">
      <dgm:prSet presAssocID="{C96B3FA5-058A-4AEE-A533-DEF865248F18}" presName="negativeSpace" presStyleCnt="0"/>
      <dgm:spPr/>
    </dgm:pt>
    <dgm:pt modelId="{D26F27C8-6065-40A0-8119-B02F66FCA796}" type="pres">
      <dgm:prSet presAssocID="{C96B3FA5-058A-4AEE-A533-DEF865248F18}" presName="childText" presStyleLbl="conFgAcc1" presStyleIdx="5" presStyleCnt="7" custScaleX="81690">
        <dgm:presLayoutVars>
          <dgm:bulletEnabled val="1"/>
        </dgm:presLayoutVars>
      </dgm:prSet>
      <dgm:spPr>
        <a:xfrm>
          <a:off x="0" y="2337598"/>
          <a:ext cx="5399994" cy="201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pt>
    <dgm:pt modelId="{4F234761-4D50-4AD2-8ED1-094566FB697D}" type="pres">
      <dgm:prSet presAssocID="{FB973709-DF13-4016-990E-BEC78A69DF68}" presName="spaceBetweenRectangles" presStyleCnt="0"/>
      <dgm:spPr/>
    </dgm:pt>
    <dgm:pt modelId="{094BE65E-6177-4CEF-B542-5FD88452CDE4}" type="pres">
      <dgm:prSet presAssocID="{62BD2CB8-86A6-454A-B375-C3D73AB1A079}" presName="parentLin" presStyleCnt="0"/>
      <dgm:spPr/>
    </dgm:pt>
    <dgm:pt modelId="{72CA58F1-7D8B-4E17-86A0-29E963809FA4}" type="pres">
      <dgm:prSet presAssocID="{62BD2CB8-86A6-454A-B375-C3D73AB1A079}" presName="parentLeftMargin" presStyleLbl="node1" presStyleIdx="5" presStyleCnt="7"/>
      <dgm:spPr/>
    </dgm:pt>
    <dgm:pt modelId="{6B0FAFE5-D34E-4F70-AF2D-47BD54909B64}" type="pres">
      <dgm:prSet presAssocID="{62BD2CB8-86A6-454A-B375-C3D73AB1A079}" presName="parentText" presStyleLbl="node1" presStyleIdx="6" presStyleCnt="7" custScaleY="121951">
        <dgm:presLayoutVars>
          <dgm:chMax val="0"/>
          <dgm:bulletEnabled val="1"/>
        </dgm:presLayoutVars>
      </dgm:prSet>
      <dgm:spPr/>
    </dgm:pt>
    <dgm:pt modelId="{26B1FD97-B07F-4357-ADD7-DF725D1A01B8}" type="pres">
      <dgm:prSet presAssocID="{62BD2CB8-86A6-454A-B375-C3D73AB1A079}" presName="negativeSpace" presStyleCnt="0"/>
      <dgm:spPr/>
    </dgm:pt>
    <dgm:pt modelId="{A979E63E-4CD0-4458-9276-8B08C0EB5E8B}" type="pres">
      <dgm:prSet presAssocID="{62BD2CB8-86A6-454A-B375-C3D73AB1A079}" presName="childText" presStyleLbl="conFgAcc1" presStyleIdx="6" presStyleCnt="7" custScaleX="81690">
        <dgm:presLayoutVars>
          <dgm:bulletEnabled val="1"/>
        </dgm:presLayoutVars>
      </dgm:prSet>
      <dgm:spPr>
        <a:xfrm>
          <a:off x="0" y="2752318"/>
          <a:ext cx="5399994" cy="201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pt>
  </dgm:ptLst>
  <dgm:cxnLst>
    <dgm:cxn modelId="{66582711-B843-4A5B-A12E-72437AA47EB5}" srcId="{3B1F896A-1249-4E57-B09C-CA9AFB6E84A5}" destId="{65089C92-18A0-4E46-9829-AF7B9E944E3B}" srcOrd="4" destOrd="0" parTransId="{3E19E20F-719F-4CC0-9B5E-8CA912798CB9}" sibTransId="{D1CA51C5-DC9A-4C8B-AD63-30A9E4C81326}"/>
    <dgm:cxn modelId="{B199FC14-837A-440D-92F4-09F955FBA2D9}" type="presOf" srcId="{1F3514D3-CBE6-4F48-B96F-5438AB02DC59}" destId="{393E0778-B999-458E-AD74-AC30D12F7D13}" srcOrd="0" destOrd="0" presId="urn:microsoft.com/office/officeart/2005/8/layout/list1"/>
    <dgm:cxn modelId="{92D67818-26AA-431C-8D4F-4C93742A5C64}" type="presOf" srcId="{62BD2CB8-86A6-454A-B375-C3D73AB1A079}" destId="{6B0FAFE5-D34E-4F70-AF2D-47BD54909B64}" srcOrd="1" destOrd="0" presId="urn:microsoft.com/office/officeart/2005/8/layout/list1"/>
    <dgm:cxn modelId="{D3F23A1A-1A6F-4A00-9D1D-D4288FB00627}" type="presOf" srcId="{C96B3FA5-058A-4AEE-A533-DEF865248F18}" destId="{B1F053AF-FB36-431B-9FBB-7AA9EE129178}" srcOrd="1" destOrd="0" presId="urn:microsoft.com/office/officeart/2005/8/layout/list1"/>
    <dgm:cxn modelId="{B1418438-E65B-45E8-876A-29AA524BE23C}" type="presOf" srcId="{B250A820-0F11-4DD8-BFCD-289FC9701B38}" destId="{51BF3959-57EE-4CD5-ACFB-AC4B9DDB7A9C}" srcOrd="0" destOrd="0" presId="urn:microsoft.com/office/officeart/2005/8/layout/list1"/>
    <dgm:cxn modelId="{A389833E-C04C-437C-B49E-1F6594E09B7A}" type="presOf" srcId="{2BECCA94-ECEA-480F-816B-26A286AD3423}" destId="{A10A94D9-816F-49D2-AA3C-7FDE9C943146}" srcOrd="0" destOrd="0" presId="urn:microsoft.com/office/officeart/2005/8/layout/list1"/>
    <dgm:cxn modelId="{A850535D-77EA-475C-89BD-5460C4F136EC}" srcId="{3B1F896A-1249-4E57-B09C-CA9AFB6E84A5}" destId="{62BD2CB8-86A6-454A-B375-C3D73AB1A079}" srcOrd="6" destOrd="0" parTransId="{176E96F1-2910-4480-85CD-3811BB1DAF6E}" sibTransId="{4923D514-723A-4333-9E04-7B93602A05E1}"/>
    <dgm:cxn modelId="{66212844-C6C2-45F2-9676-EBC0113C8E8E}" type="presOf" srcId="{B250A820-0F11-4DD8-BFCD-289FC9701B38}" destId="{86AD6C3F-D894-43EF-9B5C-B0092256AEAE}" srcOrd="1" destOrd="0" presId="urn:microsoft.com/office/officeart/2005/8/layout/list1"/>
    <dgm:cxn modelId="{258CD879-9DE9-44F9-A53B-CCB4D2151B01}" type="presOf" srcId="{C7A462CE-D80C-46D8-8D67-A4AE1F9918CA}" destId="{40ED4D54-A70D-41B5-A61E-3955BEBA45AF}" srcOrd="0" destOrd="0" presId="urn:microsoft.com/office/officeart/2005/8/layout/list1"/>
    <dgm:cxn modelId="{F023257E-1DA8-444D-AA8D-D934EEFD7C93}" type="presOf" srcId="{2BECCA94-ECEA-480F-816B-26A286AD3423}" destId="{8C46B6D3-6B5A-45D9-A66B-8B24AFE7EDF8}" srcOrd="1" destOrd="0" presId="urn:microsoft.com/office/officeart/2005/8/layout/list1"/>
    <dgm:cxn modelId="{A8E7518C-9932-4206-99A2-57C89754DB3C}" type="presOf" srcId="{65089C92-18A0-4E46-9829-AF7B9E944E3B}" destId="{95136555-DCFF-477B-A898-AA491420D344}" srcOrd="0" destOrd="0" presId="urn:microsoft.com/office/officeart/2005/8/layout/list1"/>
    <dgm:cxn modelId="{8DA77F8D-86E0-41F0-8D58-2D34D7AC91D2}" srcId="{3B1F896A-1249-4E57-B09C-CA9AFB6E84A5}" destId="{1F3514D3-CBE6-4F48-B96F-5438AB02DC59}" srcOrd="3" destOrd="0" parTransId="{F12FD176-B96C-41CF-A058-8ED81A6ECB8E}" sibTransId="{D084A110-BE5E-4854-8E72-A00CEFE32C53}"/>
    <dgm:cxn modelId="{92E166A1-D102-42EF-A810-CF757671ADAF}" type="presOf" srcId="{C96B3FA5-058A-4AEE-A533-DEF865248F18}" destId="{953F08F5-9402-4299-BBE1-18E287400E5A}" srcOrd="0" destOrd="0" presId="urn:microsoft.com/office/officeart/2005/8/layout/list1"/>
    <dgm:cxn modelId="{312E47B0-9006-424C-82E8-E65C1A7F6FFF}" type="presOf" srcId="{3B1F896A-1249-4E57-B09C-CA9AFB6E84A5}" destId="{CE9D5505-8EE8-4114-B78C-F072EB236439}" srcOrd="0" destOrd="0" presId="urn:microsoft.com/office/officeart/2005/8/layout/list1"/>
    <dgm:cxn modelId="{26E98EB7-29C8-40D9-A6E2-DB9BA155C194}" srcId="{3B1F896A-1249-4E57-B09C-CA9AFB6E84A5}" destId="{2BECCA94-ECEA-480F-816B-26A286AD3423}" srcOrd="2" destOrd="0" parTransId="{3E0EE473-55F2-40FC-B574-70427E9AAF9C}" sibTransId="{E474491D-9AD1-4C73-A8A7-9EB3AE712046}"/>
    <dgm:cxn modelId="{4B0EFABB-9134-48A6-B418-D23D50DB4BE3}" type="presOf" srcId="{C7A462CE-D80C-46D8-8D67-A4AE1F9918CA}" destId="{25E493B6-24C1-45B6-83AD-6455D2D702EA}" srcOrd="1" destOrd="0" presId="urn:microsoft.com/office/officeart/2005/8/layout/list1"/>
    <dgm:cxn modelId="{A997C4DB-8219-4595-BD36-DA32FEEAF8ED}" type="presOf" srcId="{1F3514D3-CBE6-4F48-B96F-5438AB02DC59}" destId="{DADF45C3-A3A2-4E95-8C22-D6B64681CB2B}" srcOrd="1" destOrd="0" presId="urn:microsoft.com/office/officeart/2005/8/layout/list1"/>
    <dgm:cxn modelId="{7C0AC6E1-580A-45C4-9FCE-1E2AB5F7EA13}" type="presOf" srcId="{65089C92-18A0-4E46-9829-AF7B9E944E3B}" destId="{D6E15FD0-F9EE-4BE8-8CE1-A7B2F7279207}" srcOrd="1" destOrd="0" presId="urn:microsoft.com/office/officeart/2005/8/layout/list1"/>
    <dgm:cxn modelId="{827828EA-BCBB-4704-A439-786D7BD054AA}" srcId="{3B1F896A-1249-4E57-B09C-CA9AFB6E84A5}" destId="{C96B3FA5-058A-4AEE-A533-DEF865248F18}" srcOrd="5" destOrd="0" parTransId="{19BEAF17-4161-4F43-80B9-F2C830793144}" sibTransId="{FB973709-DF13-4016-990E-BEC78A69DF68}"/>
    <dgm:cxn modelId="{C9D154F8-866A-4D25-9E9A-AEEE0A607F36}" type="presOf" srcId="{62BD2CB8-86A6-454A-B375-C3D73AB1A079}" destId="{72CA58F1-7D8B-4E17-86A0-29E963809FA4}" srcOrd="0" destOrd="0" presId="urn:microsoft.com/office/officeart/2005/8/layout/list1"/>
    <dgm:cxn modelId="{88BB03FD-350B-49C4-AC76-D2BADAB7221B}" srcId="{3B1F896A-1249-4E57-B09C-CA9AFB6E84A5}" destId="{B250A820-0F11-4DD8-BFCD-289FC9701B38}" srcOrd="1" destOrd="0" parTransId="{FB080B5A-721A-46BC-A80C-4A4F333E14F3}" sibTransId="{BF3FBDAB-DE57-49F0-B3BD-4126BA4447ED}"/>
    <dgm:cxn modelId="{58B1D4FE-B1BA-445E-A74E-C8072D99DD2F}" srcId="{3B1F896A-1249-4E57-B09C-CA9AFB6E84A5}" destId="{C7A462CE-D80C-46D8-8D67-A4AE1F9918CA}" srcOrd="0" destOrd="0" parTransId="{D92712A7-AC78-42F5-903A-3E2146310C9A}" sibTransId="{6A56BB15-6E16-4C1E-8BB0-E281CDD759F4}"/>
    <dgm:cxn modelId="{2836FE6C-2329-490C-AF38-84517255C92E}" type="presParOf" srcId="{CE9D5505-8EE8-4114-B78C-F072EB236439}" destId="{7BF84F58-D621-4894-9FBE-26A241881CD2}" srcOrd="0" destOrd="0" presId="urn:microsoft.com/office/officeart/2005/8/layout/list1"/>
    <dgm:cxn modelId="{2784F9DF-82C5-4161-8F04-0E1DC8354066}" type="presParOf" srcId="{7BF84F58-D621-4894-9FBE-26A241881CD2}" destId="{40ED4D54-A70D-41B5-A61E-3955BEBA45AF}" srcOrd="0" destOrd="0" presId="urn:microsoft.com/office/officeart/2005/8/layout/list1"/>
    <dgm:cxn modelId="{CBD4BBA9-9463-4A41-AE2C-AD86AC64F942}" type="presParOf" srcId="{7BF84F58-D621-4894-9FBE-26A241881CD2}" destId="{25E493B6-24C1-45B6-83AD-6455D2D702EA}" srcOrd="1" destOrd="0" presId="urn:microsoft.com/office/officeart/2005/8/layout/list1"/>
    <dgm:cxn modelId="{A71D0232-31F5-4B96-A19B-F2E9C473B3EF}" type="presParOf" srcId="{CE9D5505-8EE8-4114-B78C-F072EB236439}" destId="{5BE9F56A-307E-46BF-B07E-CD1407B72086}" srcOrd="1" destOrd="0" presId="urn:microsoft.com/office/officeart/2005/8/layout/list1"/>
    <dgm:cxn modelId="{75519301-721D-4022-BEFA-F7C4EC07F411}" type="presParOf" srcId="{CE9D5505-8EE8-4114-B78C-F072EB236439}" destId="{04FFAC25-74D9-4810-9337-4633C644EB87}" srcOrd="2" destOrd="0" presId="urn:microsoft.com/office/officeart/2005/8/layout/list1"/>
    <dgm:cxn modelId="{1465D53F-0192-4EAF-9094-21ED75185F2B}" type="presParOf" srcId="{CE9D5505-8EE8-4114-B78C-F072EB236439}" destId="{2F4343D8-03A3-463E-B9B4-E2EDA958DBD9}" srcOrd="3" destOrd="0" presId="urn:microsoft.com/office/officeart/2005/8/layout/list1"/>
    <dgm:cxn modelId="{11742FB3-092D-480B-BA21-210AF1075F23}" type="presParOf" srcId="{CE9D5505-8EE8-4114-B78C-F072EB236439}" destId="{A69BE96E-88F0-4C03-8B35-C52EBF73FDCF}" srcOrd="4" destOrd="0" presId="urn:microsoft.com/office/officeart/2005/8/layout/list1"/>
    <dgm:cxn modelId="{7E489649-2748-4469-8168-938F10AE5969}" type="presParOf" srcId="{A69BE96E-88F0-4C03-8B35-C52EBF73FDCF}" destId="{51BF3959-57EE-4CD5-ACFB-AC4B9DDB7A9C}" srcOrd="0" destOrd="0" presId="urn:microsoft.com/office/officeart/2005/8/layout/list1"/>
    <dgm:cxn modelId="{DA5C9794-97E9-4B7F-B6EC-4DC09EE83279}" type="presParOf" srcId="{A69BE96E-88F0-4C03-8B35-C52EBF73FDCF}" destId="{86AD6C3F-D894-43EF-9B5C-B0092256AEAE}" srcOrd="1" destOrd="0" presId="urn:microsoft.com/office/officeart/2005/8/layout/list1"/>
    <dgm:cxn modelId="{B0934711-79AA-4893-8C01-9BE0FF29C3E4}" type="presParOf" srcId="{CE9D5505-8EE8-4114-B78C-F072EB236439}" destId="{C82FF8D9-E99B-4183-B88F-8BA1FDFD3A42}" srcOrd="5" destOrd="0" presId="urn:microsoft.com/office/officeart/2005/8/layout/list1"/>
    <dgm:cxn modelId="{B3E06301-032E-40EA-81E2-4E284DFEC4F4}" type="presParOf" srcId="{CE9D5505-8EE8-4114-B78C-F072EB236439}" destId="{07B739CA-89D8-499E-8095-1611DE9A96B0}" srcOrd="6" destOrd="0" presId="urn:microsoft.com/office/officeart/2005/8/layout/list1"/>
    <dgm:cxn modelId="{9A9645E3-A9C4-479C-A965-7B8243CD975F}" type="presParOf" srcId="{CE9D5505-8EE8-4114-B78C-F072EB236439}" destId="{6F9D1032-552A-4929-9E2C-E67AF2DF9B6A}" srcOrd="7" destOrd="0" presId="urn:microsoft.com/office/officeart/2005/8/layout/list1"/>
    <dgm:cxn modelId="{71D0B9ED-DDBF-4CFF-A11D-260B0B69D51B}" type="presParOf" srcId="{CE9D5505-8EE8-4114-B78C-F072EB236439}" destId="{663FD0CE-621D-4C8B-A120-6DC504702233}" srcOrd="8" destOrd="0" presId="urn:microsoft.com/office/officeart/2005/8/layout/list1"/>
    <dgm:cxn modelId="{EAEBC078-64C4-4DD3-B9F9-13E9FA2A596D}" type="presParOf" srcId="{663FD0CE-621D-4C8B-A120-6DC504702233}" destId="{A10A94D9-816F-49D2-AA3C-7FDE9C943146}" srcOrd="0" destOrd="0" presId="urn:microsoft.com/office/officeart/2005/8/layout/list1"/>
    <dgm:cxn modelId="{BC6CDF68-A69B-4309-A2E1-2C8828C1DF07}" type="presParOf" srcId="{663FD0CE-621D-4C8B-A120-6DC504702233}" destId="{8C46B6D3-6B5A-45D9-A66B-8B24AFE7EDF8}" srcOrd="1" destOrd="0" presId="urn:microsoft.com/office/officeart/2005/8/layout/list1"/>
    <dgm:cxn modelId="{F47B22F3-8001-46DF-9C43-BCF0B936D791}" type="presParOf" srcId="{CE9D5505-8EE8-4114-B78C-F072EB236439}" destId="{B08D3378-671D-48EB-9843-0F7B05245469}" srcOrd="9" destOrd="0" presId="urn:microsoft.com/office/officeart/2005/8/layout/list1"/>
    <dgm:cxn modelId="{EC0B96D4-9180-4BF8-B83D-445EDFFF65F0}" type="presParOf" srcId="{CE9D5505-8EE8-4114-B78C-F072EB236439}" destId="{2E884061-2C2A-4594-B28D-9799FD2D0211}" srcOrd="10" destOrd="0" presId="urn:microsoft.com/office/officeart/2005/8/layout/list1"/>
    <dgm:cxn modelId="{40DC7CB4-6DB4-406D-BC88-3BEE833AFE0E}" type="presParOf" srcId="{CE9D5505-8EE8-4114-B78C-F072EB236439}" destId="{B46060F1-6DE3-47C2-AF87-CF4199A8D42B}" srcOrd="11" destOrd="0" presId="urn:microsoft.com/office/officeart/2005/8/layout/list1"/>
    <dgm:cxn modelId="{CC57011E-63D8-4604-A0E7-C242E9141D87}" type="presParOf" srcId="{CE9D5505-8EE8-4114-B78C-F072EB236439}" destId="{D702EB0A-7EFA-4507-B393-A00239ABC622}" srcOrd="12" destOrd="0" presId="urn:microsoft.com/office/officeart/2005/8/layout/list1"/>
    <dgm:cxn modelId="{FE54085C-FF1F-45DD-8E13-F65E99E6EFD2}" type="presParOf" srcId="{D702EB0A-7EFA-4507-B393-A00239ABC622}" destId="{393E0778-B999-458E-AD74-AC30D12F7D13}" srcOrd="0" destOrd="0" presId="urn:microsoft.com/office/officeart/2005/8/layout/list1"/>
    <dgm:cxn modelId="{D8CB54BE-F3CC-4A33-8886-51FF5F1000DD}" type="presParOf" srcId="{D702EB0A-7EFA-4507-B393-A00239ABC622}" destId="{DADF45C3-A3A2-4E95-8C22-D6B64681CB2B}" srcOrd="1" destOrd="0" presId="urn:microsoft.com/office/officeart/2005/8/layout/list1"/>
    <dgm:cxn modelId="{06EDBE21-595A-4C6C-85DB-C9B03B6E5498}" type="presParOf" srcId="{CE9D5505-8EE8-4114-B78C-F072EB236439}" destId="{F652429D-D823-4658-9C31-8CBB0374CE0E}" srcOrd="13" destOrd="0" presId="urn:microsoft.com/office/officeart/2005/8/layout/list1"/>
    <dgm:cxn modelId="{7713780B-6EFD-4113-B761-59F625B063D3}" type="presParOf" srcId="{CE9D5505-8EE8-4114-B78C-F072EB236439}" destId="{1567910A-869D-4AB7-88C9-35DFD4C71815}" srcOrd="14" destOrd="0" presId="urn:microsoft.com/office/officeart/2005/8/layout/list1"/>
    <dgm:cxn modelId="{29859120-8818-4AEA-9790-C3574897A639}" type="presParOf" srcId="{CE9D5505-8EE8-4114-B78C-F072EB236439}" destId="{69B2B342-995E-42C4-B1CF-9C0E889ED8DC}" srcOrd="15" destOrd="0" presId="urn:microsoft.com/office/officeart/2005/8/layout/list1"/>
    <dgm:cxn modelId="{8E5D7725-452D-4F0F-B1C4-231C0B716399}" type="presParOf" srcId="{CE9D5505-8EE8-4114-B78C-F072EB236439}" destId="{2DE9402A-32C4-4F28-87BE-8CCF3A224337}" srcOrd="16" destOrd="0" presId="urn:microsoft.com/office/officeart/2005/8/layout/list1"/>
    <dgm:cxn modelId="{075CF901-5C35-4B1D-B833-9ECBCDFD200E}" type="presParOf" srcId="{2DE9402A-32C4-4F28-87BE-8CCF3A224337}" destId="{95136555-DCFF-477B-A898-AA491420D344}" srcOrd="0" destOrd="0" presId="urn:microsoft.com/office/officeart/2005/8/layout/list1"/>
    <dgm:cxn modelId="{79C20398-C54E-4A2E-9024-C020570AD818}" type="presParOf" srcId="{2DE9402A-32C4-4F28-87BE-8CCF3A224337}" destId="{D6E15FD0-F9EE-4BE8-8CE1-A7B2F7279207}" srcOrd="1" destOrd="0" presId="urn:microsoft.com/office/officeart/2005/8/layout/list1"/>
    <dgm:cxn modelId="{6A89D497-0B21-432D-A380-98388C168AAA}" type="presParOf" srcId="{CE9D5505-8EE8-4114-B78C-F072EB236439}" destId="{25EC9A1D-94A3-4051-A2F9-4B30555C0DD5}" srcOrd="17" destOrd="0" presId="urn:microsoft.com/office/officeart/2005/8/layout/list1"/>
    <dgm:cxn modelId="{4C772689-AD65-4CCC-89F9-75F12EE10719}" type="presParOf" srcId="{CE9D5505-8EE8-4114-B78C-F072EB236439}" destId="{7C40FE70-8665-4FB1-B51D-498F0C349713}" srcOrd="18" destOrd="0" presId="urn:microsoft.com/office/officeart/2005/8/layout/list1"/>
    <dgm:cxn modelId="{841830C8-A26E-489D-936A-83229CFEECED}" type="presParOf" srcId="{CE9D5505-8EE8-4114-B78C-F072EB236439}" destId="{3DECB446-0F9D-4952-8FF9-50B100056189}" srcOrd="19" destOrd="0" presId="urn:microsoft.com/office/officeart/2005/8/layout/list1"/>
    <dgm:cxn modelId="{62499605-9591-4BC2-B8BC-23309CA5FE53}" type="presParOf" srcId="{CE9D5505-8EE8-4114-B78C-F072EB236439}" destId="{6115AC35-851B-4376-A533-C283A4906DD8}" srcOrd="20" destOrd="0" presId="urn:microsoft.com/office/officeart/2005/8/layout/list1"/>
    <dgm:cxn modelId="{CC3EE0EB-CBE7-4A68-907E-4CF0F2EB26DA}" type="presParOf" srcId="{6115AC35-851B-4376-A533-C283A4906DD8}" destId="{953F08F5-9402-4299-BBE1-18E287400E5A}" srcOrd="0" destOrd="0" presId="urn:microsoft.com/office/officeart/2005/8/layout/list1"/>
    <dgm:cxn modelId="{B336EC37-2CB0-403B-933C-B540ACCAC6C5}" type="presParOf" srcId="{6115AC35-851B-4376-A533-C283A4906DD8}" destId="{B1F053AF-FB36-431B-9FBB-7AA9EE129178}" srcOrd="1" destOrd="0" presId="urn:microsoft.com/office/officeart/2005/8/layout/list1"/>
    <dgm:cxn modelId="{488D030C-D92E-4A2A-B31F-F0A22096BA2B}" type="presParOf" srcId="{CE9D5505-8EE8-4114-B78C-F072EB236439}" destId="{9CD09422-28A0-4CAD-A71B-C9B90210249B}" srcOrd="21" destOrd="0" presId="urn:microsoft.com/office/officeart/2005/8/layout/list1"/>
    <dgm:cxn modelId="{A25E7391-761A-4F54-B668-EB2B70F1C0D2}" type="presParOf" srcId="{CE9D5505-8EE8-4114-B78C-F072EB236439}" destId="{D26F27C8-6065-40A0-8119-B02F66FCA796}" srcOrd="22" destOrd="0" presId="urn:microsoft.com/office/officeart/2005/8/layout/list1"/>
    <dgm:cxn modelId="{26F7631D-8A91-4E69-B956-F8A5B28F18F0}" type="presParOf" srcId="{CE9D5505-8EE8-4114-B78C-F072EB236439}" destId="{4F234761-4D50-4AD2-8ED1-094566FB697D}" srcOrd="23" destOrd="0" presId="urn:microsoft.com/office/officeart/2005/8/layout/list1"/>
    <dgm:cxn modelId="{201CA1AC-095A-48A1-846A-3E312CB6DF01}" type="presParOf" srcId="{CE9D5505-8EE8-4114-B78C-F072EB236439}" destId="{094BE65E-6177-4CEF-B542-5FD88452CDE4}" srcOrd="24" destOrd="0" presId="urn:microsoft.com/office/officeart/2005/8/layout/list1"/>
    <dgm:cxn modelId="{2E6E11AB-11CE-4954-9837-DA28218BB265}" type="presParOf" srcId="{094BE65E-6177-4CEF-B542-5FD88452CDE4}" destId="{72CA58F1-7D8B-4E17-86A0-29E963809FA4}" srcOrd="0" destOrd="0" presId="urn:microsoft.com/office/officeart/2005/8/layout/list1"/>
    <dgm:cxn modelId="{5E571AB1-0E68-4A8C-A662-0D1FB8BDC5EF}" type="presParOf" srcId="{094BE65E-6177-4CEF-B542-5FD88452CDE4}" destId="{6B0FAFE5-D34E-4F70-AF2D-47BD54909B64}" srcOrd="1" destOrd="0" presId="urn:microsoft.com/office/officeart/2005/8/layout/list1"/>
    <dgm:cxn modelId="{5BDDE707-B799-4BE6-A058-8DC6352CEB28}" type="presParOf" srcId="{CE9D5505-8EE8-4114-B78C-F072EB236439}" destId="{26B1FD97-B07F-4357-ADD7-DF725D1A01B8}" srcOrd="25" destOrd="0" presId="urn:microsoft.com/office/officeart/2005/8/layout/list1"/>
    <dgm:cxn modelId="{B3745974-4501-4EC0-AE0D-09AF39CF2882}" type="presParOf" srcId="{CE9D5505-8EE8-4114-B78C-F072EB236439}" destId="{A979E63E-4CD0-4458-9276-8B08C0EB5E8B}" srcOrd="26" destOrd="0" presId="urn:microsoft.com/office/officeart/2005/8/layout/list1"/>
  </dgm:cxnLst>
  <dgm:bg/>
  <dgm:whole/>
  <dgm:extLst>
    <a:ext uri="http://schemas.microsoft.com/office/drawing/2008/diagram">
      <dsp:dataModelExt xmlns:dsp="http://schemas.microsoft.com/office/drawing/2008/diagram" relId="rId21"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FAC25-74D9-4810-9337-4633C644EB87}">
      <dsp:nvSpPr>
        <dsp:cNvPr id="0" name=""/>
        <dsp:cNvSpPr/>
      </dsp:nvSpPr>
      <dsp:spPr>
        <a:xfrm>
          <a:off x="0" y="416619"/>
          <a:ext cx="6014590" cy="327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25E493B6-24C1-45B6-83AD-6455D2D702EA}">
      <dsp:nvSpPr>
        <dsp:cNvPr id="0" name=""/>
        <dsp:cNvSpPr/>
      </dsp:nvSpPr>
      <dsp:spPr>
        <a:xfrm>
          <a:off x="368135" y="140500"/>
          <a:ext cx="5153890" cy="46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805" tIns="0" rIns="194805" bIns="0" numCol="1" spcCol="1270" anchor="ctr" anchorCtr="0">
          <a:noAutofit/>
        </a:bodyPr>
        <a:lstStyle/>
        <a:p>
          <a:pPr marL="0" lvl="0" indent="0" algn="just" defTabSz="577850">
            <a:lnSpc>
              <a:spcPct val="90000"/>
            </a:lnSpc>
            <a:spcBef>
              <a:spcPct val="0"/>
            </a:spcBef>
            <a:spcAft>
              <a:spcPts val="300"/>
            </a:spcAft>
            <a:buNone/>
          </a:pPr>
          <a:r>
            <a:rPr lang="es-DO" sz="1300" b="1" kern="1200" dirty="0">
              <a:solidFill>
                <a:sysClr val="window" lastClr="FFFFFF"/>
              </a:solidFill>
              <a:latin typeface="+mn-lt"/>
              <a:ea typeface="+mn-ea"/>
              <a:cs typeface="Times New Roman" panose="02020603050405020304" pitchFamily="18" charset="0"/>
            </a:rPr>
            <a:t>1. Reducir las pérdidas de energía</a:t>
          </a:r>
          <a:endParaRPr lang="es-ES" sz="1300" kern="1200" dirty="0">
            <a:solidFill>
              <a:sysClr val="window" lastClr="FFFFFF"/>
            </a:solidFill>
            <a:latin typeface="+mn-lt"/>
            <a:ea typeface="+mn-ea"/>
            <a:cs typeface="Times New Roman" panose="02020603050405020304" pitchFamily="18" charset="0"/>
          </a:endParaRPr>
        </a:p>
      </dsp:txBody>
      <dsp:txXfrm>
        <a:off x="390981" y="163346"/>
        <a:ext cx="5108198" cy="422307"/>
      </dsp:txXfrm>
    </dsp:sp>
    <dsp:sp modelId="{07B739CA-89D8-499E-8095-1611DE9A96B0}">
      <dsp:nvSpPr>
        <dsp:cNvPr id="0" name=""/>
        <dsp:cNvSpPr/>
      </dsp:nvSpPr>
      <dsp:spPr>
        <a:xfrm>
          <a:off x="0" y="1090538"/>
          <a:ext cx="6014590" cy="327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86AD6C3F-D894-43EF-9B5C-B0092256AEAE}">
      <dsp:nvSpPr>
        <dsp:cNvPr id="0" name=""/>
        <dsp:cNvSpPr/>
      </dsp:nvSpPr>
      <dsp:spPr>
        <a:xfrm>
          <a:off x="368135" y="814419"/>
          <a:ext cx="5153890" cy="46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805" tIns="0" rIns="194805" bIns="0" numCol="1" spcCol="1270" anchor="ctr" anchorCtr="0">
          <a:noAutofit/>
        </a:bodyPr>
        <a:lstStyle/>
        <a:p>
          <a:pPr marL="0" lvl="0" indent="0" algn="just" defTabSz="577850">
            <a:lnSpc>
              <a:spcPct val="90000"/>
            </a:lnSpc>
            <a:spcBef>
              <a:spcPct val="0"/>
            </a:spcBef>
            <a:spcAft>
              <a:spcPts val="300"/>
            </a:spcAft>
            <a:buNone/>
          </a:pPr>
          <a:r>
            <a:rPr lang="es-DO" sz="1300" b="1" kern="1200" dirty="0">
              <a:solidFill>
                <a:sysClr val="window" lastClr="FFFFFF"/>
              </a:solidFill>
              <a:latin typeface="+mn-lt"/>
              <a:ea typeface="+mn-ea"/>
              <a:cs typeface="Times New Roman" panose="02020603050405020304" pitchFamily="18" charset="0"/>
            </a:rPr>
            <a:t>2. Incrementar y eficientizar el cobro</a:t>
          </a:r>
          <a:endParaRPr lang="es-ES" sz="1300" kern="1200" dirty="0">
            <a:solidFill>
              <a:sysClr val="window" lastClr="FFFFFF"/>
            </a:solidFill>
            <a:latin typeface="+mn-lt"/>
            <a:ea typeface="+mn-ea"/>
            <a:cs typeface="Times New Roman" panose="02020603050405020304" pitchFamily="18" charset="0"/>
          </a:endParaRPr>
        </a:p>
      </dsp:txBody>
      <dsp:txXfrm>
        <a:off x="390981" y="837265"/>
        <a:ext cx="5108198" cy="422307"/>
      </dsp:txXfrm>
    </dsp:sp>
    <dsp:sp modelId="{2E884061-2C2A-4594-B28D-9799FD2D0211}">
      <dsp:nvSpPr>
        <dsp:cNvPr id="0" name=""/>
        <dsp:cNvSpPr/>
      </dsp:nvSpPr>
      <dsp:spPr>
        <a:xfrm>
          <a:off x="0" y="1764457"/>
          <a:ext cx="6014590" cy="327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8C46B6D3-6B5A-45D9-A66B-8B24AFE7EDF8}">
      <dsp:nvSpPr>
        <dsp:cNvPr id="0" name=""/>
        <dsp:cNvSpPr/>
      </dsp:nvSpPr>
      <dsp:spPr>
        <a:xfrm>
          <a:off x="368135" y="1488338"/>
          <a:ext cx="5153890" cy="46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805" tIns="0" rIns="194805" bIns="0" numCol="1" spcCol="1270" anchor="ctr" anchorCtr="0">
          <a:noAutofit/>
        </a:bodyPr>
        <a:lstStyle/>
        <a:p>
          <a:pPr marL="0" lvl="0" indent="0" algn="just" defTabSz="577850">
            <a:lnSpc>
              <a:spcPct val="90000"/>
            </a:lnSpc>
            <a:spcBef>
              <a:spcPct val="0"/>
            </a:spcBef>
            <a:spcAft>
              <a:spcPts val="300"/>
            </a:spcAft>
            <a:buNone/>
          </a:pPr>
          <a:r>
            <a:rPr lang="es-DO" sz="1300" b="1" kern="1200" dirty="0">
              <a:solidFill>
                <a:sysClr val="window" lastClr="FFFFFF"/>
              </a:solidFill>
              <a:latin typeface="+mn-lt"/>
              <a:ea typeface="+mn-ea"/>
              <a:cs typeface="Times New Roman" panose="02020603050405020304" pitchFamily="18" charset="0"/>
            </a:rPr>
            <a:t>3. Garantizar la calidad y seguridad del suministro de energía</a:t>
          </a:r>
          <a:endParaRPr lang="es-ES" sz="1300" kern="1200" dirty="0">
            <a:solidFill>
              <a:sysClr val="window" lastClr="FFFFFF"/>
            </a:solidFill>
            <a:latin typeface="+mn-lt"/>
            <a:ea typeface="+mn-ea"/>
            <a:cs typeface="Times New Roman" panose="02020603050405020304" pitchFamily="18" charset="0"/>
          </a:endParaRPr>
        </a:p>
      </dsp:txBody>
      <dsp:txXfrm>
        <a:off x="390981" y="1511184"/>
        <a:ext cx="5108198" cy="422307"/>
      </dsp:txXfrm>
    </dsp:sp>
    <dsp:sp modelId="{1567910A-869D-4AB7-88C9-35DFD4C71815}">
      <dsp:nvSpPr>
        <dsp:cNvPr id="0" name=""/>
        <dsp:cNvSpPr/>
      </dsp:nvSpPr>
      <dsp:spPr>
        <a:xfrm>
          <a:off x="0" y="2438377"/>
          <a:ext cx="6014590" cy="327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DADF45C3-A3A2-4E95-8C22-D6B64681CB2B}">
      <dsp:nvSpPr>
        <dsp:cNvPr id="0" name=""/>
        <dsp:cNvSpPr/>
      </dsp:nvSpPr>
      <dsp:spPr>
        <a:xfrm>
          <a:off x="368135" y="2162257"/>
          <a:ext cx="5153890" cy="46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805" tIns="0" rIns="194805" bIns="0" numCol="1" spcCol="1270" anchor="ctr" anchorCtr="0">
          <a:noAutofit/>
        </a:bodyPr>
        <a:lstStyle/>
        <a:p>
          <a:pPr marL="0" lvl="0" indent="0" algn="just" defTabSz="577850">
            <a:lnSpc>
              <a:spcPct val="90000"/>
            </a:lnSpc>
            <a:spcBef>
              <a:spcPct val="0"/>
            </a:spcBef>
            <a:spcAft>
              <a:spcPts val="300"/>
            </a:spcAft>
            <a:buNone/>
          </a:pPr>
          <a:r>
            <a:rPr lang="es-DO" sz="1300" b="1" kern="1200" dirty="0">
              <a:solidFill>
                <a:sysClr val="window" lastClr="FFFFFF"/>
              </a:solidFill>
              <a:latin typeface="+mn-lt"/>
              <a:ea typeface="+mn-ea"/>
              <a:cs typeface="Times New Roman" panose="02020603050405020304" pitchFamily="18" charset="0"/>
            </a:rPr>
            <a:t>4. Eficientizar las operaciones de la empresa</a:t>
          </a:r>
          <a:endParaRPr lang="es-DO" sz="1300" kern="1200" dirty="0">
            <a:solidFill>
              <a:sysClr val="window" lastClr="FFFFFF"/>
            </a:solidFill>
            <a:latin typeface="+mn-lt"/>
            <a:ea typeface="+mn-ea"/>
            <a:cs typeface="Times New Roman" panose="02020603050405020304" pitchFamily="18" charset="0"/>
          </a:endParaRPr>
        </a:p>
      </dsp:txBody>
      <dsp:txXfrm>
        <a:off x="390981" y="2185103"/>
        <a:ext cx="5108198" cy="422307"/>
      </dsp:txXfrm>
    </dsp:sp>
    <dsp:sp modelId="{7C40FE70-8665-4FB1-B51D-498F0C349713}">
      <dsp:nvSpPr>
        <dsp:cNvPr id="0" name=""/>
        <dsp:cNvSpPr/>
      </dsp:nvSpPr>
      <dsp:spPr>
        <a:xfrm>
          <a:off x="0" y="3112296"/>
          <a:ext cx="6014590" cy="327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D6E15FD0-F9EE-4BE8-8CE1-A7B2F7279207}">
      <dsp:nvSpPr>
        <dsp:cNvPr id="0" name=""/>
        <dsp:cNvSpPr/>
      </dsp:nvSpPr>
      <dsp:spPr>
        <a:xfrm>
          <a:off x="368135" y="2836177"/>
          <a:ext cx="5153890" cy="46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805" tIns="0" rIns="194805" bIns="0" numCol="1" spcCol="1270" anchor="ctr" anchorCtr="0">
          <a:noAutofit/>
        </a:bodyPr>
        <a:lstStyle/>
        <a:p>
          <a:pPr marL="0" lvl="0" indent="0" algn="just" defTabSz="577850">
            <a:lnSpc>
              <a:spcPct val="90000"/>
            </a:lnSpc>
            <a:spcBef>
              <a:spcPct val="0"/>
            </a:spcBef>
            <a:spcAft>
              <a:spcPts val="300"/>
            </a:spcAft>
            <a:buNone/>
          </a:pPr>
          <a:r>
            <a:rPr lang="es-DO" sz="1300" b="1" kern="1200" dirty="0">
              <a:solidFill>
                <a:sysClr val="window" lastClr="FFFFFF"/>
              </a:solidFill>
              <a:latin typeface="+mn-lt"/>
              <a:ea typeface="+mn-ea"/>
              <a:cs typeface="Times New Roman" panose="02020603050405020304" pitchFamily="18" charset="0"/>
            </a:rPr>
            <a:t>5. Optimizar el sistema de gestión del talento humano </a:t>
          </a:r>
          <a:endParaRPr lang="es-ES" sz="1300" kern="1200" dirty="0">
            <a:solidFill>
              <a:sysClr val="window" lastClr="FFFFFF"/>
            </a:solidFill>
            <a:latin typeface="+mn-lt"/>
            <a:ea typeface="+mn-ea"/>
            <a:cs typeface="Times New Roman" panose="02020603050405020304" pitchFamily="18" charset="0"/>
          </a:endParaRPr>
        </a:p>
      </dsp:txBody>
      <dsp:txXfrm>
        <a:off x="390981" y="2859023"/>
        <a:ext cx="5108198" cy="422307"/>
      </dsp:txXfrm>
    </dsp:sp>
    <dsp:sp modelId="{D26F27C8-6065-40A0-8119-B02F66FCA796}">
      <dsp:nvSpPr>
        <dsp:cNvPr id="0" name=""/>
        <dsp:cNvSpPr/>
      </dsp:nvSpPr>
      <dsp:spPr>
        <a:xfrm>
          <a:off x="0" y="3786215"/>
          <a:ext cx="6014590" cy="327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B1F053AF-FB36-431B-9FBB-7AA9EE129178}">
      <dsp:nvSpPr>
        <dsp:cNvPr id="0" name=""/>
        <dsp:cNvSpPr/>
      </dsp:nvSpPr>
      <dsp:spPr>
        <a:xfrm>
          <a:off x="368135" y="3510096"/>
          <a:ext cx="5153890" cy="46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805" tIns="0" rIns="194805" bIns="0" numCol="1" spcCol="1270" anchor="ctr" anchorCtr="0">
          <a:noAutofit/>
        </a:bodyPr>
        <a:lstStyle/>
        <a:p>
          <a:pPr marL="0" lvl="0" indent="0" algn="just" defTabSz="577850">
            <a:lnSpc>
              <a:spcPct val="90000"/>
            </a:lnSpc>
            <a:spcBef>
              <a:spcPct val="0"/>
            </a:spcBef>
            <a:spcAft>
              <a:spcPts val="300"/>
            </a:spcAft>
            <a:buNone/>
          </a:pPr>
          <a:r>
            <a:rPr lang="es-DO" sz="1300" b="1" kern="1200" dirty="0">
              <a:solidFill>
                <a:sysClr val="window" lastClr="FFFFFF"/>
              </a:solidFill>
              <a:latin typeface="+mn-lt"/>
              <a:ea typeface="+mn-ea"/>
              <a:cs typeface="Times New Roman" panose="02020603050405020304" pitchFamily="18" charset="0"/>
            </a:rPr>
            <a:t>6. Incrementar la calidad del servicio</a:t>
          </a:r>
          <a:endParaRPr lang="es-ES" sz="1300" kern="1200" dirty="0">
            <a:solidFill>
              <a:sysClr val="window" lastClr="FFFFFF"/>
            </a:solidFill>
            <a:latin typeface="+mn-lt"/>
            <a:ea typeface="+mn-ea"/>
            <a:cs typeface="Times New Roman" panose="02020603050405020304" pitchFamily="18" charset="0"/>
          </a:endParaRPr>
        </a:p>
      </dsp:txBody>
      <dsp:txXfrm>
        <a:off x="390981" y="3532942"/>
        <a:ext cx="5108198" cy="422307"/>
      </dsp:txXfrm>
    </dsp:sp>
    <dsp:sp modelId="{A979E63E-4CD0-4458-9276-8B08C0EB5E8B}">
      <dsp:nvSpPr>
        <dsp:cNvPr id="0" name=""/>
        <dsp:cNvSpPr/>
      </dsp:nvSpPr>
      <dsp:spPr>
        <a:xfrm>
          <a:off x="0" y="4460134"/>
          <a:ext cx="6014590" cy="327600"/>
        </a:xfrm>
        <a:prstGeom prst="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6B0FAFE5-D34E-4F70-AF2D-47BD54909B64}">
      <dsp:nvSpPr>
        <dsp:cNvPr id="0" name=""/>
        <dsp:cNvSpPr/>
      </dsp:nvSpPr>
      <dsp:spPr>
        <a:xfrm>
          <a:off x="368135" y="4184015"/>
          <a:ext cx="5153890" cy="467999"/>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805" tIns="0" rIns="194805" bIns="0" numCol="1" spcCol="1270" anchor="ctr" anchorCtr="0">
          <a:noAutofit/>
        </a:bodyPr>
        <a:lstStyle/>
        <a:p>
          <a:pPr marL="0" lvl="0" indent="0" algn="just" defTabSz="577850">
            <a:lnSpc>
              <a:spcPct val="90000"/>
            </a:lnSpc>
            <a:spcBef>
              <a:spcPct val="0"/>
            </a:spcBef>
            <a:spcAft>
              <a:spcPts val="300"/>
            </a:spcAft>
            <a:buNone/>
          </a:pPr>
          <a:r>
            <a:rPr lang="es-DO" sz="1300" b="1" kern="1200" dirty="0">
              <a:solidFill>
                <a:sysClr val="window" lastClr="FFFFFF"/>
              </a:solidFill>
              <a:latin typeface="+mn-lt"/>
              <a:ea typeface="+mn-ea"/>
              <a:cs typeface="Times New Roman" panose="02020603050405020304" pitchFamily="18" charset="0"/>
            </a:rPr>
            <a:t>7. Mejorar la imagen corporativa y la comunicación</a:t>
          </a:r>
          <a:endParaRPr lang="es-ES" sz="1300" kern="1200" dirty="0">
            <a:solidFill>
              <a:sysClr val="window" lastClr="FFFFFF"/>
            </a:solidFill>
            <a:latin typeface="+mn-lt"/>
            <a:ea typeface="+mn-ea"/>
            <a:cs typeface="Times New Roman" panose="02020603050405020304" pitchFamily="18" charset="0"/>
          </a:endParaRPr>
        </a:p>
      </dsp:txBody>
      <dsp:txXfrm>
        <a:off x="390981" y="4206861"/>
        <a:ext cx="5108198" cy="422307"/>
      </dsp:txXfrm>
    </dsp:sp>
  </dsp:spTree>
</dsp:drawing>
</file>

<file path=word/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o" ma:contentTypeID="0x0101002412FD93E62EF94CAF043C22A0CA8A9A" ma:contentTypeVersion="12" ma:contentTypeDescription="Crear nuevo documento." ma:contentTypeScope="" ma:versionID="dd9d2d1fcb31f0ca5ab04261e420a175">
  <xsd:schema xmlns:xsd="http://www.w3.org/2001/XMLSchema" xmlns:xs="http://www.w3.org/2001/XMLSchema" xmlns:p="http://schemas.microsoft.com/office/2006/metadata/properties" xmlns:ns3="3885f351-fab8-4511-99e5-863c97996156" xmlns:ns4="41fe914e-5b2c-4883-90b2-38569a1b72ca" targetNamespace="http://schemas.microsoft.com/office/2006/metadata/properties" ma:root="true" ma:fieldsID="4222e1f91dbff118a01a4a692d2b7a10" ns3:_="" ns4:_="">
    <xsd:import namespace="3885f351-fab8-4511-99e5-863c97996156"/>
    <xsd:import namespace="41fe914e-5b2c-4883-90b2-38569a1b72ca"/>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85f351-fab8-4511-99e5-863c9799615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1fe914e-5b2c-4883-90b2-38569a1b72ca" elementFormDefault="qualified">
    <xsd:import namespace="http://schemas.microsoft.com/office/2006/documentManagement/types"/>
    <xsd:import namespace="http://schemas.microsoft.com/office/infopath/2007/PartnerControls"/>
    <xsd:element name="SharedWithUsers" ma:index="14"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Detalles de uso compartido" ma:internalName="SharedWithDetails" ma:readOnly="true">
      <xsd:simpleType>
        <xsd:restriction base="dms:Note">
          <xsd:maxLength value="255"/>
        </xsd:restriction>
      </xsd:simpleType>
    </xsd:element>
    <xsd:element name="SharingHintHash" ma:index="16" nillable="true" ma:displayName="Hash de la sugerencia para compartir"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BB79E69-8CA4-43AE-8BC7-BD6E65306ACC}">
  <ds:schemaRefs>
    <ds:schemaRef ds:uri="http://schemas.microsoft.com/sharepoint/v3/contenttype/forms"/>
  </ds:schemaRefs>
</ds:datastoreItem>
</file>

<file path=customXml/itemProps2.xml><?xml version="1.0" encoding="utf-8"?>
<ds:datastoreItem xmlns:ds="http://schemas.openxmlformats.org/officeDocument/2006/customXml" ds:itemID="{6E81A784-383B-4C15-B8D7-9E350D7B1599}">
  <ds:schemaRefs>
    <ds:schemaRef ds:uri="http://schemas.openxmlformats.org/package/2006/metadata/core-properties"/>
    <ds:schemaRef ds:uri="3885f351-fab8-4511-99e5-863c97996156"/>
    <ds:schemaRef ds:uri="http://schemas.microsoft.com/office/2006/metadata/properties"/>
    <ds:schemaRef ds:uri="http://www.w3.org/XML/1998/namespace"/>
    <ds:schemaRef ds:uri="http://purl.org/dc/dcmitype/"/>
    <ds:schemaRef ds:uri="http://schemas.microsoft.com/office/2006/documentManagement/types"/>
    <ds:schemaRef ds:uri="http://schemas.microsoft.com/office/infopath/2007/PartnerControls"/>
    <ds:schemaRef ds:uri="41fe914e-5b2c-4883-90b2-38569a1b72ca"/>
    <ds:schemaRef ds:uri="http://purl.org/dc/terms/"/>
    <ds:schemaRef ds:uri="http://purl.org/dc/elements/1.1/"/>
  </ds:schemaRefs>
</ds:datastoreItem>
</file>

<file path=customXml/itemProps3.xml><?xml version="1.0" encoding="utf-8"?>
<ds:datastoreItem xmlns:ds="http://schemas.openxmlformats.org/officeDocument/2006/customXml" ds:itemID="{FDA7FC0B-0289-4885-A57E-91A7D9385D3D}">
  <ds:schemaRefs>
    <ds:schemaRef ds:uri="http://schemas.openxmlformats.org/officeDocument/2006/bibliography"/>
  </ds:schemaRefs>
</ds:datastoreItem>
</file>

<file path=customXml/itemProps4.xml><?xml version="1.0" encoding="utf-8"?>
<ds:datastoreItem xmlns:ds="http://schemas.openxmlformats.org/officeDocument/2006/customXml" ds:itemID="{767B9496-1CF2-4B88-82EB-B52B606F4E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85f351-fab8-4511-99e5-863c97996156"/>
    <ds:schemaRef ds:uri="41fe914e-5b2c-4883-90b2-38569a1b72c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312</TotalTime>
  <Pages>35</Pages>
  <Words>4214</Words>
  <Characters>23178</Characters>
  <Application>Microsoft Office Word</Application>
  <DocSecurity>0</DocSecurity>
  <Lines>193</Lines>
  <Paragraphs>54</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27338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Luis Manuel Ortiz Suarez</dc:creator>
  <cp:keywords/>
  <dc:description/>
  <cp:lastModifiedBy>Yudelkis Estéfany Santos Muñoz</cp:lastModifiedBy>
  <cp:revision>158</cp:revision>
  <cp:lastPrinted>2022-04-29T19:50:00Z</cp:lastPrinted>
  <dcterms:created xsi:type="dcterms:W3CDTF">2022-04-28T20:04:00Z</dcterms:created>
  <dcterms:modified xsi:type="dcterms:W3CDTF">2022-04-29T20:11:00Z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0x0101002412FD93E62EF94CAF043C22A0CA8A9A</vt:lpwstr>
  </property>
</Properties>
</file>